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1" r:id="rId22"/>
    <p:sldId id="276" r:id="rId23"/>
    <p:sldId id="277" r:id="rId24"/>
    <p:sldId id="278" r:id="rId25"/>
    <p:sldId id="279" r:id="rId26"/>
    <p:sldId id="280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3F4EE-E4AC-4031-8BBC-522C4E5CF8A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72FCE426-9933-4BA7-B551-1BE00AD21966}">
      <dgm:prSet phldrT="[Text]"/>
      <dgm:spPr/>
      <dgm:t>
        <a:bodyPr/>
        <a:lstStyle/>
        <a:p>
          <a:r>
            <a:rPr lang="en-US" dirty="0" smtClean="0"/>
            <a:t>Dolor abdominal</a:t>
          </a:r>
          <a:endParaRPr lang="en-US" dirty="0"/>
        </a:p>
      </dgm:t>
    </dgm:pt>
    <dgm:pt modelId="{1D21E787-2E6C-49F3-ACE2-D2CE15F72225}" type="parTrans" cxnId="{9B362AA4-891A-4CF0-A48C-86715C377C24}">
      <dgm:prSet/>
      <dgm:spPr/>
      <dgm:t>
        <a:bodyPr/>
        <a:lstStyle/>
        <a:p>
          <a:endParaRPr lang="en-US"/>
        </a:p>
      </dgm:t>
    </dgm:pt>
    <dgm:pt modelId="{B9AA0F24-886E-4AF2-B89F-E8A3A1A8C56D}" type="sibTrans" cxnId="{9B362AA4-891A-4CF0-A48C-86715C377C24}">
      <dgm:prSet/>
      <dgm:spPr/>
      <dgm:t>
        <a:bodyPr/>
        <a:lstStyle/>
        <a:p>
          <a:endParaRPr lang="en-US"/>
        </a:p>
      </dgm:t>
    </dgm:pt>
    <dgm:pt modelId="{9370F90D-D34B-4D8B-B222-2D22D10CCAA3}">
      <dgm:prSet phldrT="[Text]"/>
      <dgm:spPr/>
      <dgm:t>
        <a:bodyPr/>
        <a:lstStyle/>
        <a:p>
          <a:r>
            <a:rPr lang="en-US" dirty="0" err="1" smtClean="0"/>
            <a:t>Náusea</a:t>
          </a:r>
          <a:r>
            <a:rPr lang="en-US" dirty="0" smtClean="0"/>
            <a:t>/ </a:t>
          </a:r>
          <a:r>
            <a:rPr lang="en-US" dirty="0" err="1" smtClean="0"/>
            <a:t>Vómito</a:t>
          </a:r>
          <a:endParaRPr lang="en-US" dirty="0"/>
        </a:p>
      </dgm:t>
    </dgm:pt>
    <dgm:pt modelId="{A02633FA-BB59-424E-8A94-E2DE27622C7D}" type="parTrans" cxnId="{D5332FDE-0441-4F5D-8981-1B3F85FB53C8}">
      <dgm:prSet/>
      <dgm:spPr/>
      <dgm:t>
        <a:bodyPr/>
        <a:lstStyle/>
        <a:p>
          <a:endParaRPr lang="en-US"/>
        </a:p>
      </dgm:t>
    </dgm:pt>
    <dgm:pt modelId="{6745458C-59CD-4E41-AFB5-AA115F51C4C7}" type="sibTrans" cxnId="{D5332FDE-0441-4F5D-8981-1B3F85FB53C8}">
      <dgm:prSet/>
      <dgm:spPr/>
      <dgm:t>
        <a:bodyPr/>
        <a:lstStyle/>
        <a:p>
          <a:endParaRPr lang="en-US"/>
        </a:p>
      </dgm:t>
    </dgm:pt>
    <dgm:pt modelId="{6EBB270E-0F81-453F-B2F5-33B8E3684C0F}">
      <dgm:prSet phldrT="[Text]"/>
      <dgm:spPr/>
      <dgm:t>
        <a:bodyPr/>
        <a:lstStyle/>
        <a:p>
          <a:r>
            <a:rPr lang="en-US" dirty="0" err="1" smtClean="0"/>
            <a:t>Distensión</a:t>
          </a:r>
          <a:r>
            <a:rPr lang="en-US" dirty="0" smtClean="0"/>
            <a:t> abdominal</a:t>
          </a:r>
          <a:endParaRPr lang="en-US" dirty="0"/>
        </a:p>
      </dgm:t>
    </dgm:pt>
    <dgm:pt modelId="{AB8DBC71-AD3F-492F-AE71-5C591508EEC3}" type="parTrans" cxnId="{97E7EDED-2202-4A2F-B6DA-7EFDA666C7CC}">
      <dgm:prSet/>
      <dgm:spPr/>
      <dgm:t>
        <a:bodyPr/>
        <a:lstStyle/>
        <a:p>
          <a:endParaRPr lang="en-US"/>
        </a:p>
      </dgm:t>
    </dgm:pt>
    <dgm:pt modelId="{EE06025F-8F83-47D5-8EB3-B8DE8BF9A354}" type="sibTrans" cxnId="{97E7EDED-2202-4A2F-B6DA-7EFDA666C7CC}">
      <dgm:prSet/>
      <dgm:spPr/>
      <dgm:t>
        <a:bodyPr/>
        <a:lstStyle/>
        <a:p>
          <a:endParaRPr lang="en-US"/>
        </a:p>
      </dgm:t>
    </dgm:pt>
    <dgm:pt modelId="{ED108E5F-84E6-49EE-A38B-032E0364DA88}" type="pres">
      <dgm:prSet presAssocID="{7463F4EE-E4AC-4031-8BBC-522C4E5CF8A5}" presName="compositeShape" presStyleCnt="0">
        <dgm:presLayoutVars>
          <dgm:dir/>
          <dgm:resizeHandles/>
        </dgm:presLayoutVars>
      </dgm:prSet>
      <dgm:spPr/>
    </dgm:pt>
    <dgm:pt modelId="{293B0C52-45B7-43D1-966F-B74673FE8A19}" type="pres">
      <dgm:prSet presAssocID="{7463F4EE-E4AC-4031-8BBC-522C4E5CF8A5}" presName="pyramid" presStyleLbl="node1" presStyleIdx="0" presStyleCnt="1"/>
      <dgm:spPr/>
    </dgm:pt>
    <dgm:pt modelId="{142D145B-370D-4185-9DD4-4377B40533FF}" type="pres">
      <dgm:prSet presAssocID="{7463F4EE-E4AC-4031-8BBC-522C4E5CF8A5}" presName="theList" presStyleCnt="0"/>
      <dgm:spPr/>
    </dgm:pt>
    <dgm:pt modelId="{2D8AEAF7-87B9-4634-A4CF-855FFE17C3E7}" type="pres">
      <dgm:prSet presAssocID="{72FCE426-9933-4BA7-B551-1BE00AD2196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D285A-9EBD-4274-91EF-BFB62CBF28D9}" type="pres">
      <dgm:prSet presAssocID="{72FCE426-9933-4BA7-B551-1BE00AD21966}" presName="aSpace" presStyleCnt="0"/>
      <dgm:spPr/>
    </dgm:pt>
    <dgm:pt modelId="{BE7A9BE0-39BF-4BB1-8A95-E84EFCD6AEA1}" type="pres">
      <dgm:prSet presAssocID="{9370F90D-D34B-4D8B-B222-2D22D10CCAA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B36B8-19E9-4614-9626-2FDCB4D23E70}" type="pres">
      <dgm:prSet presAssocID="{9370F90D-D34B-4D8B-B222-2D22D10CCAA3}" presName="aSpace" presStyleCnt="0"/>
      <dgm:spPr/>
    </dgm:pt>
    <dgm:pt modelId="{5D7CFDE0-4717-4E4C-A7AF-C1C246F1C3C8}" type="pres">
      <dgm:prSet presAssocID="{6EBB270E-0F81-453F-B2F5-33B8E3684C0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FDF3C-1092-4CCF-BE79-EF0BE408C679}" type="pres">
      <dgm:prSet presAssocID="{6EBB270E-0F81-453F-B2F5-33B8E3684C0F}" presName="aSpace" presStyleCnt="0"/>
      <dgm:spPr/>
    </dgm:pt>
  </dgm:ptLst>
  <dgm:cxnLst>
    <dgm:cxn modelId="{22F2E2B7-8528-42DC-8C4F-354EC6A6B6FF}" type="presOf" srcId="{6EBB270E-0F81-453F-B2F5-33B8E3684C0F}" destId="{5D7CFDE0-4717-4E4C-A7AF-C1C246F1C3C8}" srcOrd="0" destOrd="0" presId="urn:microsoft.com/office/officeart/2005/8/layout/pyramid2"/>
    <dgm:cxn modelId="{D5332FDE-0441-4F5D-8981-1B3F85FB53C8}" srcId="{7463F4EE-E4AC-4031-8BBC-522C4E5CF8A5}" destId="{9370F90D-D34B-4D8B-B222-2D22D10CCAA3}" srcOrd="1" destOrd="0" parTransId="{A02633FA-BB59-424E-8A94-E2DE27622C7D}" sibTransId="{6745458C-59CD-4E41-AFB5-AA115F51C4C7}"/>
    <dgm:cxn modelId="{83F2BADC-4DE5-43AA-A848-BC060E3BFFEB}" type="presOf" srcId="{72FCE426-9933-4BA7-B551-1BE00AD21966}" destId="{2D8AEAF7-87B9-4634-A4CF-855FFE17C3E7}" srcOrd="0" destOrd="0" presId="urn:microsoft.com/office/officeart/2005/8/layout/pyramid2"/>
    <dgm:cxn modelId="{97E7EDED-2202-4A2F-B6DA-7EFDA666C7CC}" srcId="{7463F4EE-E4AC-4031-8BBC-522C4E5CF8A5}" destId="{6EBB270E-0F81-453F-B2F5-33B8E3684C0F}" srcOrd="2" destOrd="0" parTransId="{AB8DBC71-AD3F-492F-AE71-5C591508EEC3}" sibTransId="{EE06025F-8F83-47D5-8EB3-B8DE8BF9A354}"/>
    <dgm:cxn modelId="{5EF1ECE4-8977-4032-AA54-E44943D7EB0D}" type="presOf" srcId="{7463F4EE-E4AC-4031-8BBC-522C4E5CF8A5}" destId="{ED108E5F-84E6-49EE-A38B-032E0364DA88}" srcOrd="0" destOrd="0" presId="urn:microsoft.com/office/officeart/2005/8/layout/pyramid2"/>
    <dgm:cxn modelId="{9B362AA4-891A-4CF0-A48C-86715C377C24}" srcId="{7463F4EE-E4AC-4031-8BBC-522C4E5CF8A5}" destId="{72FCE426-9933-4BA7-B551-1BE00AD21966}" srcOrd="0" destOrd="0" parTransId="{1D21E787-2E6C-49F3-ACE2-D2CE15F72225}" sibTransId="{B9AA0F24-886E-4AF2-B89F-E8A3A1A8C56D}"/>
    <dgm:cxn modelId="{FB30138A-12BB-4EEA-B2B4-0BDDFDCBD2B0}" type="presOf" srcId="{9370F90D-D34B-4D8B-B222-2D22D10CCAA3}" destId="{BE7A9BE0-39BF-4BB1-8A95-E84EFCD6AEA1}" srcOrd="0" destOrd="0" presId="urn:microsoft.com/office/officeart/2005/8/layout/pyramid2"/>
    <dgm:cxn modelId="{E3243057-C129-4342-B302-1929033B627E}" type="presParOf" srcId="{ED108E5F-84E6-49EE-A38B-032E0364DA88}" destId="{293B0C52-45B7-43D1-966F-B74673FE8A19}" srcOrd="0" destOrd="0" presId="urn:microsoft.com/office/officeart/2005/8/layout/pyramid2"/>
    <dgm:cxn modelId="{AB8AF8C3-5CF0-4F85-AA3B-0E2BF85F7C33}" type="presParOf" srcId="{ED108E5F-84E6-49EE-A38B-032E0364DA88}" destId="{142D145B-370D-4185-9DD4-4377B40533FF}" srcOrd="1" destOrd="0" presId="urn:microsoft.com/office/officeart/2005/8/layout/pyramid2"/>
    <dgm:cxn modelId="{D37AA1E0-EE01-4ED2-B753-4C34B553F9F4}" type="presParOf" srcId="{142D145B-370D-4185-9DD4-4377B40533FF}" destId="{2D8AEAF7-87B9-4634-A4CF-855FFE17C3E7}" srcOrd="0" destOrd="0" presId="urn:microsoft.com/office/officeart/2005/8/layout/pyramid2"/>
    <dgm:cxn modelId="{9186076F-1DAB-4C16-A58E-B67E1D417137}" type="presParOf" srcId="{142D145B-370D-4185-9DD4-4377B40533FF}" destId="{0F0D285A-9EBD-4274-91EF-BFB62CBF28D9}" srcOrd="1" destOrd="0" presId="urn:microsoft.com/office/officeart/2005/8/layout/pyramid2"/>
    <dgm:cxn modelId="{E4070640-5F05-4E6A-B805-26DA62F70CB2}" type="presParOf" srcId="{142D145B-370D-4185-9DD4-4377B40533FF}" destId="{BE7A9BE0-39BF-4BB1-8A95-E84EFCD6AEA1}" srcOrd="2" destOrd="0" presId="urn:microsoft.com/office/officeart/2005/8/layout/pyramid2"/>
    <dgm:cxn modelId="{A0192E58-37BD-40C6-B571-A688765FE474}" type="presParOf" srcId="{142D145B-370D-4185-9DD4-4377B40533FF}" destId="{D33B36B8-19E9-4614-9626-2FDCB4D23E70}" srcOrd="3" destOrd="0" presId="urn:microsoft.com/office/officeart/2005/8/layout/pyramid2"/>
    <dgm:cxn modelId="{E993D09D-3042-4A93-A494-6C468015BF60}" type="presParOf" srcId="{142D145B-370D-4185-9DD4-4377B40533FF}" destId="{5D7CFDE0-4717-4E4C-A7AF-C1C246F1C3C8}" srcOrd="4" destOrd="0" presId="urn:microsoft.com/office/officeart/2005/8/layout/pyramid2"/>
    <dgm:cxn modelId="{523F73C1-2C53-49D1-8663-CB40FDD142D5}" type="presParOf" srcId="{142D145B-370D-4185-9DD4-4377B40533FF}" destId="{98AFDF3C-1092-4CCF-BE79-EF0BE408C67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B0C52-45B7-43D1-966F-B74673FE8A19}">
      <dsp:nvSpPr>
        <dsp:cNvPr id="0" name=""/>
        <dsp:cNvSpPr/>
      </dsp:nvSpPr>
      <dsp:spPr>
        <a:xfrm>
          <a:off x="1066939" y="0"/>
          <a:ext cx="2289945" cy="228994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8AEAF7-87B9-4634-A4CF-855FFE17C3E7}">
      <dsp:nvSpPr>
        <dsp:cNvPr id="0" name=""/>
        <dsp:cNvSpPr/>
      </dsp:nvSpPr>
      <dsp:spPr>
        <a:xfrm>
          <a:off x="2211912" y="230224"/>
          <a:ext cx="1488464" cy="5420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Dolor abdominal</a:t>
          </a:r>
          <a:endParaRPr lang="en-US" sz="1500" kern="1200" dirty="0"/>
        </a:p>
      </dsp:txBody>
      <dsp:txXfrm>
        <a:off x="2238374" y="256686"/>
        <a:ext cx="1435540" cy="489148"/>
      </dsp:txXfrm>
    </dsp:sp>
    <dsp:sp modelId="{BE7A9BE0-39BF-4BB1-8A95-E84EFCD6AEA1}">
      <dsp:nvSpPr>
        <dsp:cNvPr id="0" name=""/>
        <dsp:cNvSpPr/>
      </dsp:nvSpPr>
      <dsp:spPr>
        <a:xfrm>
          <a:off x="2211912" y="840056"/>
          <a:ext cx="1488464" cy="5420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Náusea</a:t>
          </a:r>
          <a:r>
            <a:rPr lang="en-US" sz="1500" kern="1200" dirty="0" smtClean="0"/>
            <a:t>/ </a:t>
          </a:r>
          <a:r>
            <a:rPr lang="en-US" sz="1500" kern="1200" dirty="0" err="1" smtClean="0"/>
            <a:t>Vómito</a:t>
          </a:r>
          <a:endParaRPr lang="en-US" sz="1500" kern="1200" dirty="0"/>
        </a:p>
      </dsp:txBody>
      <dsp:txXfrm>
        <a:off x="2238374" y="866518"/>
        <a:ext cx="1435540" cy="489148"/>
      </dsp:txXfrm>
    </dsp:sp>
    <dsp:sp modelId="{5D7CFDE0-4717-4E4C-A7AF-C1C246F1C3C8}">
      <dsp:nvSpPr>
        <dsp:cNvPr id="0" name=""/>
        <dsp:cNvSpPr/>
      </dsp:nvSpPr>
      <dsp:spPr>
        <a:xfrm>
          <a:off x="2211912" y="1449888"/>
          <a:ext cx="1488464" cy="5420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Distensión</a:t>
          </a:r>
          <a:r>
            <a:rPr lang="en-US" sz="1500" kern="1200" dirty="0" smtClean="0"/>
            <a:t> abdominal</a:t>
          </a:r>
          <a:endParaRPr lang="en-US" sz="1500" kern="1200" dirty="0"/>
        </a:p>
      </dsp:txBody>
      <dsp:txXfrm>
        <a:off x="2238374" y="1476350"/>
        <a:ext cx="1435540" cy="489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A7044-7C08-4EC1-A0FE-83346FE1AE29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5D5F4-D8B0-4577-8F2A-CA3C1FD9549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80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475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88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212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58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47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14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25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33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289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36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57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074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76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21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65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247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92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6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612EBB-B49C-4BD9-8033-FF1A624F0C92}" type="datetimeFigureOut">
              <a:rPr lang="es-MX" smtClean="0"/>
              <a:t>29/07/2020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6B1B78F-7254-419D-86CA-A9E43DA043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064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graphics.rsna.org/" TargetMode="External"/><Relationship Id="rId2" Type="http://schemas.openxmlformats.org/officeDocument/2006/relationships/hyperlink" Target="https://doi.org/10.2214/Ajr.09.2840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i.org/10.1097/TA.000000000000082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Obstrucción intestinal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1" y="3886200"/>
            <a:ext cx="9051971" cy="2344783"/>
          </a:xfrm>
        </p:spPr>
        <p:txBody>
          <a:bodyPr/>
          <a:lstStyle/>
          <a:p>
            <a:r>
              <a:rPr lang="es-MX" dirty="0" smtClean="0"/>
              <a:t>complicaciones cirugía Bariátrica y metabólica</a:t>
            </a:r>
          </a:p>
          <a:p>
            <a:pPr algn="r"/>
            <a:r>
              <a:rPr lang="es-MX" sz="1400" dirty="0" err="1" smtClean="0"/>
              <a:t>dra</a:t>
            </a:r>
            <a:r>
              <a:rPr lang="es-MX" sz="1400" dirty="0" smtClean="0"/>
              <a:t> </a:t>
            </a:r>
            <a:r>
              <a:rPr lang="es-MX" sz="1400" dirty="0" err="1" smtClean="0"/>
              <a:t>ana</a:t>
            </a:r>
            <a:r>
              <a:rPr lang="es-MX" sz="1400" dirty="0" smtClean="0"/>
              <a:t> paulina pimienta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6650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532" y="1747043"/>
            <a:ext cx="4637314" cy="620259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1600" cap="none" dirty="0" smtClean="0"/>
              <a:t>Estudio de imagen permite confirmación diagnóstica, sitio de obstrucción  y evaluar complicaciones. </a:t>
            </a:r>
            <a:endParaRPr lang="es-MX" sz="1600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Fursemik,D</a:t>
            </a:r>
            <a:r>
              <a:rPr lang="es-MX" dirty="0" smtClean="0"/>
              <a:t>. et al. (2016). </a:t>
            </a:r>
            <a:r>
              <a:rPr lang="es-MX" dirty="0" err="1" smtClean="0"/>
              <a:t>Bariatric</a:t>
            </a:r>
            <a:r>
              <a:rPr lang="es-MX" dirty="0" smtClean="0"/>
              <a:t> CT </a:t>
            </a:r>
            <a:r>
              <a:rPr lang="es-MX" dirty="0" err="1" smtClean="0"/>
              <a:t>Imaging</a:t>
            </a:r>
            <a:r>
              <a:rPr lang="es-MX" dirty="0" smtClean="0"/>
              <a:t>: </a:t>
            </a:r>
            <a:r>
              <a:rPr lang="es-MX" dirty="0" err="1" smtClean="0"/>
              <a:t>Chakkenges</a:t>
            </a:r>
            <a:r>
              <a:rPr lang="es-MX" dirty="0" smtClean="0"/>
              <a:t> and </a:t>
            </a:r>
            <a:r>
              <a:rPr lang="es-MX" dirty="0" err="1" smtClean="0"/>
              <a:t>Solutions</a:t>
            </a:r>
            <a:r>
              <a:rPr lang="es-MX" dirty="0" smtClean="0"/>
              <a:t>, </a:t>
            </a:r>
            <a:r>
              <a:rPr lang="en-US" dirty="0" err="1"/>
              <a:t>RadioGraphics</a:t>
            </a:r>
            <a:r>
              <a:rPr lang="en-US" dirty="0"/>
              <a:t> 2016; </a:t>
            </a:r>
            <a:r>
              <a:rPr lang="en-US" dirty="0" smtClean="0"/>
              <a:t>36(4):1076–1086. https://www.radiographics.rsna.org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743" y="1265464"/>
            <a:ext cx="4591302" cy="365923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777" y="5097394"/>
            <a:ext cx="2114299" cy="157176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3015751"/>
            <a:ext cx="5626894" cy="19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2534818" cy="962089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MX" sz="2400" cap="none" dirty="0" smtClean="0">
                <a:solidFill>
                  <a:schemeClr val="bg1"/>
                </a:solidFill>
              </a:rPr>
              <a:t>Hernia Abdominal</a:t>
            </a:r>
            <a:endParaRPr lang="es-MX" sz="2400" cap="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600" cap="none" dirty="0" smtClean="0"/>
              <a:t>Hernia ventral</a:t>
            </a:r>
          </a:p>
          <a:p>
            <a:pPr lvl="1"/>
            <a:r>
              <a:rPr lang="es-MX" sz="1400" cap="none" dirty="0" smtClean="0"/>
              <a:t>Incidencia 5 % (cirugía abierta)</a:t>
            </a:r>
          </a:p>
          <a:p>
            <a:pPr marL="0" indent="0">
              <a:buNone/>
            </a:pPr>
            <a:endParaRPr lang="es-MX" sz="1600" cap="none" dirty="0" smtClean="0"/>
          </a:p>
          <a:p>
            <a:r>
              <a:rPr lang="es-MX" sz="1600" cap="none" dirty="0" smtClean="0"/>
              <a:t>Hernia incisional</a:t>
            </a:r>
          </a:p>
          <a:p>
            <a:pPr lvl="1"/>
            <a:r>
              <a:rPr lang="es-MX" sz="1400" cap="none" dirty="0" smtClean="0"/>
              <a:t>Sitio de trocar laparoscópico</a:t>
            </a:r>
          </a:p>
          <a:p>
            <a:pPr marL="457200" lvl="1" indent="0">
              <a:buNone/>
            </a:pPr>
            <a:endParaRPr lang="es-MX" sz="1600" cap="none" dirty="0" smtClean="0"/>
          </a:p>
          <a:p>
            <a:r>
              <a:rPr lang="es-MX" sz="1600" cap="none" dirty="0" smtClean="0"/>
              <a:t>Hernia </a:t>
            </a:r>
            <a:r>
              <a:rPr lang="es-MX" sz="1600" cap="none" dirty="0" err="1" smtClean="0"/>
              <a:t>richter</a:t>
            </a:r>
            <a:endParaRPr lang="es-MX" sz="1600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067" y="2505592"/>
            <a:ext cx="3290207" cy="2915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7170" y="2413517"/>
            <a:ext cx="2390503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Aumento de presión </a:t>
            </a:r>
            <a:r>
              <a:rPr lang="es-MX" sz="1200" dirty="0" err="1" smtClean="0">
                <a:solidFill>
                  <a:schemeClr val="bg1"/>
                </a:solidFill>
              </a:rPr>
              <a:t>intraabdominal</a:t>
            </a:r>
            <a:endParaRPr lang="es-MX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Hernia de RICHTER</a:t>
            </a:r>
            <a:endParaRPr lang="es-MX" cap="none" dirty="0" smtClean="0"/>
          </a:p>
          <a:p>
            <a:r>
              <a:rPr lang="es-MX" cap="none" dirty="0" smtClean="0"/>
              <a:t>Incidencia 0.02%</a:t>
            </a:r>
          </a:p>
          <a:p>
            <a:r>
              <a:rPr lang="es-MX" cap="none" dirty="0" smtClean="0"/>
              <a:t>Riesgo alto de </a:t>
            </a:r>
            <a:r>
              <a:rPr lang="es-MX" cap="none" dirty="0" smtClean="0">
                <a:solidFill>
                  <a:srgbClr val="FF0000"/>
                </a:solidFill>
              </a:rPr>
              <a:t>estrangulación</a:t>
            </a:r>
            <a:endParaRPr lang="es-MX" cap="none" dirty="0">
              <a:solidFill>
                <a:srgbClr val="FF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5" y="1054145"/>
            <a:ext cx="36385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2939768" cy="661643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Intususcepción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869664"/>
            <a:ext cx="10364452" cy="3424107"/>
          </a:xfrm>
        </p:spPr>
        <p:txBody>
          <a:bodyPr>
            <a:normAutofit/>
          </a:bodyPr>
          <a:lstStyle/>
          <a:p>
            <a:r>
              <a:rPr lang="es-MX" sz="1400" cap="none" dirty="0" smtClean="0"/>
              <a:t>Cirugía abierta &gt; laparoscópica</a:t>
            </a:r>
          </a:p>
          <a:p>
            <a:pPr marL="0" indent="0">
              <a:buNone/>
            </a:pPr>
            <a:endParaRPr lang="es-MX" sz="1400" cap="none" dirty="0" smtClean="0"/>
          </a:p>
          <a:p>
            <a:pPr>
              <a:spcBef>
                <a:spcPts val="0"/>
              </a:spcBef>
            </a:pPr>
            <a:r>
              <a:rPr lang="es-MX" sz="1400" b="1" cap="none" dirty="0" smtClean="0"/>
              <a:t>INTUSUSCEPCIÓN YEYUNOYEYUNAL </a:t>
            </a:r>
            <a:r>
              <a:rPr lang="es-MX" sz="1400" cap="none" dirty="0" smtClean="0"/>
              <a:t>(MÁS COMÚN)</a:t>
            </a:r>
          </a:p>
          <a:p>
            <a:pPr>
              <a:spcBef>
                <a:spcPts val="0"/>
              </a:spcBef>
            </a:pPr>
            <a:r>
              <a:rPr lang="es-MX" sz="1400" cap="none" dirty="0" smtClean="0"/>
              <a:t>INTUSUSCEPCIÓN GASTROYEYUNAL</a:t>
            </a:r>
          </a:p>
          <a:p>
            <a:pPr>
              <a:spcBef>
                <a:spcPts val="0"/>
              </a:spcBef>
            </a:pPr>
            <a:endParaRPr lang="es-MX" sz="1400" cap="none" dirty="0" smtClean="0"/>
          </a:p>
          <a:p>
            <a:pPr>
              <a:spcBef>
                <a:spcPts val="0"/>
              </a:spcBef>
            </a:pPr>
            <a:endParaRPr lang="es-MX" sz="1400" cap="none" dirty="0" smtClean="0"/>
          </a:p>
          <a:p>
            <a:pPr>
              <a:spcBef>
                <a:spcPts val="0"/>
              </a:spcBef>
            </a:pPr>
            <a:endParaRPr lang="es-MX" sz="1400" cap="none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1400" cap="none" dirty="0" smtClean="0"/>
              <a:t>Sutura no absorbible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cap="none" dirty="0" smtClean="0"/>
              <a:t>Adherencias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cap="none" dirty="0" smtClean="0"/>
              <a:t>Hiperplasia linfoide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cap="none" dirty="0" err="1" smtClean="0"/>
              <a:t>Dismotilidad</a:t>
            </a:r>
            <a:r>
              <a:rPr lang="es-MX" sz="1400" cap="none" dirty="0" smtClean="0"/>
              <a:t> intestinal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cap="none" dirty="0" smtClean="0"/>
              <a:t>Mesenterio delgado, redundante</a:t>
            </a:r>
            <a:endParaRPr lang="es-MX" sz="1400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sp>
        <p:nvSpPr>
          <p:cNvPr id="5" name="Rectangle 4"/>
          <p:cNvSpPr/>
          <p:nvPr/>
        </p:nvSpPr>
        <p:spPr>
          <a:xfrm>
            <a:off x="809897" y="3670663"/>
            <a:ext cx="2612572" cy="152077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 descr="La intususcepción intestinal en el adulto. - H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88" y="3419474"/>
            <a:ext cx="2277112" cy="17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municación OBESIDAD MÓRBIDA | Cirugía Española | Cirugía Españ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51" y="1971991"/>
            <a:ext cx="42767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0" y="2286000"/>
            <a:ext cx="705394" cy="130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10267406" y="2179321"/>
            <a:ext cx="731520" cy="1066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4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220" y="826495"/>
            <a:ext cx="10364452" cy="5421905"/>
          </a:xfrm>
        </p:spPr>
        <p:txBody>
          <a:bodyPr/>
          <a:lstStyle/>
          <a:p>
            <a:endParaRPr lang="es-MX" dirty="0" smtClean="0"/>
          </a:p>
          <a:p>
            <a:r>
              <a:rPr lang="es-MX" sz="1600" dirty="0" smtClean="0"/>
              <a:t>incidencia 0.1% </a:t>
            </a:r>
          </a:p>
          <a:p>
            <a:pPr lvl="1"/>
            <a:r>
              <a:rPr lang="es-MX" sz="1600" dirty="0" smtClean="0"/>
              <a:t>isquemia/infarto</a:t>
            </a:r>
            <a:endParaRPr lang="es-MX" sz="1600" dirty="0"/>
          </a:p>
          <a:p>
            <a:endParaRPr lang="es-MX" sz="1600" dirty="0" smtClean="0"/>
          </a:p>
          <a:p>
            <a:endParaRPr lang="es-MX" sz="1600" dirty="0"/>
          </a:p>
          <a:p>
            <a:endParaRPr lang="es-MX" sz="1600" dirty="0" smtClean="0"/>
          </a:p>
          <a:p>
            <a:r>
              <a:rPr lang="es-MX" sz="1800" dirty="0" smtClean="0"/>
              <a:t>anterógrada</a:t>
            </a:r>
          </a:p>
          <a:p>
            <a:r>
              <a:rPr lang="es-MX" sz="1800" u="sng" dirty="0" smtClean="0"/>
              <a:t>retrógrada</a:t>
            </a:r>
            <a:endParaRPr lang="es-MX" sz="1800" u="sn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77" y="260850"/>
            <a:ext cx="7147539" cy="53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unión </a:t>
            </a:r>
            <a:r>
              <a:rPr lang="es-MX" dirty="0" err="1" smtClean="0"/>
              <a:t>gastroyeyunal</a:t>
            </a:r>
            <a:endParaRPr lang="es-MX" dirty="0" smtClean="0"/>
          </a:p>
          <a:p>
            <a:r>
              <a:rPr lang="es-MX" dirty="0" smtClean="0"/>
              <a:t>entero -entero anastomosis</a:t>
            </a:r>
            <a:endParaRPr lang="es-MX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3776" y="618517"/>
            <a:ext cx="2939768" cy="66164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chemeClr val="bg1"/>
                </a:solidFill>
              </a:rPr>
              <a:t>estenosis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761" y="2510155"/>
            <a:ext cx="1866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920239"/>
            <a:ext cx="4180739" cy="446853"/>
          </a:xfrm>
        </p:spPr>
        <p:txBody>
          <a:bodyPr>
            <a:normAutofit/>
          </a:bodyPr>
          <a:lstStyle/>
          <a:p>
            <a:r>
              <a:rPr lang="es-MX" sz="1600" u="sng" dirty="0" smtClean="0"/>
              <a:t>estenosis anastomosis </a:t>
            </a:r>
            <a:r>
              <a:rPr lang="es-MX" sz="1600" u="sng" dirty="0" err="1" smtClean="0"/>
              <a:t>gastroyeyunal</a:t>
            </a:r>
            <a:endParaRPr lang="es-MX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sz="1400" cap="none" dirty="0" smtClean="0"/>
              <a:t>6% incidencia</a:t>
            </a:r>
          </a:p>
          <a:p>
            <a:r>
              <a:rPr lang="es-MX" sz="1400" cap="none" dirty="0" smtClean="0"/>
              <a:t>Daño tisular, isquemia</a:t>
            </a:r>
          </a:p>
          <a:p>
            <a:r>
              <a:rPr lang="es-MX" sz="1400" cap="none" dirty="0" smtClean="0"/>
              <a:t>Vómitos, disfagia (sólidos </a:t>
            </a:r>
            <a:r>
              <a:rPr lang="es-MX" sz="1400" cap="none" dirty="0" smtClean="0">
                <a:sym typeface="Wingdings" panose="05000000000000000000" pitchFamily="2" charset="2"/>
              </a:rPr>
              <a:t> líquidos)</a:t>
            </a:r>
          </a:p>
          <a:p>
            <a:r>
              <a:rPr lang="es-MX" sz="1400" cap="none" dirty="0" smtClean="0">
                <a:sym typeface="Wingdings" panose="05000000000000000000" pitchFamily="2" charset="2"/>
              </a:rPr>
              <a:t>Bypass </a:t>
            </a:r>
            <a:r>
              <a:rPr lang="es-MX" sz="1400" cap="none" dirty="0" err="1" smtClean="0">
                <a:sym typeface="Wingdings" panose="05000000000000000000" pitchFamily="2" charset="2"/>
              </a:rPr>
              <a:t>antecólico</a:t>
            </a:r>
            <a:r>
              <a:rPr lang="es-MX" sz="1400" cap="none" dirty="0" smtClean="0">
                <a:sym typeface="Wingdings" panose="05000000000000000000" pitchFamily="2" charset="2"/>
              </a:rPr>
              <a:t> &gt; </a:t>
            </a:r>
            <a:r>
              <a:rPr lang="es-MX" sz="1400" cap="none" dirty="0" err="1" smtClean="0">
                <a:sym typeface="Wingdings" panose="05000000000000000000" pitchFamily="2" charset="2"/>
              </a:rPr>
              <a:t>retrocólico</a:t>
            </a:r>
            <a:endParaRPr lang="es-MX" sz="1400" cap="none" dirty="0" smtClean="0">
              <a:sym typeface="Wingdings" panose="05000000000000000000" pitchFamily="2" charset="2"/>
            </a:endParaRPr>
          </a:p>
          <a:p>
            <a:pPr lvl="1"/>
            <a:r>
              <a:rPr lang="es-MX" sz="1200" cap="none" dirty="0" smtClean="0">
                <a:sym typeface="Wingdings" panose="05000000000000000000" pitchFamily="2" charset="2"/>
              </a:rPr>
              <a:t>Mayor tensión</a:t>
            </a:r>
            <a:endParaRPr lang="es-MX" sz="1200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0697" y="6325548"/>
            <a:ext cx="4981303" cy="375698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dirty="0" err="1" smtClean="0"/>
              <a:t>Bellorin-Marin</a:t>
            </a:r>
            <a:r>
              <a:rPr lang="es-MX" dirty="0" smtClean="0"/>
              <a:t>; </a:t>
            </a:r>
            <a:r>
              <a:rPr lang="es-MX" dirty="0" err="1" smtClean="0"/>
              <a:t>Pomp,A</a:t>
            </a:r>
            <a:r>
              <a:rPr lang="es-MX" dirty="0" smtClean="0"/>
              <a:t>. </a:t>
            </a:r>
            <a:r>
              <a:rPr lang="es-MX" dirty="0"/>
              <a:t>(2018).</a:t>
            </a:r>
            <a:r>
              <a:rPr lang="es-MX" dirty="0" err="1"/>
              <a:t>gastric</a:t>
            </a:r>
            <a:r>
              <a:rPr lang="es-MX" dirty="0"/>
              <a:t> bypass. R. </a:t>
            </a:r>
            <a:r>
              <a:rPr lang="es-MX" dirty="0" err="1"/>
              <a:t>Lutfi</a:t>
            </a:r>
            <a:r>
              <a:rPr lang="es-MX" dirty="0"/>
              <a:t> et al. (eds.), Global </a:t>
            </a:r>
            <a:r>
              <a:rPr lang="es-MX" dirty="0" err="1"/>
              <a:t>Bariatric</a:t>
            </a:r>
            <a:r>
              <a:rPr lang="es-MX" dirty="0"/>
              <a:t> </a:t>
            </a:r>
            <a:r>
              <a:rPr lang="es-MX" dirty="0" err="1"/>
              <a:t>Surgery,the</a:t>
            </a:r>
            <a:r>
              <a:rPr lang="es-MX" dirty="0"/>
              <a:t> art (pp.97-110). </a:t>
            </a:r>
            <a:r>
              <a:rPr lang="es-MX" dirty="0" err="1"/>
              <a:t>Springer</a:t>
            </a:r>
            <a:r>
              <a:rPr lang="es-MX" dirty="0"/>
              <a:t>.  https://doi.org/10.1007/978-3-319-93545-4_9</a:t>
            </a:r>
          </a:p>
        </p:txBody>
      </p:sp>
      <p:pic>
        <p:nvPicPr>
          <p:cNvPr id="5122" name="Picture 2" descr="Manejo conservador de la Estenosis de la anastomosis gastroyeyun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00" y="1612548"/>
            <a:ext cx="2716711" cy="27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939" y="320866"/>
            <a:ext cx="2594202" cy="5927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3519" y="4484919"/>
            <a:ext cx="2878791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-Estrechamiento del sitio de unión</a:t>
            </a:r>
          </a:p>
          <a:p>
            <a:pPr marL="285750" indent="-285750">
              <a:buFontTx/>
              <a:buChar char="-"/>
            </a:pPr>
            <a:r>
              <a:rPr lang="es-MX" sz="1100" dirty="0" smtClean="0"/>
              <a:t>Distensión “</a:t>
            </a:r>
            <a:r>
              <a:rPr lang="es-MX" sz="1100" dirty="0" err="1" smtClean="0"/>
              <a:t>pouch</a:t>
            </a:r>
            <a:r>
              <a:rPr lang="es-MX" sz="1100" dirty="0" smtClean="0"/>
              <a:t>” gástrico</a:t>
            </a:r>
          </a:p>
          <a:p>
            <a:pPr marL="285750" indent="-285750">
              <a:buFontTx/>
              <a:buChar char="-"/>
            </a:pPr>
            <a:r>
              <a:rPr lang="es-MX" sz="1100" dirty="0" smtClean="0"/>
              <a:t>Vaciamiento lento del medio de contraste</a:t>
            </a:r>
          </a:p>
          <a:p>
            <a:pPr marL="285750" indent="-285750">
              <a:buFontTx/>
              <a:buChar char="-"/>
            </a:pPr>
            <a:r>
              <a:rPr lang="es-MX" sz="1100" dirty="0" smtClean="0"/>
              <a:t>-Asa alimentaria normal </a:t>
            </a:r>
            <a:r>
              <a:rPr lang="es-MX" sz="1100" dirty="0" err="1" smtClean="0"/>
              <a:t>ó</a:t>
            </a:r>
            <a:r>
              <a:rPr lang="es-MX" sz="1100" dirty="0" smtClean="0"/>
              <a:t> colapsada</a:t>
            </a:r>
            <a:endParaRPr lang="es-MX" sz="1100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/>
              <a:t>Sunnapwar, A., Sandrasegaran, K., Menias, C. O., Lockhart, M., Chintapalli, K. N., &amp; Prasad, S. R. (2010). Taxonomy and imaging spectrum of small bowel obstruction after Roux-en-Y gastric bypass surgery. AJR. American journal of roentgenology, 194(1), 120–128. https://doi.org/10.2214/AJR.09.2840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47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2367094"/>
            <a:ext cx="3906419" cy="2492290"/>
          </a:xfrm>
        </p:spPr>
        <p:txBody>
          <a:bodyPr/>
          <a:lstStyle/>
          <a:p>
            <a:r>
              <a:rPr lang="es-MX" sz="1400" dirty="0" smtClean="0"/>
              <a:t>0.8%</a:t>
            </a:r>
          </a:p>
          <a:p>
            <a:r>
              <a:rPr lang="es-MX" sz="1400" cap="none" dirty="0" smtClean="0"/>
              <a:t>Disminución de la luz intestinal</a:t>
            </a:r>
          </a:p>
          <a:p>
            <a:pPr lvl="1"/>
            <a:r>
              <a:rPr lang="es-MX" sz="1400" cap="none" dirty="0" smtClean="0"/>
              <a:t>Edema, isquemia, fibrosis</a:t>
            </a:r>
          </a:p>
          <a:p>
            <a:endParaRPr lang="es-MX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3775" y="1920239"/>
            <a:ext cx="4180739" cy="446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00" u="sng" dirty="0" smtClean="0"/>
              <a:t>estenosis anastomosis YEYUNO-YEYUNAL</a:t>
            </a:r>
            <a:endParaRPr lang="es-MX" sz="16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18" y="1571506"/>
            <a:ext cx="7011032" cy="3914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0227" y="4284480"/>
            <a:ext cx="2878791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MX" sz="1100" dirty="0" smtClean="0"/>
              <a:t>Asa eferente distendida</a:t>
            </a:r>
          </a:p>
          <a:p>
            <a:pPr marL="171450" indent="-171450">
              <a:buFontTx/>
              <a:buChar char="-"/>
            </a:pPr>
            <a:r>
              <a:rPr lang="es-MX" sz="1100" dirty="0" smtClean="0"/>
              <a:t>Contraste: flujo retrógrado hacia asa aferente y remanente gástrico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1820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2367094"/>
            <a:ext cx="10364452" cy="2884176"/>
          </a:xfrm>
        </p:spPr>
        <p:txBody>
          <a:bodyPr>
            <a:normAutofit/>
          </a:bodyPr>
          <a:lstStyle/>
          <a:p>
            <a:r>
              <a:rPr lang="es-MX" cap="none" dirty="0" err="1" smtClean="0"/>
              <a:t>Fitobezoares</a:t>
            </a:r>
            <a:endParaRPr lang="es-MX" cap="none" dirty="0" smtClean="0"/>
          </a:p>
          <a:p>
            <a:pPr lvl="1"/>
            <a:r>
              <a:rPr lang="es-MX" sz="1400" cap="none" dirty="0" smtClean="0"/>
              <a:t>Material vegetal</a:t>
            </a:r>
          </a:p>
          <a:p>
            <a:pPr lvl="1"/>
            <a:endParaRPr lang="es-MX" cap="none" dirty="0" smtClean="0"/>
          </a:p>
          <a:p>
            <a:r>
              <a:rPr lang="es-MX" cap="none" dirty="0" smtClean="0"/>
              <a:t>Bolos alimenticios</a:t>
            </a:r>
          </a:p>
          <a:p>
            <a:pPr lvl="1"/>
            <a:r>
              <a:rPr lang="es-MX" sz="1400" cap="none" dirty="0" smtClean="0"/>
              <a:t>Carne roja</a:t>
            </a:r>
          </a:p>
          <a:p>
            <a:pPr marL="457200" lvl="1" indent="0">
              <a:buNone/>
            </a:pPr>
            <a:endParaRPr lang="es-MX" cap="none" dirty="0" smtClean="0"/>
          </a:p>
          <a:p>
            <a:r>
              <a:rPr lang="es-MX" cap="none" dirty="0" smtClean="0"/>
              <a:t>Hematomas</a:t>
            </a:r>
            <a:endParaRPr lang="es-MX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3775" y="618517"/>
            <a:ext cx="4428933" cy="113190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chemeClr val="bg1"/>
                </a:solidFill>
              </a:rPr>
              <a:t>factores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intraluminales</a:t>
            </a:r>
            <a:r>
              <a:rPr lang="en-US" sz="2400" dirty="0" smtClean="0">
                <a:solidFill>
                  <a:schemeClr val="bg1"/>
                </a:solidFill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</a:rPr>
              <a:t>compresión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extrínseca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Fitobezoar como causa de oclusion intestinal. Presentación de u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8" y="2795611"/>
            <a:ext cx="2098466" cy="20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zo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9" y="2829721"/>
            <a:ext cx="2675027" cy="20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047744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es-MX" u="sng" dirty="0" err="1" smtClean="0"/>
              <a:t>fitobezoar</a:t>
            </a:r>
            <a:endParaRPr lang="es-MX" u="sng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cap="none" dirty="0" err="1" smtClean="0"/>
              <a:t>Dismotilidad</a:t>
            </a:r>
            <a:r>
              <a:rPr lang="es-MX" cap="none" dirty="0" smtClean="0"/>
              <a:t> gástrica</a:t>
            </a:r>
          </a:p>
          <a:p>
            <a:r>
              <a:rPr lang="es-MX" cap="none" dirty="0" smtClean="0"/>
              <a:t>Disminución de ácido gástrico</a:t>
            </a:r>
          </a:p>
          <a:p>
            <a:pPr lvl="1"/>
            <a:r>
              <a:rPr lang="es-MX" sz="1400" cap="none" dirty="0" smtClean="0"/>
              <a:t>Digestión incompleta de celulosa</a:t>
            </a:r>
          </a:p>
          <a:p>
            <a:endParaRPr lang="es-MX" cap="none" dirty="0" smtClean="0"/>
          </a:p>
          <a:p>
            <a:r>
              <a:rPr lang="es-MX" cap="none" dirty="0" smtClean="0"/>
              <a:t>Mal apego a plan nutricional </a:t>
            </a:r>
            <a:endParaRPr lang="es-MX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36" y="1546453"/>
            <a:ext cx="31242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213" y="4137253"/>
            <a:ext cx="6134100" cy="542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7460" y="3498039"/>
            <a:ext cx="2861854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MX" sz="1100" dirty="0" smtClean="0"/>
              <a:t>Masa </a:t>
            </a:r>
            <a:r>
              <a:rPr lang="es-MX" sz="1100" dirty="0" err="1" smtClean="0"/>
              <a:t>intraluminal</a:t>
            </a:r>
            <a:r>
              <a:rPr lang="es-MX" sz="1100" dirty="0" smtClean="0"/>
              <a:t> encapsulada con presencia de gas en su interior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0071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Obesidad = pandemia</a:t>
            </a:r>
          </a:p>
          <a:p>
            <a:endParaRPr lang="es-MX" dirty="0" smtClean="0"/>
          </a:p>
          <a:p>
            <a:r>
              <a:rPr lang="es-MX" dirty="0" smtClean="0"/>
              <a:t>enfermedad multifactorial</a:t>
            </a:r>
          </a:p>
          <a:p>
            <a:endParaRPr lang="es-MX" dirty="0"/>
          </a:p>
          <a:p>
            <a:r>
              <a:rPr lang="es-MX" dirty="0" smtClean="0"/>
              <a:t>tratamiento multidisciplinario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694" y="1926364"/>
            <a:ext cx="5085267" cy="363841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26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277" y="1139185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es-MX" u="sng" dirty="0" smtClean="0"/>
              <a:t>HEMATOMA</a:t>
            </a:r>
            <a:endParaRPr lang="es-MX" dirty="0" smtClean="0"/>
          </a:p>
          <a:p>
            <a:r>
              <a:rPr lang="es-MX" sz="1400" cap="none" dirty="0" smtClean="0"/>
              <a:t>Incidencia (P.O. Bypass) 3.2%</a:t>
            </a:r>
          </a:p>
          <a:p>
            <a:r>
              <a:rPr lang="es-MX" sz="1400" cap="none" dirty="0" err="1" smtClean="0"/>
              <a:t>Cx</a:t>
            </a:r>
            <a:r>
              <a:rPr lang="es-MX" sz="1400" cap="none" dirty="0" smtClean="0"/>
              <a:t>. Laparoscópica &gt; Abierta (5.1% - 2.4%)</a:t>
            </a:r>
          </a:p>
          <a:p>
            <a:r>
              <a:rPr lang="es-MX" sz="1400" cap="none" dirty="0" err="1" smtClean="0"/>
              <a:t>Taquicardoa</a:t>
            </a:r>
            <a:r>
              <a:rPr lang="es-MX" sz="1400" cap="none" dirty="0" smtClean="0"/>
              <a:t>  + Dolor súbito</a:t>
            </a:r>
            <a:endParaRPr lang="es-MX" sz="1400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pic>
        <p:nvPicPr>
          <p:cNvPr id="9218" name="Picture 2" descr="Spontaneous Intramural Small-Bowel Hematoma: A Rare Complic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76" y="3345023"/>
            <a:ext cx="3186660" cy="22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917" y="1587951"/>
            <a:ext cx="2718299" cy="3272027"/>
          </a:xfrm>
          <a:prstGeom prst="rect">
            <a:avLst/>
          </a:prstGeom>
        </p:spPr>
      </p:pic>
      <p:pic>
        <p:nvPicPr>
          <p:cNvPr id="9220" name="Picture 4" descr="Initial view of the encapsulated haematoma/gastrointestina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15" y="1678061"/>
            <a:ext cx="2944830" cy="33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2910" y="2949645"/>
            <a:ext cx="1053191" cy="274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INTRAMURAL</a:t>
            </a:r>
            <a:endParaRPr lang="es-MX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200503" y="1330609"/>
            <a:ext cx="1179128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INTRALUMINAL</a:t>
            </a:r>
            <a:endParaRPr lang="es-MX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145691" y="1330609"/>
            <a:ext cx="1307879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EXTRALUMINAL</a:t>
            </a:r>
            <a:endParaRPr lang="es-MX" sz="1200" dirty="0"/>
          </a:p>
        </p:txBody>
      </p:sp>
      <p:pic>
        <p:nvPicPr>
          <p:cNvPr id="9222" name="Picture 6" descr="Case 25-2010 — A 24-Year-Old Woman with Abdominal Pain and Shoc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0" y="4563292"/>
            <a:ext cx="1979608" cy="14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82751" y="5744775"/>
            <a:ext cx="1307879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MESOCOLON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0644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abordaje/tratamiento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0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098" y="2961245"/>
            <a:ext cx="4305625" cy="161707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s-MX" cap="none" dirty="0" smtClean="0"/>
              <a:t>El objetivo de la evaluación inicial en un paciente con obstrucción intestinal es </a:t>
            </a:r>
            <a:r>
              <a:rPr lang="es-MX" cap="none" dirty="0" smtClean="0">
                <a:solidFill>
                  <a:srgbClr val="FF0000"/>
                </a:solidFill>
              </a:rPr>
              <a:t>identificar isquemia intestinal </a:t>
            </a:r>
            <a:r>
              <a:rPr lang="es-MX" cap="none" dirty="0" smtClean="0"/>
              <a:t>y asegurar una adecuada resucitación hídrica.</a:t>
            </a:r>
            <a:endParaRPr lang="es-MX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920" y="170769"/>
            <a:ext cx="3528480" cy="1017951"/>
          </a:xfrm>
          <a:prstGeom prst="rect">
            <a:avLst/>
          </a:prstGeom>
        </p:spPr>
      </p:pic>
      <p:pic>
        <p:nvPicPr>
          <p:cNvPr id="11266" name="Picture 2" descr="Vector Del Sistema Del Doctor Presenting Intravenous Therapy De L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2214694"/>
            <a:ext cx="2858931" cy="26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ector de stock (libre de regalías) sobre Cartoon Cardiologis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116" y="2214694"/>
            <a:ext cx="2797449" cy="26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339121"/>
            <a:ext cx="2221312" cy="3424107"/>
          </a:xfrm>
        </p:spPr>
        <p:txBody>
          <a:bodyPr/>
          <a:lstStyle/>
          <a:p>
            <a:r>
              <a:rPr lang="es-MX" sz="1600" cap="none" dirty="0" smtClean="0"/>
              <a:t>Estado hídrico (</a:t>
            </a:r>
            <a:r>
              <a:rPr lang="es-MX" sz="1600" cap="none" dirty="0" err="1" smtClean="0"/>
              <a:t>i.V</a:t>
            </a:r>
            <a:r>
              <a:rPr lang="es-MX" sz="1600" cap="none" dirty="0" smtClean="0"/>
              <a:t>.)</a:t>
            </a:r>
          </a:p>
          <a:p>
            <a:r>
              <a:rPr lang="es-MX" sz="1600" cap="none" dirty="0" smtClean="0"/>
              <a:t>DHE</a:t>
            </a:r>
            <a:endParaRPr lang="es-MX" sz="1600" cap="none" dirty="0" smtClean="0"/>
          </a:p>
          <a:p>
            <a:r>
              <a:rPr lang="es-MX" sz="1600" cap="none" dirty="0" smtClean="0"/>
              <a:t>Función renal  (</a:t>
            </a:r>
            <a:r>
              <a:rPr lang="es-MX" sz="1600" cap="none" dirty="0" err="1" smtClean="0"/>
              <a:t>foley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n-US" dirty="0" err="1" smtClean="0"/>
              <a:t>Azagury</a:t>
            </a:r>
            <a:r>
              <a:rPr lang="en-US" dirty="0" smtClean="0"/>
              <a:t>, D., Liu, R. C., Morgan, A., &amp; Spain, D. A. (2015). Small bowel obstruction: A practical step-by-step evidence-based approach to evaluation, decision making, and management. The journal of trauma and acute care surgery, 79(4), 661–668. https://doi.org/10.1097/TA.0000000000000824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54" y="2651760"/>
            <a:ext cx="1698570" cy="18092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1703" y="1201783"/>
            <a:ext cx="2704011" cy="3278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ounded Rectangle 7"/>
          <p:cNvSpPr/>
          <p:nvPr/>
        </p:nvSpPr>
        <p:spPr>
          <a:xfrm>
            <a:off x="3927566" y="1182188"/>
            <a:ext cx="2704011" cy="3278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68915" y="1339121"/>
            <a:ext cx="222131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cap="none" dirty="0" smtClean="0"/>
              <a:t>Estado Clínico</a:t>
            </a:r>
          </a:p>
          <a:p>
            <a:pPr lvl="1"/>
            <a:r>
              <a:rPr lang="es-MX" sz="1200" cap="none" dirty="0" smtClean="0"/>
              <a:t>Hipotensión, shock, taquicardia, sepsis</a:t>
            </a:r>
          </a:p>
          <a:p>
            <a:r>
              <a:rPr lang="es-MX" sz="1600" cap="none" dirty="0" smtClean="0"/>
              <a:t>Exploración física</a:t>
            </a:r>
          </a:p>
          <a:p>
            <a:pPr lvl="1"/>
            <a:r>
              <a:rPr lang="es-MX" sz="1200" cap="none" dirty="0" smtClean="0"/>
              <a:t>Ausencia </a:t>
            </a:r>
            <a:r>
              <a:rPr lang="es-MX" sz="1200" cap="none" dirty="0" err="1" smtClean="0"/>
              <a:t>peristálsis</a:t>
            </a:r>
            <a:r>
              <a:rPr lang="es-MX" sz="1200" cap="none" dirty="0" smtClean="0"/>
              <a:t>, Irritación peritoneal</a:t>
            </a:r>
          </a:p>
          <a:p>
            <a:r>
              <a:rPr lang="es-MX" sz="1600" cap="none" dirty="0" smtClean="0"/>
              <a:t>Laboratorios</a:t>
            </a:r>
          </a:p>
          <a:p>
            <a:pPr lvl="1"/>
            <a:r>
              <a:rPr lang="es-MX" sz="1200" cap="none" dirty="0" smtClean="0"/>
              <a:t>Lactato</a:t>
            </a:r>
            <a:endParaRPr lang="es-MX" sz="1200" cap="none" dirty="0" smtClean="0"/>
          </a:p>
          <a:p>
            <a:r>
              <a:rPr lang="es-MX" sz="1600" cap="none" dirty="0"/>
              <a:t> Tiempo de evolución</a:t>
            </a:r>
          </a:p>
          <a:p>
            <a:endParaRPr lang="es-MX" sz="1600" cap="none" dirty="0"/>
          </a:p>
        </p:txBody>
      </p:sp>
      <p:pic>
        <p:nvPicPr>
          <p:cNvPr id="12290" name="Picture 2" descr="MRI with contrast vs without: which is best? » Southwes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539" y="38945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7293428" y="1182187"/>
            <a:ext cx="2704011" cy="3278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534777" y="1339120"/>
            <a:ext cx="222131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cap="none" dirty="0" smtClean="0"/>
              <a:t>TAC</a:t>
            </a:r>
          </a:p>
          <a:p>
            <a:r>
              <a:rPr lang="es-MX" sz="1200" cap="none" dirty="0" smtClean="0"/>
              <a:t>Engrosamiento pared intestinal, líquido libre, congestión vasos mesentéricos, ascitis</a:t>
            </a:r>
          </a:p>
          <a:p>
            <a:r>
              <a:rPr lang="es-MX" sz="1600" cap="none" dirty="0" smtClean="0"/>
              <a:t>Sensibilidad 95%</a:t>
            </a:r>
          </a:p>
          <a:p>
            <a:r>
              <a:rPr lang="es-MX" sz="1600" cap="none" dirty="0" smtClean="0"/>
              <a:t>100% (leucocitosis)</a:t>
            </a:r>
            <a:endParaRPr lang="es-MX" sz="1600" cap="none" dirty="0"/>
          </a:p>
        </p:txBody>
      </p:sp>
    </p:spTree>
    <p:extLst>
      <p:ext uri="{BB962C8B-B14F-4D97-AF65-F5344CB8AC3E}">
        <p14:creationId xmlns:p14="http://schemas.microsoft.com/office/powerpoint/2010/main" val="2377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466" y="2103120"/>
            <a:ext cx="2992020" cy="2608038"/>
          </a:xfrm>
        </p:spPr>
        <p:txBody>
          <a:bodyPr>
            <a:normAutofit/>
          </a:bodyPr>
          <a:lstStyle/>
          <a:p>
            <a:r>
              <a:rPr lang="es-MX" sz="1600" cap="none" dirty="0" smtClean="0"/>
              <a:t>80% de obstrucción intestinal puede resolver con tratamiento conservador</a:t>
            </a:r>
          </a:p>
          <a:p>
            <a:pPr marL="0" indent="0">
              <a:buNone/>
            </a:pPr>
            <a:endParaRPr lang="es-MX" sz="1400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n-US" dirty="0" err="1" smtClean="0"/>
              <a:t>Azagury</a:t>
            </a:r>
            <a:r>
              <a:rPr lang="en-US" dirty="0" smtClean="0"/>
              <a:t>, D., Liu, R. C., Morgan, A., &amp; Spain, D. A. (2015). Small bowel obstruction: A practical step-by-step evidence-based approach to evaluation, decision making, and management. The journal of trauma and acute care surgery, 79(4), 661–668. https://doi.org/10.1097/TA.0000000000000824</a:t>
            </a:r>
            <a:endParaRPr lang="es-MX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58" y="464519"/>
            <a:ext cx="6941548" cy="51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345475"/>
            <a:ext cx="10364453" cy="4445726"/>
          </a:xfrm>
        </p:spPr>
        <p:txBody>
          <a:bodyPr/>
          <a:lstStyle/>
          <a:p>
            <a:pPr marL="0" indent="0">
              <a:buNone/>
            </a:pPr>
            <a:r>
              <a:rPr lang="es-MX" u="sng" dirty="0" smtClean="0"/>
              <a:t>MANEJO </a:t>
            </a:r>
            <a:r>
              <a:rPr lang="es-MX" u="sng" dirty="0" err="1" smtClean="0"/>
              <a:t>QUIRúRGICO</a:t>
            </a:r>
            <a:endParaRPr lang="es-MX" u="sng" dirty="0" smtClean="0"/>
          </a:p>
          <a:p>
            <a:pPr marL="0" indent="0">
              <a:buNone/>
            </a:pPr>
            <a:endParaRPr lang="es-MX" u="sng" dirty="0" smtClean="0"/>
          </a:p>
          <a:p>
            <a:r>
              <a:rPr lang="es-MX" cap="none" dirty="0" smtClean="0">
                <a:solidFill>
                  <a:schemeClr val="accent6">
                    <a:lumMod val="75000"/>
                  </a:schemeClr>
                </a:solidFill>
              </a:rPr>
              <a:t>Laparoscópico</a:t>
            </a:r>
            <a:r>
              <a:rPr lang="es-MX" cap="none" dirty="0" smtClean="0"/>
              <a:t> en paciente </a:t>
            </a:r>
            <a:r>
              <a:rPr lang="es-MX" cap="none" dirty="0" smtClean="0">
                <a:solidFill>
                  <a:schemeClr val="accent6">
                    <a:lumMod val="75000"/>
                  </a:schemeClr>
                </a:solidFill>
              </a:rPr>
              <a:t>estable</a:t>
            </a:r>
            <a:r>
              <a:rPr lang="es-MX" cap="none" dirty="0" smtClean="0"/>
              <a:t>, cuadros no resolutivos. </a:t>
            </a:r>
          </a:p>
          <a:p>
            <a:r>
              <a:rPr lang="es-MX" cap="none" dirty="0" smtClean="0"/>
              <a:t>Cirugía </a:t>
            </a:r>
            <a:r>
              <a:rPr lang="es-MX" cap="none" dirty="0" smtClean="0">
                <a:solidFill>
                  <a:srgbClr val="FF0000"/>
                </a:solidFill>
              </a:rPr>
              <a:t>abierta</a:t>
            </a:r>
            <a:r>
              <a:rPr lang="es-MX" cap="none" dirty="0" smtClean="0"/>
              <a:t> en </a:t>
            </a:r>
            <a:r>
              <a:rPr lang="es-MX" cap="none" dirty="0" smtClean="0">
                <a:solidFill>
                  <a:srgbClr val="FF0000"/>
                </a:solidFill>
              </a:rPr>
              <a:t>inestabilidad</a:t>
            </a:r>
            <a:r>
              <a:rPr lang="es-MX" cap="none" dirty="0" smtClean="0"/>
              <a:t>, choque, sepsis, irritación peritoneal</a:t>
            </a:r>
            <a:endParaRPr lang="es-MX" cap="non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n-US" dirty="0" err="1" smtClean="0"/>
              <a:t>Azagury</a:t>
            </a:r>
            <a:r>
              <a:rPr lang="en-US" dirty="0" smtClean="0"/>
              <a:t>, D., Liu, R. C., Morgan, A., &amp; Spain, D. A. (2015). Small bowel obstruction: A practical step-by-step evidence-based approach to evaluation, decision making, and management. The journal of trauma and acute care surgery, 79(4), 661–668. https://doi.org/10.1097/TA.0000000000000824</a:t>
            </a:r>
            <a:endParaRPr lang="es-MX" dirty="0"/>
          </a:p>
        </p:txBody>
      </p:sp>
      <p:pic>
        <p:nvPicPr>
          <p:cNvPr id="13316" name="Picture 4" descr="Flat illustration featuring surgeon doctors performing a surger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48" y="4180114"/>
            <a:ext cx="2309123" cy="16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196" y="3861249"/>
            <a:ext cx="2148006" cy="19299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58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cap="none" dirty="0" smtClean="0"/>
              <a:t>Principal causa de conversión: resección intestinal</a:t>
            </a:r>
            <a:endParaRPr lang="es-MX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n-US" dirty="0" err="1" smtClean="0"/>
              <a:t>Azagury</a:t>
            </a:r>
            <a:r>
              <a:rPr lang="en-US" dirty="0" smtClean="0"/>
              <a:t>, D., Liu, R. C., Morgan, A., &amp; Spain, D. A. (2015). Small bowel obstruction: A practical step-by-step evidence-based approach to evaluation, decision making, and management. The journal of trauma and acute care surgery, 79(4), 661–668. https://doi.org/10.1097/TA.0000000000000824</a:t>
            </a:r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6889105" y="2940989"/>
            <a:ext cx="3135087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MX" sz="1400" dirty="0" smtClean="0">
                <a:solidFill>
                  <a:schemeClr val="bg1"/>
                </a:solidFill>
              </a:rPr>
              <a:t>Diámetro intestinal &lt; 4 cm</a:t>
            </a:r>
          </a:p>
          <a:p>
            <a:pPr marL="171450" indent="-171450">
              <a:buFontTx/>
              <a:buChar char="-"/>
            </a:pPr>
            <a:r>
              <a:rPr lang="es-MX" sz="1400" dirty="0" err="1" smtClean="0">
                <a:solidFill>
                  <a:schemeClr val="bg1"/>
                </a:solidFill>
              </a:rPr>
              <a:t>Cirugias</a:t>
            </a:r>
            <a:r>
              <a:rPr lang="es-MX" sz="1400" dirty="0" smtClean="0">
                <a:solidFill>
                  <a:schemeClr val="bg1"/>
                </a:solidFill>
              </a:rPr>
              <a:t> (abierta) previas (2)</a:t>
            </a:r>
          </a:p>
          <a:p>
            <a:pPr marL="171450" indent="-171450">
              <a:buFontTx/>
              <a:buChar char="-"/>
            </a:pPr>
            <a:r>
              <a:rPr lang="es-MX" sz="1400" dirty="0" smtClean="0">
                <a:solidFill>
                  <a:schemeClr val="bg1"/>
                </a:solidFill>
              </a:rPr>
              <a:t>Experiencia quirúrgica (cirujano</a:t>
            </a:r>
            <a:r>
              <a:rPr lang="es-MX" sz="1400" dirty="0" smtClean="0"/>
              <a:t>)</a:t>
            </a:r>
            <a:endParaRPr lang="es-MX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41" y="2969552"/>
            <a:ext cx="4727352" cy="22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6957"/>
          </a:xfrm>
        </p:spPr>
        <p:txBody>
          <a:bodyPr/>
          <a:lstStyle/>
          <a:p>
            <a:r>
              <a:rPr lang="es-MX" dirty="0" smtClean="0"/>
              <a:t>Bibliografía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645921"/>
            <a:ext cx="10364452" cy="414528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cap="none" dirty="0" err="1" smtClean="0"/>
              <a:t>Sunnapwar</a:t>
            </a:r>
            <a:r>
              <a:rPr lang="en-US" cap="none" dirty="0" smtClean="0"/>
              <a:t>, A., </a:t>
            </a:r>
            <a:r>
              <a:rPr lang="en-US" cap="none" dirty="0" err="1" smtClean="0"/>
              <a:t>Sandrasegaran</a:t>
            </a:r>
            <a:r>
              <a:rPr lang="en-US" cap="none" dirty="0" smtClean="0"/>
              <a:t>, K., </a:t>
            </a:r>
            <a:r>
              <a:rPr lang="en-US" cap="none" dirty="0" err="1" smtClean="0"/>
              <a:t>Menias</a:t>
            </a:r>
            <a:r>
              <a:rPr lang="en-US" cap="none" dirty="0" smtClean="0"/>
              <a:t>, C. O., Lockhart, M., </a:t>
            </a:r>
            <a:r>
              <a:rPr lang="en-US" cap="none" dirty="0" err="1" smtClean="0"/>
              <a:t>Chintapalli</a:t>
            </a:r>
            <a:r>
              <a:rPr lang="en-US" cap="none" dirty="0" smtClean="0"/>
              <a:t>, K. N., &amp; Prasad, S. R. (2010). Taxonomy And Imaging Spectrum Of Small Bowel Obstruction After Roux-</a:t>
            </a:r>
            <a:r>
              <a:rPr lang="en-US" cap="none" dirty="0" err="1" smtClean="0"/>
              <a:t>en</a:t>
            </a:r>
            <a:r>
              <a:rPr lang="en-US" cap="none" dirty="0" smtClean="0"/>
              <a:t>-y Gastric Bypass Surgery. </a:t>
            </a:r>
            <a:r>
              <a:rPr lang="en-US" i="1" cap="none" dirty="0" err="1" smtClean="0"/>
              <a:t>Ajr</a:t>
            </a:r>
            <a:r>
              <a:rPr lang="en-US" i="1" cap="none" dirty="0" smtClean="0"/>
              <a:t>. American Journal Of </a:t>
            </a:r>
            <a:r>
              <a:rPr lang="en-US" i="1" cap="none" dirty="0" err="1" smtClean="0"/>
              <a:t>Roentgenology</a:t>
            </a:r>
            <a:r>
              <a:rPr lang="en-US" cap="none" dirty="0" smtClean="0"/>
              <a:t>, </a:t>
            </a:r>
            <a:r>
              <a:rPr lang="en-US" i="1" cap="none" dirty="0" smtClean="0"/>
              <a:t>194</a:t>
            </a:r>
            <a:r>
              <a:rPr lang="en-US" cap="none" dirty="0" smtClean="0"/>
              <a:t>(1), 120–128. </a:t>
            </a:r>
            <a:r>
              <a:rPr lang="en-US" cap="none" dirty="0" smtClean="0">
                <a:hlinkClick r:id="rId2"/>
              </a:rPr>
              <a:t>Https://Doi.Org/10.2214/Ajr.09.2840</a:t>
            </a:r>
            <a:endParaRPr lang="en-US" cap="none" dirty="0" smtClean="0"/>
          </a:p>
          <a:p>
            <a:pPr marL="457200" indent="-457200">
              <a:buFont typeface="+mj-lt"/>
              <a:buAutoNum type="arabicPeriod"/>
            </a:pPr>
            <a:r>
              <a:rPr lang="es-MX" cap="none" dirty="0" err="1"/>
              <a:t>Podnos</a:t>
            </a:r>
            <a:r>
              <a:rPr lang="es-MX" cap="none" dirty="0"/>
              <a:t> YD, </a:t>
            </a:r>
            <a:r>
              <a:rPr lang="es-MX" cap="none" dirty="0" err="1"/>
              <a:t>Jimenez</a:t>
            </a:r>
            <a:r>
              <a:rPr lang="es-MX" cap="none" dirty="0"/>
              <a:t> JC, Wilson SE, Stevens </a:t>
            </a:r>
            <a:r>
              <a:rPr lang="es-MX" cap="none" dirty="0" smtClean="0"/>
              <a:t>CM, </a:t>
            </a:r>
            <a:r>
              <a:rPr lang="es-MX" cap="none" dirty="0" err="1" smtClean="0"/>
              <a:t>Nguyen</a:t>
            </a:r>
            <a:r>
              <a:rPr lang="es-MX" cap="none" dirty="0" smtClean="0"/>
              <a:t> </a:t>
            </a:r>
            <a:r>
              <a:rPr lang="es-MX" cap="none" dirty="0"/>
              <a:t>NT. </a:t>
            </a:r>
            <a:r>
              <a:rPr lang="es-MX" cap="none" dirty="0" err="1"/>
              <a:t>Complications</a:t>
            </a:r>
            <a:r>
              <a:rPr lang="es-MX" cap="none" dirty="0"/>
              <a:t> </a:t>
            </a:r>
            <a:r>
              <a:rPr lang="es-MX" cap="none" dirty="0" err="1"/>
              <a:t>after</a:t>
            </a:r>
            <a:r>
              <a:rPr lang="es-MX" cap="none" dirty="0"/>
              <a:t> </a:t>
            </a:r>
            <a:r>
              <a:rPr lang="es-MX" cap="none" dirty="0" err="1" smtClean="0"/>
              <a:t>laparoscopic</a:t>
            </a:r>
            <a:r>
              <a:rPr lang="es-MX" cap="none" dirty="0" smtClean="0"/>
              <a:t> </a:t>
            </a:r>
            <a:r>
              <a:rPr lang="es-MX" cap="none" dirty="0" err="1" smtClean="0"/>
              <a:t>gastric</a:t>
            </a:r>
            <a:r>
              <a:rPr lang="es-MX" cap="none" dirty="0" smtClean="0"/>
              <a:t> </a:t>
            </a:r>
            <a:r>
              <a:rPr lang="es-MX" cap="none" dirty="0"/>
              <a:t>bypass: a </a:t>
            </a:r>
            <a:r>
              <a:rPr lang="es-MX" cap="none" dirty="0" err="1"/>
              <a:t>review</a:t>
            </a:r>
            <a:r>
              <a:rPr lang="es-MX" cap="none" dirty="0"/>
              <a:t> of 3464 cases. </a:t>
            </a:r>
            <a:r>
              <a:rPr lang="es-MX" cap="none" dirty="0" err="1"/>
              <a:t>Arch</a:t>
            </a:r>
            <a:r>
              <a:rPr lang="es-MX" cap="none" dirty="0"/>
              <a:t> </a:t>
            </a:r>
            <a:r>
              <a:rPr lang="es-MX" cap="none" dirty="0" err="1" smtClean="0"/>
              <a:t>Surg</a:t>
            </a:r>
            <a:r>
              <a:rPr lang="es-MX" cap="none" dirty="0" smtClean="0"/>
              <a:t> 2003</a:t>
            </a:r>
            <a:r>
              <a:rPr lang="es-MX" cap="none" dirty="0"/>
              <a:t>; </a:t>
            </a:r>
            <a:r>
              <a:rPr lang="es-MX" cap="none" dirty="0" smtClean="0"/>
              <a:t>138:957–961</a:t>
            </a:r>
          </a:p>
          <a:p>
            <a:pPr marL="457200" indent="-457200">
              <a:buFont typeface="+mj-lt"/>
              <a:buAutoNum type="arabicPeriod"/>
            </a:pPr>
            <a:r>
              <a:rPr lang="es-MX" cap="none" dirty="0"/>
              <a:t> </a:t>
            </a:r>
            <a:r>
              <a:rPr lang="es-MX" cap="none" dirty="0" err="1"/>
              <a:t>Bellorin-Marin</a:t>
            </a:r>
            <a:r>
              <a:rPr lang="es-MX" cap="none" dirty="0"/>
              <a:t>; </a:t>
            </a:r>
            <a:r>
              <a:rPr lang="es-MX" cap="none" dirty="0" err="1"/>
              <a:t>Pomp,A</a:t>
            </a:r>
            <a:r>
              <a:rPr lang="es-MX" cap="none" dirty="0"/>
              <a:t>. (2018).</a:t>
            </a:r>
            <a:r>
              <a:rPr lang="es-MX" cap="none" dirty="0" err="1"/>
              <a:t>gastric</a:t>
            </a:r>
            <a:r>
              <a:rPr lang="es-MX" cap="none" dirty="0"/>
              <a:t> bypass. R. </a:t>
            </a:r>
            <a:r>
              <a:rPr lang="es-MX" cap="none" dirty="0" err="1"/>
              <a:t>Lutfi</a:t>
            </a:r>
            <a:r>
              <a:rPr lang="es-MX" cap="none" dirty="0"/>
              <a:t> et al. (eds.), Global </a:t>
            </a:r>
            <a:r>
              <a:rPr lang="es-MX" cap="none" dirty="0" err="1"/>
              <a:t>Bariatric</a:t>
            </a:r>
            <a:r>
              <a:rPr lang="es-MX" cap="none" dirty="0"/>
              <a:t> </a:t>
            </a:r>
            <a:r>
              <a:rPr lang="es-MX" cap="none" dirty="0" err="1"/>
              <a:t>Surgery,the</a:t>
            </a:r>
            <a:r>
              <a:rPr lang="es-MX" cap="none" dirty="0"/>
              <a:t> art (pp.97-110). </a:t>
            </a:r>
            <a:r>
              <a:rPr lang="es-MX" cap="none" dirty="0" err="1"/>
              <a:t>Springer</a:t>
            </a:r>
            <a:r>
              <a:rPr lang="es-MX" cap="none" dirty="0"/>
              <a:t>.  https://</a:t>
            </a:r>
            <a:r>
              <a:rPr lang="es-MX" cap="none" dirty="0" smtClean="0"/>
              <a:t>doi.org/10.1007/978-3-319-93545-4_9</a:t>
            </a:r>
          </a:p>
          <a:p>
            <a:pPr marL="457200" indent="-457200">
              <a:buFont typeface="+mj-lt"/>
              <a:buAutoNum type="arabicPeriod"/>
            </a:pPr>
            <a:r>
              <a:rPr lang="es-MX" cap="none" dirty="0" smtClean="0"/>
              <a:t>Tucker </a:t>
            </a:r>
            <a:r>
              <a:rPr lang="es-MX" cap="none" dirty="0"/>
              <a:t>ON, Escalante-</a:t>
            </a:r>
            <a:r>
              <a:rPr lang="es-MX" cap="none" dirty="0" err="1"/>
              <a:t>Tattersfield</a:t>
            </a:r>
            <a:r>
              <a:rPr lang="es-MX" cap="none" dirty="0"/>
              <a:t> T, </a:t>
            </a:r>
            <a:r>
              <a:rPr lang="es-MX" cap="none" dirty="0" err="1"/>
              <a:t>Szomstein</a:t>
            </a:r>
            <a:r>
              <a:rPr lang="es-MX" cap="none" dirty="0"/>
              <a:t> </a:t>
            </a:r>
            <a:r>
              <a:rPr lang="es-MX" cap="none" dirty="0" smtClean="0"/>
              <a:t>S, </a:t>
            </a:r>
            <a:r>
              <a:rPr lang="es-MX" cap="none" dirty="0" err="1" smtClean="0"/>
              <a:t>Rosenthal</a:t>
            </a:r>
            <a:r>
              <a:rPr lang="es-MX" cap="none" dirty="0" smtClean="0"/>
              <a:t> </a:t>
            </a:r>
            <a:r>
              <a:rPr lang="es-MX" cap="none" dirty="0"/>
              <a:t>RJ. </a:t>
            </a:r>
            <a:r>
              <a:rPr lang="es-MX" cap="none" dirty="0" err="1"/>
              <a:t>The</a:t>
            </a:r>
            <a:r>
              <a:rPr lang="es-MX" cap="none" dirty="0"/>
              <a:t> ABC </a:t>
            </a:r>
            <a:r>
              <a:rPr lang="es-MX" cap="none" dirty="0" err="1"/>
              <a:t>system</a:t>
            </a:r>
            <a:r>
              <a:rPr lang="es-MX" cap="none" dirty="0"/>
              <a:t>: a </a:t>
            </a:r>
            <a:r>
              <a:rPr lang="es-MX" cap="none" dirty="0" err="1"/>
              <a:t>simplified</a:t>
            </a:r>
            <a:r>
              <a:rPr lang="es-MX" cap="none" dirty="0"/>
              <a:t> </a:t>
            </a:r>
            <a:r>
              <a:rPr lang="es-MX" cap="none" dirty="0" err="1" smtClean="0"/>
              <a:t>classification</a:t>
            </a:r>
            <a:r>
              <a:rPr lang="es-MX" cap="none" dirty="0" smtClean="0"/>
              <a:t> </a:t>
            </a:r>
            <a:r>
              <a:rPr lang="es-MX" cap="none" dirty="0" err="1" smtClean="0"/>
              <a:t>system</a:t>
            </a:r>
            <a:r>
              <a:rPr lang="es-MX" cap="none" dirty="0" smtClean="0"/>
              <a:t> </a:t>
            </a:r>
            <a:r>
              <a:rPr lang="es-MX" cap="none" dirty="0" err="1"/>
              <a:t>for</a:t>
            </a:r>
            <a:r>
              <a:rPr lang="es-MX" cap="none" dirty="0"/>
              <a:t> </a:t>
            </a:r>
            <a:r>
              <a:rPr lang="es-MX" cap="none" dirty="0" err="1"/>
              <a:t>small</a:t>
            </a:r>
            <a:r>
              <a:rPr lang="es-MX" cap="none" dirty="0"/>
              <a:t> </a:t>
            </a:r>
            <a:r>
              <a:rPr lang="es-MX" cap="none" dirty="0" err="1"/>
              <a:t>bowel</a:t>
            </a:r>
            <a:r>
              <a:rPr lang="es-MX" cap="none" dirty="0"/>
              <a:t> </a:t>
            </a:r>
            <a:r>
              <a:rPr lang="es-MX" cap="none" dirty="0" err="1"/>
              <a:t>obstruction</a:t>
            </a:r>
            <a:r>
              <a:rPr lang="es-MX" cap="none" dirty="0"/>
              <a:t> </a:t>
            </a:r>
            <a:r>
              <a:rPr lang="es-MX" cap="none" dirty="0" err="1" smtClean="0"/>
              <a:t>after</a:t>
            </a:r>
            <a:r>
              <a:rPr lang="es-MX" cap="none" dirty="0" smtClean="0"/>
              <a:t> </a:t>
            </a:r>
            <a:r>
              <a:rPr lang="es-MX" cap="none" dirty="0" err="1" smtClean="0"/>
              <a:t>laparoscopic</a:t>
            </a:r>
            <a:r>
              <a:rPr lang="es-MX" cap="none" dirty="0" smtClean="0"/>
              <a:t> </a:t>
            </a:r>
            <a:r>
              <a:rPr lang="es-MX" cap="none" dirty="0" err="1"/>
              <a:t>Roux</a:t>
            </a:r>
            <a:r>
              <a:rPr lang="es-MX" cap="none" dirty="0"/>
              <a:t>-en-Y </a:t>
            </a:r>
            <a:r>
              <a:rPr lang="es-MX" cap="none" dirty="0" err="1"/>
              <a:t>gastric</a:t>
            </a:r>
            <a:r>
              <a:rPr lang="es-MX" cap="none" dirty="0"/>
              <a:t> bypass. </a:t>
            </a:r>
            <a:r>
              <a:rPr lang="es-MX" cap="none" dirty="0" err="1" smtClean="0"/>
              <a:t>Obes</a:t>
            </a:r>
            <a:r>
              <a:rPr lang="es-MX" cap="none" dirty="0" smtClean="0"/>
              <a:t> </a:t>
            </a:r>
            <a:r>
              <a:rPr lang="es-MX" cap="none" dirty="0" err="1" smtClean="0"/>
              <a:t>Surg</a:t>
            </a:r>
            <a:r>
              <a:rPr lang="es-MX" cap="none" dirty="0" smtClean="0"/>
              <a:t> </a:t>
            </a:r>
            <a:r>
              <a:rPr lang="es-MX" cap="none" dirty="0"/>
              <a:t>2007; </a:t>
            </a:r>
            <a:r>
              <a:rPr lang="es-MX" cap="none" dirty="0" smtClean="0"/>
              <a:t>17:1549–1554</a:t>
            </a:r>
          </a:p>
          <a:p>
            <a:pPr marL="457200" indent="-457200">
              <a:buFont typeface="+mj-lt"/>
              <a:buAutoNum type="arabicPeriod"/>
            </a:pPr>
            <a:r>
              <a:rPr lang="es-MX" cap="none" dirty="0" err="1" smtClean="0"/>
              <a:t>Fursemik,d</a:t>
            </a:r>
            <a:r>
              <a:rPr lang="es-MX" cap="none" dirty="0" smtClean="0"/>
              <a:t>. Et Al. (2016). </a:t>
            </a:r>
            <a:r>
              <a:rPr lang="es-MX" cap="none" dirty="0" err="1" smtClean="0"/>
              <a:t>Bariatric</a:t>
            </a:r>
            <a:r>
              <a:rPr lang="es-MX" cap="none" dirty="0" smtClean="0"/>
              <a:t> CT </a:t>
            </a:r>
            <a:r>
              <a:rPr lang="es-MX" cap="none" dirty="0" err="1" smtClean="0"/>
              <a:t>Imaging</a:t>
            </a:r>
            <a:r>
              <a:rPr lang="es-MX" cap="none" dirty="0" smtClean="0"/>
              <a:t>: </a:t>
            </a:r>
            <a:r>
              <a:rPr lang="es-MX" cap="none" dirty="0" err="1" smtClean="0"/>
              <a:t>Chakkenges</a:t>
            </a:r>
            <a:r>
              <a:rPr lang="es-MX" cap="none" dirty="0" smtClean="0"/>
              <a:t> And </a:t>
            </a:r>
            <a:r>
              <a:rPr lang="es-MX" cap="none" dirty="0" err="1" smtClean="0"/>
              <a:t>Solutions</a:t>
            </a:r>
            <a:r>
              <a:rPr lang="es-MX" cap="none" dirty="0" smtClean="0"/>
              <a:t>, </a:t>
            </a:r>
            <a:r>
              <a:rPr lang="en-US" cap="none" dirty="0" err="1" smtClean="0"/>
              <a:t>Radiographics</a:t>
            </a:r>
            <a:r>
              <a:rPr lang="en-US" cap="none" dirty="0" smtClean="0"/>
              <a:t> 2016; 36(4):1076–1086. </a:t>
            </a:r>
            <a:r>
              <a:rPr lang="en-US" cap="none" dirty="0" smtClean="0">
                <a:hlinkClick r:id="rId3"/>
              </a:rPr>
              <a:t>Https://Www.Radiographics.Rsna.Org</a:t>
            </a:r>
            <a:endParaRPr lang="en-US" cap="none" dirty="0" smtClean="0"/>
          </a:p>
          <a:p>
            <a:pPr marL="457200" indent="-457200">
              <a:buFont typeface="+mj-lt"/>
              <a:buAutoNum type="arabicPeriod"/>
            </a:pPr>
            <a:r>
              <a:rPr lang="en-US" cap="none" dirty="0" err="1"/>
              <a:t>Azagury</a:t>
            </a:r>
            <a:r>
              <a:rPr lang="en-US" cap="none" dirty="0"/>
              <a:t>, D., Liu, R. C., Morgan, A., &amp; Spain, D. A. (2015). Small bowel obstruction: A practical step-by-step evidence-based approach to evaluation, decision making, and management. The journal of trauma and acute care surgery, 79(4), 661–668. </a:t>
            </a:r>
            <a:r>
              <a:rPr lang="en-US" cap="none" dirty="0">
                <a:hlinkClick r:id="rId4"/>
              </a:rPr>
              <a:t>https://</a:t>
            </a:r>
            <a:r>
              <a:rPr lang="en-US" cap="none" dirty="0" smtClean="0">
                <a:hlinkClick r:id="rId4"/>
              </a:rPr>
              <a:t>doi.org/10.1097/TA.0000000000000824</a:t>
            </a:r>
            <a:endParaRPr lang="en-US" cap="none" dirty="0" smtClean="0"/>
          </a:p>
          <a:p>
            <a:pPr marL="457200" indent="-457200">
              <a:buFont typeface="+mj-lt"/>
              <a:buAutoNum type="arabicPeriod"/>
            </a:pPr>
            <a:r>
              <a:rPr lang="en-US" cap="none" dirty="0"/>
              <a:t>Clapp B. (2015). Small bowel obstruction after laparoscopic gastric bypass with </a:t>
            </a:r>
            <a:r>
              <a:rPr lang="en-US" cap="none" dirty="0" err="1"/>
              <a:t>nonclosure</a:t>
            </a:r>
            <a:r>
              <a:rPr lang="en-US" cap="none" dirty="0"/>
              <a:t> of mesenteric defects. JSLS : Journal of the Society of </a:t>
            </a:r>
            <a:r>
              <a:rPr lang="en-US" cap="none" dirty="0" err="1"/>
              <a:t>Laparoendoscopic</a:t>
            </a:r>
            <a:r>
              <a:rPr lang="en-US" cap="none" dirty="0"/>
              <a:t> Surgeons, 19(1), e2014.00257. https://doi.org/10.4293/JSLS.2014.00257</a:t>
            </a:r>
            <a:endParaRPr lang="es-MX" cap="none" dirty="0" smtClean="0"/>
          </a:p>
          <a:p>
            <a:pPr marL="457200" indent="-457200">
              <a:buFont typeface="+mj-lt"/>
              <a:buAutoNum type="arabicPeriod"/>
            </a:pPr>
            <a:endParaRPr lang="es-MX" cap="none" dirty="0"/>
          </a:p>
        </p:txBody>
      </p:sp>
    </p:spTree>
    <p:extLst>
      <p:ext uri="{BB962C8B-B14F-4D97-AF65-F5344CB8AC3E}">
        <p14:creationId xmlns:p14="http://schemas.microsoft.com/office/powerpoint/2010/main" val="42504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674761"/>
            <a:ext cx="10364452" cy="3424107"/>
          </a:xfrm>
        </p:spPr>
        <p:txBody>
          <a:bodyPr/>
          <a:lstStyle/>
          <a:p>
            <a:r>
              <a:rPr lang="es-MX" cap="none" dirty="0" smtClean="0"/>
              <a:t>Obstrucción Intestinal Temprana</a:t>
            </a:r>
          </a:p>
          <a:p>
            <a:r>
              <a:rPr lang="es-MX" cap="none" dirty="0" smtClean="0"/>
              <a:t>Obstrucción Intestinal Tardía</a:t>
            </a:r>
          </a:p>
          <a:p>
            <a:r>
              <a:rPr lang="es-MX" cap="none" dirty="0" smtClean="0"/>
              <a:t>Incidencia, 0.4% - 7.5%</a:t>
            </a:r>
          </a:p>
          <a:p>
            <a:pPr lvl="1"/>
            <a:r>
              <a:rPr lang="es-MX" sz="1400" cap="none" dirty="0" smtClean="0"/>
              <a:t>Técnica Quirúrgica</a:t>
            </a:r>
          </a:p>
          <a:p>
            <a:pPr lvl="1"/>
            <a:r>
              <a:rPr lang="es-MX" sz="1400" cap="none" dirty="0" smtClean="0"/>
              <a:t>Causa De Obstrucción</a:t>
            </a:r>
          </a:p>
          <a:p>
            <a:pPr lvl="1"/>
            <a:r>
              <a:rPr lang="es-MX" sz="1400" cap="none" dirty="0" smtClean="0"/>
              <a:t>Número De Cirugías Realizadas (Cirujano/Instituto)</a:t>
            </a:r>
            <a:endParaRPr lang="es-MX" sz="1400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871" y="1674761"/>
            <a:ext cx="2108184" cy="239050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4128488" cy="766146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obstrucción intestinal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cap="none" dirty="0" smtClean="0"/>
              <a:t>Obstrucción Intestinal Tardía</a:t>
            </a:r>
          </a:p>
          <a:p>
            <a:pPr lvl="1"/>
            <a:r>
              <a:rPr lang="es-MX" sz="1600" cap="none" dirty="0" smtClean="0"/>
              <a:t>Abordaje Laparoscópico Vs. Abierto (3.15% Vs. 2.11%)</a:t>
            </a:r>
          </a:p>
          <a:p>
            <a:endParaRPr lang="es-MX" cap="none" dirty="0" smtClean="0"/>
          </a:p>
          <a:p>
            <a:r>
              <a:rPr lang="es-MX" cap="none" dirty="0" smtClean="0"/>
              <a:t>Abordaje Abierto: Adherencias</a:t>
            </a:r>
          </a:p>
          <a:p>
            <a:r>
              <a:rPr lang="es-MX" cap="none" dirty="0" smtClean="0"/>
              <a:t>Abordaje Laparoscópico: Hernias Internas</a:t>
            </a:r>
            <a:endParaRPr lang="es-MX" cap="none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066174" y="60356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/>
              <a:t>Podnos YD, Jimenez JC, Wilson SE, Stevens CM, Nguyen NT. Complications after laparoscopic gastric bypass: a review of 3464 cases. Arch Surg 2003; 138:957–961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1397726"/>
            <a:ext cx="4832148" cy="81696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61249"/>
            <a:ext cx="2148006" cy="19299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836117"/>
              </p:ext>
            </p:extLst>
          </p:nvPr>
        </p:nvGraphicFramePr>
        <p:xfrm>
          <a:off x="913774" y="1817062"/>
          <a:ext cx="4767316" cy="2289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460" y="6430962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8651" y="2014330"/>
            <a:ext cx="5839098" cy="18954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cap="none" dirty="0" smtClean="0"/>
              <a:t>Reflujo gastroesofágico, vómito</a:t>
            </a:r>
          </a:p>
          <a:p>
            <a:pPr lvl="1"/>
            <a:r>
              <a:rPr lang="es-MX" sz="1600" cap="none" dirty="0" smtClean="0"/>
              <a:t>Obstrucción asa alimentaria, asa común</a:t>
            </a:r>
          </a:p>
          <a:p>
            <a:pPr marL="457200" lvl="1" indent="0">
              <a:buNone/>
            </a:pPr>
            <a:endParaRPr lang="es-MX" sz="1600" cap="none" dirty="0" smtClean="0"/>
          </a:p>
          <a:p>
            <a:r>
              <a:rPr lang="es-MX" sz="1600" cap="none" dirty="0" smtClean="0"/>
              <a:t>Alteración pruebas de función hepáticas (</a:t>
            </a:r>
            <a:r>
              <a:rPr lang="es-MX" sz="1600" cap="none" dirty="0" err="1" smtClean="0"/>
              <a:t>hiperamilasemia</a:t>
            </a:r>
            <a:r>
              <a:rPr lang="es-MX" sz="1600" cap="none" dirty="0" smtClean="0"/>
              <a:t>)</a:t>
            </a:r>
          </a:p>
          <a:p>
            <a:pPr lvl="1"/>
            <a:r>
              <a:rPr lang="es-MX" sz="1600" cap="none" dirty="0" smtClean="0"/>
              <a:t>Obstrucción asa </a:t>
            </a:r>
            <a:r>
              <a:rPr lang="es-MX" sz="1600" cap="none" dirty="0" err="1" smtClean="0"/>
              <a:t>biliopancreática</a:t>
            </a:r>
            <a:r>
              <a:rPr lang="es-MX" sz="1600" cap="none" dirty="0" smtClean="0"/>
              <a:t>, asa común</a:t>
            </a:r>
          </a:p>
          <a:p>
            <a:endParaRPr lang="es-MX" cap="none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581" y="4222605"/>
            <a:ext cx="2522602" cy="129554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848460" y="5455545"/>
            <a:ext cx="5106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Clapp B. (2015). Small bowel obstruction after laparoscopic gastric bypass with </a:t>
            </a:r>
            <a:r>
              <a:rPr lang="en-US" sz="800" dirty="0" err="1" smtClean="0"/>
              <a:t>nonclosure</a:t>
            </a:r>
            <a:r>
              <a:rPr lang="en-US" sz="800" dirty="0" smtClean="0"/>
              <a:t> of mesenteric defects. JSLS : Journal of the Society of </a:t>
            </a:r>
            <a:r>
              <a:rPr lang="en-US" sz="800" dirty="0" err="1" smtClean="0"/>
              <a:t>Laparoendoscopic</a:t>
            </a:r>
            <a:r>
              <a:rPr lang="en-US" sz="800" dirty="0" smtClean="0"/>
              <a:t> Surgeons, 19(1), e2014.00257. https://doi.org/10.4293/JSLS.2014.00257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30855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210" y="1335127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	clasificación de la obstrucción posterior a cirugía Bariátrica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cap="none" dirty="0" smtClean="0"/>
              <a:t>Tiempo de Presentación (Antes </a:t>
            </a:r>
            <a:r>
              <a:rPr lang="es-MX" cap="none" dirty="0" err="1"/>
              <a:t>ó</a:t>
            </a:r>
            <a:r>
              <a:rPr lang="es-MX" cap="none" dirty="0" smtClean="0"/>
              <a:t> </a:t>
            </a:r>
            <a:r>
              <a:rPr lang="es-MX" cap="none" dirty="0"/>
              <a:t>d</a:t>
            </a:r>
            <a:r>
              <a:rPr lang="es-MX" cap="none" dirty="0" smtClean="0"/>
              <a:t>espués </a:t>
            </a:r>
            <a:r>
              <a:rPr lang="es-MX" cap="none" dirty="0"/>
              <a:t>d</a:t>
            </a:r>
            <a:r>
              <a:rPr lang="es-MX" cap="none" dirty="0" smtClean="0"/>
              <a:t>e 30 días)</a:t>
            </a:r>
          </a:p>
          <a:p>
            <a:r>
              <a:rPr lang="es-MX" cap="none" dirty="0" smtClean="0"/>
              <a:t>Dónde se </a:t>
            </a:r>
            <a:r>
              <a:rPr lang="es-MX" cap="none" dirty="0"/>
              <a:t>p</a:t>
            </a:r>
            <a:r>
              <a:rPr lang="es-MX" cap="none" dirty="0" smtClean="0"/>
              <a:t>resenta</a:t>
            </a:r>
          </a:p>
          <a:p>
            <a:r>
              <a:rPr lang="es-MX" cap="none" dirty="0" smtClean="0"/>
              <a:t>Qué causa </a:t>
            </a:r>
            <a:r>
              <a:rPr lang="es-MX" cap="none" dirty="0"/>
              <a:t>l</a:t>
            </a:r>
            <a:r>
              <a:rPr lang="es-MX" cap="none" dirty="0" smtClean="0"/>
              <a:t>a Obstrucción</a:t>
            </a:r>
            <a:endParaRPr lang="es-MX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24297" y="1750423"/>
            <a:ext cx="7798526" cy="3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0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48254"/>
            <a:ext cx="10364451" cy="1596177"/>
          </a:xfrm>
        </p:spPr>
        <p:txBody>
          <a:bodyPr>
            <a:normAutofit/>
          </a:bodyPr>
          <a:lstStyle/>
          <a:p>
            <a:r>
              <a:rPr lang="es-MX" sz="2000" dirty="0" smtClean="0"/>
              <a:t>Clasificación “</a:t>
            </a:r>
            <a:r>
              <a:rPr lang="es-MX" sz="2000" dirty="0" err="1" smtClean="0"/>
              <a:t>abc</a:t>
            </a:r>
            <a:r>
              <a:rPr lang="es-MX" sz="2000" dirty="0" smtClean="0"/>
              <a:t>”</a:t>
            </a:r>
            <a:endParaRPr lang="es-MX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661" y="4618894"/>
            <a:ext cx="3971109" cy="1264381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MX" sz="1400" dirty="0" smtClean="0"/>
              <a:t>Obstrucción aguda ( ≤30 días)</a:t>
            </a:r>
          </a:p>
          <a:p>
            <a:r>
              <a:rPr lang="es-MX" sz="1400" dirty="0" smtClean="0"/>
              <a:t>obstrucción tardía (30 días – 12 meses)</a:t>
            </a:r>
          </a:p>
          <a:p>
            <a:r>
              <a:rPr lang="es-MX" sz="1400" dirty="0" smtClean="0"/>
              <a:t>obstrucción crónica (≥ 12 meses)</a:t>
            </a:r>
            <a:endParaRPr lang="es-MX" sz="14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/>
              <a:t>Tucker ON, Escalante-</a:t>
            </a:r>
            <a:r>
              <a:rPr lang="es-MX" dirty="0" err="1"/>
              <a:t>Tattersfield</a:t>
            </a:r>
            <a:r>
              <a:rPr lang="es-MX" dirty="0"/>
              <a:t> T, </a:t>
            </a:r>
            <a:r>
              <a:rPr lang="es-MX" dirty="0" err="1"/>
              <a:t>Szomstein</a:t>
            </a:r>
            <a:r>
              <a:rPr lang="es-MX" dirty="0"/>
              <a:t> </a:t>
            </a:r>
            <a:r>
              <a:rPr lang="es-MX" dirty="0" smtClean="0"/>
              <a:t>S, </a:t>
            </a:r>
            <a:r>
              <a:rPr lang="es-MX" dirty="0" err="1" smtClean="0"/>
              <a:t>Rosenthal</a:t>
            </a:r>
            <a:r>
              <a:rPr lang="es-MX" dirty="0" smtClean="0"/>
              <a:t> </a:t>
            </a:r>
            <a:r>
              <a:rPr lang="es-MX" dirty="0"/>
              <a:t>RJ. </a:t>
            </a:r>
            <a:r>
              <a:rPr lang="es-MX" dirty="0" err="1"/>
              <a:t>The</a:t>
            </a:r>
            <a:r>
              <a:rPr lang="es-MX" dirty="0"/>
              <a:t> ABC </a:t>
            </a:r>
            <a:r>
              <a:rPr lang="es-MX" dirty="0" err="1"/>
              <a:t>system</a:t>
            </a:r>
            <a:r>
              <a:rPr lang="es-MX" dirty="0"/>
              <a:t>: a </a:t>
            </a:r>
            <a:r>
              <a:rPr lang="es-MX" dirty="0" err="1"/>
              <a:t>simplified</a:t>
            </a:r>
            <a:r>
              <a:rPr lang="es-MX" dirty="0"/>
              <a:t> </a:t>
            </a:r>
            <a:r>
              <a:rPr lang="es-MX" dirty="0" err="1" smtClean="0"/>
              <a:t>classification</a:t>
            </a:r>
            <a:r>
              <a:rPr lang="es-MX" dirty="0" smtClean="0"/>
              <a:t> </a:t>
            </a:r>
            <a:r>
              <a:rPr lang="es-MX" dirty="0" err="1" smtClean="0"/>
              <a:t>system</a:t>
            </a:r>
            <a:r>
              <a:rPr lang="es-MX" dirty="0" smtClean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/>
              <a:t>obstruction</a:t>
            </a:r>
            <a:r>
              <a:rPr lang="es-MX" dirty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laparoscopic</a:t>
            </a:r>
            <a:r>
              <a:rPr lang="es-MX" dirty="0" smtClean="0"/>
              <a:t> </a:t>
            </a:r>
            <a:r>
              <a:rPr lang="es-MX" dirty="0" err="1"/>
              <a:t>Roux</a:t>
            </a:r>
            <a:r>
              <a:rPr lang="es-MX" dirty="0"/>
              <a:t>-en-Y </a:t>
            </a:r>
            <a:r>
              <a:rPr lang="es-MX" dirty="0" err="1"/>
              <a:t>gastric</a:t>
            </a:r>
            <a:r>
              <a:rPr lang="es-MX" dirty="0"/>
              <a:t> bypass. </a:t>
            </a:r>
            <a:r>
              <a:rPr lang="es-MX" dirty="0" err="1" smtClean="0"/>
              <a:t>Obes</a:t>
            </a:r>
            <a:r>
              <a:rPr lang="es-MX" dirty="0" smtClean="0"/>
              <a:t> </a:t>
            </a:r>
            <a:r>
              <a:rPr lang="es-MX" dirty="0" err="1" smtClean="0"/>
              <a:t>Surg</a:t>
            </a:r>
            <a:r>
              <a:rPr lang="es-MX" dirty="0" smtClean="0"/>
              <a:t> </a:t>
            </a:r>
            <a:r>
              <a:rPr lang="es-MX" dirty="0"/>
              <a:t>2007; 17:1549–1554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249" y="1613395"/>
            <a:ext cx="78771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982" y="3814355"/>
            <a:ext cx="4532812" cy="1123405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cap="none" dirty="0" smtClean="0"/>
              <a:t>Cirugía laparoscópica tiene más riesgo de formación de hernias internas; mientras que abordaje abierto forman obstrucción por adherencias. </a:t>
            </a:r>
            <a:endParaRPr lang="es-MX" sz="1600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1014299"/>
            <a:ext cx="5217523" cy="4544628"/>
          </a:xfrm>
          <a:prstGeom prst="rect">
            <a:avLst/>
          </a:prstGeom>
        </p:spPr>
      </p:pic>
      <p:pic>
        <p:nvPicPr>
          <p:cNvPr id="1026" name="Picture 2" descr="Adherencias - Síntomas, causas y tratami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722" y="1416605"/>
            <a:ext cx="3177333" cy="22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459" y="2432408"/>
            <a:ext cx="3162758" cy="389169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MX" sz="1600" cap="none" dirty="0" smtClean="0"/>
              <a:t>Cierre de defectos mesentéricos</a:t>
            </a:r>
            <a:endParaRPr lang="es-MX" sz="1600" cap="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</p:spPr>
        <p:txBody>
          <a:bodyPr/>
          <a:lstStyle/>
          <a:p>
            <a:r>
              <a:rPr lang="es-MX" dirty="0" err="1" smtClean="0"/>
              <a:t>Sunnapwar</a:t>
            </a:r>
            <a:r>
              <a:rPr lang="es-MX" dirty="0" smtClean="0"/>
              <a:t>, A., </a:t>
            </a:r>
            <a:r>
              <a:rPr lang="es-MX" dirty="0" err="1" smtClean="0"/>
              <a:t>Sandrasegaran</a:t>
            </a:r>
            <a:r>
              <a:rPr lang="es-MX" dirty="0" smtClean="0"/>
              <a:t>, K., </a:t>
            </a:r>
            <a:r>
              <a:rPr lang="es-MX" dirty="0" err="1" smtClean="0"/>
              <a:t>Menias</a:t>
            </a:r>
            <a:r>
              <a:rPr lang="es-MX" dirty="0" smtClean="0"/>
              <a:t>, C. O., </a:t>
            </a:r>
            <a:r>
              <a:rPr lang="es-MX" dirty="0" err="1" smtClean="0"/>
              <a:t>Lockhart</a:t>
            </a:r>
            <a:r>
              <a:rPr lang="es-MX" dirty="0" smtClean="0"/>
              <a:t>, M., </a:t>
            </a:r>
            <a:r>
              <a:rPr lang="es-MX" dirty="0" err="1" smtClean="0"/>
              <a:t>Chintapalli</a:t>
            </a:r>
            <a:r>
              <a:rPr lang="es-MX" dirty="0" smtClean="0"/>
              <a:t>, K. N., &amp; </a:t>
            </a:r>
            <a:r>
              <a:rPr lang="es-MX" dirty="0" err="1" smtClean="0"/>
              <a:t>Prasad</a:t>
            </a:r>
            <a:r>
              <a:rPr lang="es-MX" dirty="0" smtClean="0"/>
              <a:t>, S. R. (2010). </a:t>
            </a:r>
            <a:r>
              <a:rPr lang="es-MX" dirty="0" err="1" smtClean="0"/>
              <a:t>Taxonomy</a:t>
            </a:r>
            <a:r>
              <a:rPr lang="es-MX" dirty="0" smtClean="0"/>
              <a:t> and </a:t>
            </a:r>
            <a:r>
              <a:rPr lang="es-MX" dirty="0" err="1" smtClean="0"/>
              <a:t>imaging</a:t>
            </a:r>
            <a:r>
              <a:rPr lang="es-MX" dirty="0" smtClean="0"/>
              <a:t> </a:t>
            </a:r>
            <a:r>
              <a:rPr lang="es-MX" dirty="0" err="1" smtClean="0"/>
              <a:t>spectrum</a:t>
            </a:r>
            <a:r>
              <a:rPr lang="es-MX" dirty="0" smtClean="0"/>
              <a:t> of </a:t>
            </a:r>
            <a:r>
              <a:rPr lang="es-MX" dirty="0" err="1" smtClean="0"/>
              <a:t>small</a:t>
            </a:r>
            <a:r>
              <a:rPr lang="es-MX" dirty="0" smtClean="0"/>
              <a:t> </a:t>
            </a:r>
            <a:r>
              <a:rPr lang="es-MX" dirty="0" err="1" smtClean="0"/>
              <a:t>bowel</a:t>
            </a:r>
            <a:r>
              <a:rPr lang="es-MX" dirty="0" smtClean="0"/>
              <a:t> </a:t>
            </a:r>
            <a:r>
              <a:rPr lang="es-MX" dirty="0" err="1" smtClean="0"/>
              <a:t>obstruction</a:t>
            </a:r>
            <a:r>
              <a:rPr lang="es-MX" dirty="0" smtClean="0"/>
              <a:t>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Roux</a:t>
            </a:r>
            <a:r>
              <a:rPr lang="es-MX" dirty="0" smtClean="0"/>
              <a:t>-en-Y </a:t>
            </a:r>
            <a:r>
              <a:rPr lang="es-MX" dirty="0" err="1" smtClean="0"/>
              <a:t>gastric</a:t>
            </a:r>
            <a:r>
              <a:rPr lang="es-MX" dirty="0" smtClean="0"/>
              <a:t> bypass </a:t>
            </a:r>
            <a:r>
              <a:rPr lang="es-MX" dirty="0" err="1" smtClean="0"/>
              <a:t>surgery</a:t>
            </a:r>
            <a:r>
              <a:rPr lang="es-MX" dirty="0" smtClean="0"/>
              <a:t>. AJR. American </a:t>
            </a:r>
            <a:r>
              <a:rPr lang="es-MX" dirty="0" err="1" smtClean="0"/>
              <a:t>journal</a:t>
            </a:r>
            <a:r>
              <a:rPr lang="es-MX" dirty="0" smtClean="0"/>
              <a:t> of </a:t>
            </a:r>
            <a:r>
              <a:rPr lang="es-MX" dirty="0" err="1" smtClean="0"/>
              <a:t>roentgenology</a:t>
            </a:r>
            <a:r>
              <a:rPr lang="es-MX" dirty="0" smtClean="0"/>
              <a:t>, 194(1), 120–128. https://doi.org/10.2214/AJR.09.2840</a:t>
            </a:r>
            <a:endParaRPr lang="es-MX" dirty="0"/>
          </a:p>
        </p:txBody>
      </p:sp>
      <p:pic>
        <p:nvPicPr>
          <p:cNvPr id="2050" name="Picture 2" descr="How to Perform an Antiobstruction Stitch : Bariatric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39" y="2959691"/>
            <a:ext cx="2463404" cy="20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Perform an Antiobstruction Stitch : Bariatric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43" y="2959691"/>
            <a:ext cx="2404124" cy="20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922" y="2959691"/>
            <a:ext cx="2292896" cy="208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709" y="2913653"/>
            <a:ext cx="3188258" cy="212738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35922" y="2419981"/>
            <a:ext cx="3636924" cy="38916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cap="none" dirty="0" smtClean="0"/>
              <a:t>Cierre de defecto yeyuno-</a:t>
            </a:r>
            <a:r>
              <a:rPr lang="es-MX" sz="1600" cap="none" dirty="0" err="1" smtClean="0"/>
              <a:t>yeyunostomía</a:t>
            </a:r>
            <a:endParaRPr lang="es-MX" sz="1600" cap="none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11368" y="2432408"/>
            <a:ext cx="3162758" cy="38916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cap="none" dirty="0" smtClean="0"/>
              <a:t>Punto “anti – obstrucción”</a:t>
            </a:r>
            <a:endParaRPr lang="es-MX" sz="1600" cap="non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08972" y="895546"/>
            <a:ext cx="4746796" cy="962089"/>
          </a:xfrm>
        </p:spPr>
        <p:txBody>
          <a:bodyPr>
            <a:normAutofit/>
          </a:bodyPr>
          <a:lstStyle/>
          <a:p>
            <a:r>
              <a:rPr lang="es-MX" sz="2000" dirty="0" smtClean="0"/>
              <a:t>detalles técnicos para evitar obstrucción intestinal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1510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613</TotalTime>
  <Words>2226</Words>
  <Application>Microsoft Office PowerPoint</Application>
  <PresentationFormat>Widescreen</PresentationFormat>
  <Paragraphs>179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Tw Cen MT</vt:lpstr>
      <vt:lpstr>Wingdings</vt:lpstr>
      <vt:lpstr>Droplet</vt:lpstr>
      <vt:lpstr>Obstrucción intestinal</vt:lpstr>
      <vt:lpstr>introducción</vt:lpstr>
      <vt:lpstr>obstrucción intestinal</vt:lpstr>
      <vt:lpstr>PowerPoint Presentation</vt:lpstr>
      <vt:lpstr>PowerPoint Presentation</vt:lpstr>
      <vt:lpstr>PowerPoint Presentation</vt:lpstr>
      <vt:lpstr>Clasificación “abc”</vt:lpstr>
      <vt:lpstr>PowerPoint Presentation</vt:lpstr>
      <vt:lpstr>detalles técnicos para evitar obstrucción intestinal</vt:lpstr>
      <vt:lpstr>PowerPoint Presentation</vt:lpstr>
      <vt:lpstr>Hernia Abdominal</vt:lpstr>
      <vt:lpstr>PowerPoint Presentation</vt:lpstr>
      <vt:lpstr>Intususcepción</vt:lpstr>
      <vt:lpstr>PowerPoint Presentation</vt:lpstr>
      <vt:lpstr>PowerPoint Presentation</vt:lpstr>
      <vt:lpstr>estenosis anastomosis gastroyeyunal</vt:lpstr>
      <vt:lpstr>PowerPoint Presentation</vt:lpstr>
      <vt:lpstr>PowerPoint Presentation</vt:lpstr>
      <vt:lpstr>PowerPoint Presentation</vt:lpstr>
      <vt:lpstr>PowerPoint Presentation</vt:lpstr>
      <vt:lpstr>abordaje/tratamiento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Obstrucción intestinal</dc:title>
  <dc:creator>pc</dc:creator>
  <cp:lastModifiedBy>pc</cp:lastModifiedBy>
  <cp:revision>59</cp:revision>
  <dcterms:created xsi:type="dcterms:W3CDTF">2020-07-28T18:44:49Z</dcterms:created>
  <dcterms:modified xsi:type="dcterms:W3CDTF">2020-07-29T13:34:40Z</dcterms:modified>
</cp:coreProperties>
</file>