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33"/>
  </p:notesMasterIdLst>
  <p:sldIdLst>
    <p:sldId id="256" r:id="rId2"/>
    <p:sldId id="257" r:id="rId3"/>
    <p:sldId id="258" r:id="rId4"/>
    <p:sldId id="259" r:id="rId5"/>
    <p:sldId id="300" r:id="rId6"/>
    <p:sldId id="260" r:id="rId7"/>
    <p:sldId id="261" r:id="rId8"/>
    <p:sldId id="262" r:id="rId9"/>
    <p:sldId id="263" r:id="rId10"/>
    <p:sldId id="264" r:id="rId11"/>
    <p:sldId id="265" r:id="rId12"/>
    <p:sldId id="315" r:id="rId13"/>
    <p:sldId id="266" r:id="rId14"/>
    <p:sldId id="312" r:id="rId15"/>
    <p:sldId id="268" r:id="rId16"/>
    <p:sldId id="269" r:id="rId17"/>
    <p:sldId id="270" r:id="rId18"/>
    <p:sldId id="271" r:id="rId19"/>
    <p:sldId id="314" r:id="rId20"/>
    <p:sldId id="309" r:id="rId21"/>
    <p:sldId id="310" r:id="rId22"/>
    <p:sldId id="311" r:id="rId23"/>
    <p:sldId id="304" r:id="rId24"/>
    <p:sldId id="305" r:id="rId25"/>
    <p:sldId id="306" r:id="rId26"/>
    <p:sldId id="273" r:id="rId27"/>
    <p:sldId id="274" r:id="rId28"/>
    <p:sldId id="275" r:id="rId29"/>
    <p:sldId id="277" r:id="rId30"/>
    <p:sldId id="278"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6" autoAdjust="0"/>
    <p:restoredTop sz="86314" autoAdjust="0"/>
  </p:normalViewPr>
  <p:slideViewPr>
    <p:cSldViewPr snapToGrid="0">
      <p:cViewPr varScale="1">
        <p:scale>
          <a:sx n="63" d="100"/>
          <a:sy n="63" d="100"/>
        </p:scale>
        <p:origin x="12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11BFF-A56D-4B7D-B7F6-F35B50373E09}" type="datetimeFigureOut">
              <a:rPr lang="es-MX" smtClean="0"/>
              <a:t>30/09/2020</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F115C-6A66-44AD-ACBD-4C0BD2204D34}" type="slidenum">
              <a:rPr lang="es-MX" smtClean="0"/>
              <a:t>‹#›</a:t>
            </a:fld>
            <a:endParaRPr lang="es-MX"/>
          </a:p>
        </p:txBody>
      </p:sp>
    </p:spTree>
    <p:extLst>
      <p:ext uri="{BB962C8B-B14F-4D97-AF65-F5344CB8AC3E}">
        <p14:creationId xmlns:p14="http://schemas.microsoft.com/office/powerpoint/2010/main" val="209620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Obesity is commonly classified into subgroups depending on suspected etiology: monogenic obesity (extremely severe obesity in the absence of developmental delays), syndromic obesity (clinically obese subjects additionally distinguished by mental retardation, dysmorphic features, and organ-specific developmental abnormalities), and polygenic or common obesity, which affects the general population (but may have associated health risks, such as increased risk of CVD).</a:t>
            </a:r>
          </a:p>
          <a:p>
            <a:r>
              <a:rPr lang="en-US" sz="1200" b="0" i="0" u="none" strike="noStrike" kern="1200" baseline="0" dirty="0" smtClean="0">
                <a:solidFill>
                  <a:schemeClr val="tx1"/>
                </a:solidFill>
                <a:latin typeface="+mn-lt"/>
                <a:ea typeface="+mn-ea"/>
                <a:cs typeface="+mn-cs"/>
              </a:rPr>
              <a:t>The first single gene defect causing monogenic obesity was described in 1997, and to date, there are about 20 single gene disruptions that result in an autosomal form of</a:t>
            </a:r>
          </a:p>
          <a:p>
            <a:r>
              <a:rPr lang="en-US" sz="1200" b="0" i="0" u="none" strike="noStrike" kern="1200" baseline="0" dirty="0" smtClean="0">
                <a:solidFill>
                  <a:schemeClr val="tx1"/>
                </a:solidFill>
                <a:latin typeface="+mn-lt"/>
                <a:ea typeface="+mn-ea"/>
                <a:cs typeface="+mn-cs"/>
              </a:rPr>
              <a:t>obesity [1]. Interestingly, all these mutations position the leptin/</a:t>
            </a:r>
            <a:r>
              <a:rPr lang="en-US" sz="1200" b="0" i="0" u="none" strike="noStrike" kern="1200" baseline="0" dirty="0" err="1" smtClean="0">
                <a:solidFill>
                  <a:schemeClr val="tx1"/>
                </a:solidFill>
                <a:latin typeface="+mn-lt"/>
                <a:ea typeface="+mn-ea"/>
                <a:cs typeface="+mn-cs"/>
              </a:rPr>
              <a:t>melanocortin</a:t>
            </a:r>
            <a:r>
              <a:rPr lang="en-US" sz="1200" b="0" i="0" u="none" strike="noStrike" kern="1200" baseline="0" dirty="0" smtClean="0">
                <a:solidFill>
                  <a:schemeClr val="tx1"/>
                </a:solidFill>
                <a:latin typeface="+mn-lt"/>
                <a:ea typeface="+mn-ea"/>
                <a:cs typeface="+mn-cs"/>
              </a:rPr>
              <a:t> pathway in the central nervous system (CNS) as critical in the regulation of whole-body energy</a:t>
            </a:r>
          </a:p>
          <a:p>
            <a:r>
              <a:rPr lang="en-US" sz="1200" b="0" i="0" u="none" strike="noStrike" kern="1200" baseline="0" dirty="0" smtClean="0">
                <a:solidFill>
                  <a:schemeClr val="tx1"/>
                </a:solidFill>
                <a:latin typeface="+mn-lt"/>
                <a:ea typeface="+mn-ea"/>
                <a:cs typeface="+mn-cs"/>
              </a:rPr>
              <a:t>homeostasis [13], and obesity in these cases appears to be the result of increased appetite and diminished satiety.</a:t>
            </a:r>
          </a:p>
          <a:p>
            <a:r>
              <a:rPr lang="en-US" sz="1200" b="0" i="0" u="none" strike="noStrike" kern="1200" baseline="0" dirty="0" smtClean="0">
                <a:solidFill>
                  <a:schemeClr val="tx1"/>
                </a:solidFill>
                <a:latin typeface="+mn-lt"/>
                <a:ea typeface="+mn-ea"/>
                <a:cs typeface="+mn-cs"/>
              </a:rPr>
              <a:t>Syndromic obesity arises from discrete genetic defects or chromosomal abnormalities at several genes, and can be autosomal or X-linked. One of the most well-known forms of syndromic obesity is </a:t>
            </a:r>
            <a:r>
              <a:rPr lang="en-US" sz="1200" b="0" i="0" u="none" strike="noStrike" kern="1200" baseline="0" dirty="0" err="1" smtClean="0">
                <a:solidFill>
                  <a:schemeClr val="tx1"/>
                </a:solidFill>
                <a:latin typeface="+mn-lt"/>
                <a:ea typeface="+mn-ea"/>
                <a:cs typeface="+mn-cs"/>
              </a:rPr>
              <a:t>Prader</a:t>
            </a:r>
            <a:r>
              <a:rPr lang="en-US" sz="1200" b="0" i="0" u="none" strike="noStrike" kern="1200" baseline="0" dirty="0" smtClean="0">
                <a:solidFill>
                  <a:schemeClr val="tx1"/>
                </a:solidFill>
                <a:latin typeface="+mn-lt"/>
                <a:ea typeface="+mn-ea"/>
                <a:cs typeface="+mn-cs"/>
              </a:rPr>
              <a:t>-Willi syndrome (PWS), which is caused by a chromosomal abnormality of an imprinted region on chromosome 15q11-q12. PWS is</a:t>
            </a:r>
          </a:p>
          <a:p>
            <a:r>
              <a:rPr lang="en-US" sz="1200" b="0" i="0" u="none" strike="noStrike" kern="1200" baseline="0" dirty="0" smtClean="0">
                <a:solidFill>
                  <a:schemeClr val="tx1"/>
                </a:solidFill>
                <a:latin typeface="+mn-lt"/>
                <a:ea typeface="+mn-ea"/>
                <a:cs typeface="+mn-cs"/>
              </a:rPr>
              <a:t>characterized by early-onset obesity resulting from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caused by CNS dysfunction [14]. Because both monogenic and syndromic forms of obesity tend to have</a:t>
            </a:r>
          </a:p>
          <a:p>
            <a:r>
              <a:rPr lang="en-US" sz="1200" b="0" i="0" u="none" strike="noStrike" kern="1200" baseline="0" dirty="0" smtClean="0">
                <a:solidFill>
                  <a:schemeClr val="tx1"/>
                </a:solidFill>
                <a:latin typeface="+mn-lt"/>
                <a:ea typeface="+mn-ea"/>
                <a:cs typeface="+mn-cs"/>
              </a:rPr>
              <a:t>high penetrance, detection of causal genetic variants has been quite fruitful</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5</a:t>
            </a:fld>
            <a:endParaRPr lang="en-US"/>
          </a:p>
        </p:txBody>
      </p:sp>
    </p:spTree>
    <p:extLst>
      <p:ext uri="{BB962C8B-B14F-4D97-AF65-F5344CB8AC3E}">
        <p14:creationId xmlns:p14="http://schemas.microsoft.com/office/powerpoint/2010/main" val="263987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substantial advances in the discovery of obesity susceptibility loci were made in 2007 [29••, 30]. This was possible through technical and analytical developments</a:t>
            </a:r>
          </a:p>
          <a:p>
            <a:r>
              <a:rPr lang="en-US" sz="1200" b="0" i="0" u="none" strike="noStrike" kern="1200" baseline="0" dirty="0" smtClean="0">
                <a:solidFill>
                  <a:schemeClr val="tx1"/>
                </a:solidFill>
                <a:latin typeface="+mn-lt"/>
                <a:ea typeface="+mn-ea"/>
                <a:cs typeface="+mn-cs"/>
              </a:rPr>
              <a:t>allowing for genome-wide association studies (GWAS). GWAS capitalize on the realization that common genetic markers can be inherited together as “blocks” due to</a:t>
            </a:r>
          </a:p>
          <a:p>
            <a:r>
              <a:rPr lang="en-US" sz="1200" b="0" i="0" u="none" strike="noStrike" kern="1200" baseline="0" dirty="0" smtClean="0">
                <a:solidFill>
                  <a:schemeClr val="tx1"/>
                </a:solidFill>
                <a:latin typeface="+mn-lt"/>
                <a:ea typeface="+mn-ea"/>
                <a:cs typeface="+mn-cs"/>
              </a:rPr>
              <a:t>linkage disequilibrium. The initial success of finding the first robustly associated obesity susceptibility locus, FTO (fat mass and obesity associated), in 2007, [29••, 30, 35••–38– 40••] revealed the small effects sizes of obesity genes and propagated the notion that increasing power and sample size of studies was necessary to identify further susceptibility loci. As a result, even larger and better powered studies have followed, as have multicenter collaborative studies and meta-analyses (Table 1), which have accumulated more than 20 replicated obesity loci.</a:t>
            </a:r>
          </a:p>
          <a:p>
            <a:r>
              <a:rPr lang="en-US" sz="1200" b="0" i="0" u="none" strike="noStrike" kern="1200" baseline="0" dirty="0" smtClean="0">
                <a:solidFill>
                  <a:schemeClr val="tx1"/>
                </a:solidFill>
                <a:latin typeface="+mn-lt"/>
                <a:ea typeface="+mn-ea"/>
                <a:cs typeface="+mn-cs"/>
              </a:rPr>
              <a:t>Overall, many genes within the associated regions have been reported to fall within two broad categories: genes affecting CNS function and those that are suggested to operate peripherally, often through adipose tissue</a:t>
            </a:r>
          </a:p>
          <a:p>
            <a:r>
              <a:rPr lang="es-ES" dirty="0" smtClean="0"/>
              <a:t>El éxito inicial de encontrar el primer locus de susceptibilidad a la obesidad sólidamente asociado, FTO (masa grasa y obesidad asociada), en 2007, reveló los pequeños tamaños de efectos de los genes de obesidad y propagó la noción de que era necesario aumentar el poder y el tamaño de la muestra de los estudios para identificar más susceptibilidad </a:t>
            </a:r>
            <a:r>
              <a:rPr lang="es-ES" dirty="0" err="1" smtClean="0"/>
              <a:t>loci</a:t>
            </a:r>
            <a:r>
              <a:rPr lang="es-ES" dirty="0" smtClean="0"/>
              <a:t>. Como resultado, se han seguido estudios aún más grandes y mejor potenciados, al igual que estudios colaborativos </a:t>
            </a:r>
            <a:r>
              <a:rPr lang="es-ES" dirty="0" err="1" smtClean="0"/>
              <a:t>multicéntricos</a:t>
            </a:r>
            <a:r>
              <a:rPr lang="es-ES" dirty="0" smtClean="0"/>
              <a:t> y </a:t>
            </a:r>
            <a:r>
              <a:rPr lang="es-ES" dirty="0" err="1" smtClean="0"/>
              <a:t>metaanálisis</a:t>
            </a:r>
            <a:r>
              <a:rPr lang="es-ES" dirty="0" smtClean="0"/>
              <a:t>, que han acumulado más de 20 </a:t>
            </a:r>
            <a:r>
              <a:rPr lang="es-ES" dirty="0" err="1" smtClean="0"/>
              <a:t>loci</a:t>
            </a:r>
            <a:r>
              <a:rPr lang="es-ES" dirty="0" smtClean="0"/>
              <a:t> de obesidad replicados.</a:t>
            </a:r>
          </a:p>
          <a:p>
            <a:endParaRPr lang="es-ES" dirty="0" smtClean="0"/>
          </a:p>
          <a:p>
            <a:endParaRPr lang="es-ES" dirty="0" smtClean="0"/>
          </a:p>
          <a:p>
            <a:r>
              <a:rPr lang="es-ES" dirty="0" err="1" smtClean="0"/>
              <a:t>although</a:t>
            </a:r>
            <a:r>
              <a:rPr lang="es-ES" dirty="0" smtClean="0"/>
              <a:t> </a:t>
            </a:r>
            <a:r>
              <a:rPr lang="es-ES" dirty="0" err="1" smtClean="0"/>
              <a:t>gwas</a:t>
            </a:r>
            <a:r>
              <a:rPr lang="es-ES" dirty="0" smtClean="0"/>
              <a:t> </a:t>
            </a:r>
            <a:r>
              <a:rPr lang="es-ES" dirty="0" err="1" smtClean="0"/>
              <a:t>is</a:t>
            </a:r>
            <a:r>
              <a:rPr lang="es-ES" dirty="0" smtClean="0"/>
              <a:t> a </a:t>
            </a:r>
            <a:r>
              <a:rPr lang="es-ES" dirty="0" err="1" smtClean="0"/>
              <a:t>powerful</a:t>
            </a:r>
            <a:r>
              <a:rPr lang="es-ES" dirty="0" smtClean="0"/>
              <a:t> </a:t>
            </a:r>
            <a:r>
              <a:rPr lang="es-ES" dirty="0" err="1" smtClean="0"/>
              <a:t>tool</a:t>
            </a:r>
            <a:r>
              <a:rPr lang="es-ES" dirty="0" smtClean="0"/>
              <a:t> </a:t>
            </a:r>
            <a:r>
              <a:rPr lang="es-ES" dirty="0" err="1" smtClean="0"/>
              <a:t>for</a:t>
            </a:r>
            <a:r>
              <a:rPr lang="es-ES" dirty="0" smtClean="0"/>
              <a:t> </a:t>
            </a:r>
            <a:r>
              <a:rPr lang="es-ES" dirty="0" err="1" smtClean="0"/>
              <a:t>idenifying</a:t>
            </a:r>
            <a:r>
              <a:rPr lang="es-ES" baseline="0" dirty="0" smtClean="0"/>
              <a:t> </a:t>
            </a:r>
            <a:r>
              <a:rPr lang="es-ES" baseline="0" dirty="0" err="1" smtClean="0"/>
              <a:t>genetix</a:t>
            </a:r>
            <a:r>
              <a:rPr lang="es-ES" baseline="0" dirty="0" smtClean="0"/>
              <a:t> </a:t>
            </a:r>
            <a:r>
              <a:rPr lang="es-ES" baseline="0" dirty="0" err="1" smtClean="0"/>
              <a:t>risks</a:t>
            </a:r>
            <a:r>
              <a:rPr lang="es-ES" baseline="0" dirty="0" smtClean="0"/>
              <a:t> </a:t>
            </a:r>
            <a:r>
              <a:rPr lang="es-ES" baseline="0" dirty="0" err="1" smtClean="0"/>
              <a:t>for</a:t>
            </a:r>
            <a:r>
              <a:rPr lang="es-ES" baseline="0" dirty="0" smtClean="0"/>
              <a:t> </a:t>
            </a:r>
            <a:r>
              <a:rPr lang="es-ES" baseline="0" dirty="0" err="1" smtClean="0"/>
              <a:t>obesity</a:t>
            </a:r>
            <a:r>
              <a:rPr lang="es-ES" baseline="0" dirty="0" smtClean="0"/>
              <a:t>, </a:t>
            </a:r>
            <a:r>
              <a:rPr lang="es-ES" baseline="0" dirty="0" err="1" smtClean="0"/>
              <a:t>all</a:t>
            </a:r>
            <a:r>
              <a:rPr lang="es-ES" baseline="0" dirty="0" smtClean="0"/>
              <a:t> </a:t>
            </a:r>
            <a:r>
              <a:rPr lang="es-ES" baseline="0" dirty="0" err="1" smtClean="0"/>
              <a:t>the</a:t>
            </a:r>
            <a:r>
              <a:rPr lang="es-ES" baseline="0" dirty="0" smtClean="0"/>
              <a:t> </a:t>
            </a:r>
            <a:r>
              <a:rPr lang="es-ES" baseline="0" dirty="0" err="1" smtClean="0"/>
              <a:t>significant</a:t>
            </a:r>
            <a:r>
              <a:rPr lang="es-ES" baseline="0" dirty="0" smtClean="0"/>
              <a:t> </a:t>
            </a:r>
            <a:r>
              <a:rPr lang="es-ES" baseline="0" dirty="0" err="1" smtClean="0"/>
              <a:t>loci</a:t>
            </a:r>
            <a:r>
              <a:rPr lang="es-ES" baseline="0" dirty="0" smtClean="0"/>
              <a:t> </a:t>
            </a:r>
            <a:r>
              <a:rPr lang="es-ES" baseline="0" dirty="0" err="1" smtClean="0"/>
              <a:t>uncovered</a:t>
            </a:r>
            <a:r>
              <a:rPr lang="es-ES" baseline="0" dirty="0" smtClean="0"/>
              <a:t> to date </a:t>
            </a:r>
            <a:r>
              <a:rPr lang="es-ES" baseline="0" dirty="0" err="1" smtClean="0"/>
              <a:t>together</a:t>
            </a:r>
            <a:r>
              <a:rPr lang="es-ES" baseline="0" dirty="0" smtClean="0"/>
              <a:t> </a:t>
            </a:r>
            <a:r>
              <a:rPr lang="es-ES" baseline="0" dirty="0" err="1" smtClean="0"/>
              <a:t>only</a:t>
            </a:r>
            <a:r>
              <a:rPr lang="es-ES" baseline="0" dirty="0" smtClean="0"/>
              <a:t> </a:t>
            </a:r>
            <a:r>
              <a:rPr lang="es-ES" baseline="0" dirty="0" err="1" smtClean="0"/>
              <a:t>explain</a:t>
            </a:r>
            <a:r>
              <a:rPr lang="es-ES" baseline="0" dirty="0" smtClean="0"/>
              <a:t> </a:t>
            </a:r>
            <a:r>
              <a:rPr lang="es-ES" baseline="0" dirty="0" err="1" smtClean="0"/>
              <a:t>approximately</a:t>
            </a:r>
            <a:r>
              <a:rPr lang="es-ES" baseline="0" dirty="0" smtClean="0"/>
              <a:t> 10% of </a:t>
            </a:r>
            <a:r>
              <a:rPr lang="es-ES" baseline="0" dirty="0" err="1" smtClean="0"/>
              <a:t>the</a:t>
            </a:r>
            <a:r>
              <a:rPr lang="es-ES" baseline="0" dirty="0" smtClean="0"/>
              <a:t> </a:t>
            </a:r>
            <a:r>
              <a:rPr lang="es-ES" baseline="0" dirty="0" err="1" smtClean="0"/>
              <a:t>reported</a:t>
            </a:r>
            <a:r>
              <a:rPr lang="es-ES" baseline="0" dirty="0" smtClean="0"/>
              <a:t> </a:t>
            </a:r>
            <a:r>
              <a:rPr lang="es-ES" baseline="0" dirty="0" err="1" smtClean="0"/>
              <a:t>heredability</a:t>
            </a:r>
            <a:r>
              <a:rPr lang="es-ES" baseline="0" dirty="0" smtClean="0"/>
              <a:t>, and a </a:t>
            </a:r>
            <a:r>
              <a:rPr lang="es-ES" baseline="0" dirty="0" err="1" smtClean="0"/>
              <a:t>large</a:t>
            </a:r>
            <a:r>
              <a:rPr lang="es-ES" baseline="0" dirty="0" smtClean="0"/>
              <a:t> </a:t>
            </a:r>
            <a:r>
              <a:rPr lang="es-ES" baseline="0" dirty="0" err="1" smtClean="0"/>
              <a:t>portion</a:t>
            </a:r>
            <a:r>
              <a:rPr lang="es-ES" baseline="0" dirty="0" smtClean="0"/>
              <a:t> of </a:t>
            </a:r>
            <a:r>
              <a:rPr lang="es-ES" baseline="0" dirty="0" err="1" smtClean="0"/>
              <a:t>the</a:t>
            </a:r>
            <a:r>
              <a:rPr lang="es-ES" baseline="0" dirty="0" smtClean="0"/>
              <a:t> </a:t>
            </a:r>
            <a:r>
              <a:rPr lang="es-ES" baseline="0" dirty="0" err="1" smtClean="0"/>
              <a:t>genetic</a:t>
            </a:r>
            <a:r>
              <a:rPr lang="es-ES" baseline="0" dirty="0" smtClean="0"/>
              <a:t> </a:t>
            </a:r>
            <a:r>
              <a:rPr lang="es-ES" baseline="0" dirty="0" err="1" smtClean="0"/>
              <a:t>heritability</a:t>
            </a:r>
            <a:r>
              <a:rPr lang="es-ES" baseline="0" dirty="0" smtClean="0"/>
              <a:t> of </a:t>
            </a:r>
            <a:r>
              <a:rPr lang="es-ES" baseline="0" dirty="0" err="1" smtClean="0"/>
              <a:t>obesity</a:t>
            </a:r>
            <a:r>
              <a:rPr lang="es-ES" baseline="0" dirty="0" smtClean="0"/>
              <a:t> </a:t>
            </a:r>
            <a:r>
              <a:rPr lang="es-ES" baseline="0" dirty="0" err="1" smtClean="0"/>
              <a:t>remains</a:t>
            </a:r>
            <a:r>
              <a:rPr lang="es-ES" baseline="0" dirty="0" smtClean="0"/>
              <a:t> </a:t>
            </a:r>
            <a:r>
              <a:rPr lang="es-ES" baseline="0" dirty="0" err="1" smtClean="0"/>
              <a:t>elusive</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20</a:t>
            </a:fld>
            <a:endParaRPr lang="en-US"/>
          </a:p>
        </p:txBody>
      </p:sp>
    </p:spTree>
    <p:extLst>
      <p:ext uri="{BB962C8B-B14F-4D97-AF65-F5344CB8AC3E}">
        <p14:creationId xmlns:p14="http://schemas.microsoft.com/office/powerpoint/2010/main" val="338582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Several of the genes located within or near the associated regions are highly expressed in the CNS, particularly in the hypothalamus [36••], and appear to be involved in appetite, satiety, energy expenditure, and behavior. This suggests that similar mechanisms would be affected in common forms as in monogenic forms of obesity. FTO has a potential role in nucleic acid demethylation and is highly expressed in parts of the brain that govern energy balance [41••] and feeding </a:t>
            </a:r>
            <a:r>
              <a:rPr lang="pt-BR" sz="1200" b="0" i="0" u="none" strike="noStrike" kern="1200" baseline="0" dirty="0" smtClean="0">
                <a:solidFill>
                  <a:schemeClr val="tx1"/>
                </a:solidFill>
                <a:latin typeface="+mn-lt"/>
                <a:ea typeface="+mn-ea"/>
                <a:cs typeface="+mn-cs"/>
              </a:rPr>
              <a:t>behavior [42, 43]. MC4R (melanocortin 4 receptor) is </a:t>
            </a:r>
            <a:r>
              <a:rPr lang="en-US" sz="1200" b="0" i="0" u="none" strike="noStrike" kern="1200" baseline="0" dirty="0" smtClean="0">
                <a:solidFill>
                  <a:schemeClr val="tx1"/>
                </a:solidFill>
                <a:latin typeface="+mn-lt"/>
                <a:ea typeface="+mn-ea"/>
                <a:cs typeface="+mn-cs"/>
              </a:rPr>
              <a:t>reported to be responsible for up to 6% of early-onset or severe adult obesity cases [44]. In addition, disrupted MC4R in mice causes </a:t>
            </a:r>
            <a:r>
              <a:rPr lang="en-US" sz="1200" b="0" i="0" u="none" strike="noStrike" kern="1200" baseline="0" dirty="0" err="1" smtClean="0">
                <a:solidFill>
                  <a:schemeClr val="tx1"/>
                </a:solidFill>
                <a:latin typeface="+mn-lt"/>
                <a:ea typeface="+mn-ea"/>
                <a:cs typeface="+mn-cs"/>
              </a:rPr>
              <a:t>hyperphagia</a:t>
            </a:r>
            <a:r>
              <a:rPr lang="en-US" sz="1200" b="0" i="0" u="none" strike="noStrike" kern="1200" baseline="0" dirty="0" smtClean="0">
                <a:solidFill>
                  <a:schemeClr val="tx1"/>
                </a:solidFill>
                <a:latin typeface="+mn-lt"/>
                <a:ea typeface="+mn-ea"/>
                <a:cs typeface="+mn-cs"/>
              </a:rPr>
              <a:t>, hyperinsulinemia, and hyperglycemia [45]. SH2B1 (Src-homology-2 [SH2] domain-containing putative adaptor protein-1) is associated with increased serum leptin [46]. BDNF (brain-derived neurotrophic factor) and NRXN3 (</a:t>
            </a:r>
            <a:r>
              <a:rPr lang="en-US" sz="1200" b="0" i="0" u="none" strike="noStrike" kern="1200" baseline="0" dirty="0" err="1" smtClean="0">
                <a:solidFill>
                  <a:schemeClr val="tx1"/>
                </a:solidFill>
                <a:latin typeface="+mn-lt"/>
                <a:ea typeface="+mn-ea"/>
                <a:cs typeface="+mn-cs"/>
              </a:rPr>
              <a:t>neurexin</a:t>
            </a:r>
            <a:r>
              <a:rPr lang="en-US" sz="1200" b="0" i="0" u="none" strike="noStrike" kern="1200" baseline="0" dirty="0" smtClean="0">
                <a:solidFill>
                  <a:schemeClr val="tx1"/>
                </a:solidFill>
                <a:latin typeface="+mn-lt"/>
                <a:ea typeface="+mn-ea"/>
                <a:cs typeface="+mn-cs"/>
              </a:rPr>
              <a:t> 3 ) are linked to substance abuse and reward behavior, probably interfering with dopamine neurotransmission in pathways involved in reward effects, motivation, and decision making [47, 48]. NEGR1 (neuronal growth regulator 1) is a growth promoter that participates in the regulation of axon outgrowth in the developing brain [37••]. TMEM18 (transmembrane protein 18) enhances the migration capacity of cells [49] and is</a:t>
            </a:r>
          </a:p>
          <a:p>
            <a:r>
              <a:rPr lang="en-US" sz="1200" b="0" i="0" u="none" strike="noStrike" kern="1200" baseline="0" dirty="0" smtClean="0">
                <a:solidFill>
                  <a:schemeClr val="tx1"/>
                </a:solidFill>
                <a:latin typeface="+mn-lt"/>
                <a:ea typeface="+mn-ea"/>
                <a:cs typeface="+mn-cs"/>
              </a:rPr>
              <a:t>highly expressed in the hypothalamus. Another eight genes associated with obesity are highly expressed in the hypothalamus [36••]: KCTD15 (potassium</a:t>
            </a:r>
          </a:p>
          <a:p>
            <a:r>
              <a:rPr lang="en-US" sz="1200" b="0" i="0" u="none" strike="noStrike" kern="1200" baseline="0" dirty="0" smtClean="0">
                <a:solidFill>
                  <a:schemeClr val="tx1"/>
                </a:solidFill>
                <a:latin typeface="+mn-lt"/>
                <a:ea typeface="+mn-ea"/>
                <a:cs typeface="+mn-cs"/>
              </a:rPr>
              <a:t>channel </a:t>
            </a:r>
            <a:r>
              <a:rPr lang="en-US" sz="1200" b="0" i="0" u="none" strike="noStrike" kern="1200" baseline="0" dirty="0" err="1" smtClean="0">
                <a:solidFill>
                  <a:schemeClr val="tx1"/>
                </a:solidFill>
                <a:latin typeface="+mn-lt"/>
                <a:ea typeface="+mn-ea"/>
                <a:cs typeface="+mn-cs"/>
              </a:rPr>
              <a:t>tetramerization</a:t>
            </a:r>
            <a:r>
              <a:rPr lang="en-US" sz="1200" b="0" i="0" u="none" strike="noStrike" kern="1200" baseline="0" dirty="0" smtClean="0">
                <a:solidFill>
                  <a:schemeClr val="tx1"/>
                </a:solidFill>
                <a:latin typeface="+mn-lt"/>
                <a:ea typeface="+mn-ea"/>
                <a:cs typeface="+mn-cs"/>
              </a:rPr>
              <a:t> domain-containing 15), GNPDA (glucosamine-6-phosphate deaminase-2) MTCH2 (mitochondrial</a:t>
            </a:r>
          </a:p>
          <a:p>
            <a:r>
              <a:rPr lang="en-US" sz="1200" b="0" i="0" u="none" strike="noStrike" kern="1200" baseline="0" dirty="0" smtClean="0">
                <a:solidFill>
                  <a:schemeClr val="tx1"/>
                </a:solidFill>
                <a:latin typeface="+mn-lt"/>
                <a:ea typeface="+mn-ea"/>
                <a:cs typeface="+mn-cs"/>
              </a:rPr>
              <a:t>carrier homolog 2), SDCCAG8 (serologically defined colon cancer antigen 8), FAIM2 (</a:t>
            </a:r>
            <a:r>
              <a:rPr lang="en-US" sz="1200" b="0" i="0" u="none" strike="noStrike" kern="1200" baseline="0" dirty="0" err="1" smtClean="0">
                <a:solidFill>
                  <a:schemeClr val="tx1"/>
                </a:solidFill>
                <a:latin typeface="+mn-lt"/>
                <a:ea typeface="+mn-ea"/>
                <a:cs typeface="+mn-cs"/>
              </a:rPr>
              <a:t>Fas</a:t>
            </a:r>
            <a:r>
              <a:rPr lang="en-US" sz="1200" b="0" i="0" u="none" strike="noStrike" kern="1200" baseline="0" dirty="0" smtClean="0">
                <a:solidFill>
                  <a:schemeClr val="tx1"/>
                </a:solidFill>
                <a:latin typeface="+mn-lt"/>
                <a:ea typeface="+mn-ea"/>
                <a:cs typeface="+mn-cs"/>
              </a:rPr>
              <a:t> apoptotic inhibitory molecule 2), ETV5 (</a:t>
            </a:r>
            <a:r>
              <a:rPr lang="en-US" sz="1200" b="0" i="0" u="none" strike="noStrike" kern="1200" baseline="0" dirty="0" err="1" smtClean="0">
                <a:solidFill>
                  <a:schemeClr val="tx1"/>
                </a:solidFill>
                <a:latin typeface="+mn-lt"/>
                <a:ea typeface="+mn-ea"/>
                <a:cs typeface="+mn-cs"/>
              </a:rPr>
              <a:t>ets</a:t>
            </a:r>
            <a:r>
              <a:rPr lang="en-US" sz="1200" b="0" i="0" u="none" strike="noStrike" kern="1200" baseline="0" dirty="0" smtClean="0">
                <a:solidFill>
                  <a:schemeClr val="tx1"/>
                </a:solidFill>
                <a:latin typeface="+mn-lt"/>
                <a:ea typeface="+mn-ea"/>
                <a:cs typeface="+mn-cs"/>
              </a:rPr>
              <a:t> variant 5), NCP1 (endosomal/</a:t>
            </a:r>
          </a:p>
          <a:p>
            <a:r>
              <a:rPr lang="en-US" sz="1200" b="0" i="0" u="none" strike="noStrike" kern="1200" baseline="0" dirty="0" smtClean="0">
                <a:solidFill>
                  <a:schemeClr val="tx1"/>
                </a:solidFill>
                <a:latin typeface="+mn-lt"/>
                <a:ea typeface="+mn-ea"/>
                <a:cs typeface="+mn-cs"/>
              </a:rPr>
              <a:t>lysosomal </a:t>
            </a:r>
            <a:r>
              <a:rPr lang="en-US" sz="1200" b="0" i="0" u="none" strike="noStrike" kern="1200" baseline="0" dirty="0" err="1" smtClean="0">
                <a:solidFill>
                  <a:schemeClr val="tx1"/>
                </a:solidFill>
                <a:latin typeface="+mn-lt"/>
                <a:ea typeface="+mn-ea"/>
                <a:cs typeface="+mn-cs"/>
              </a:rPr>
              <a:t>Niemann</a:t>
            </a:r>
            <a:r>
              <a:rPr lang="en-US" sz="1200" b="0" i="0" u="none" strike="noStrike" kern="1200" baseline="0" dirty="0" smtClean="0">
                <a:solidFill>
                  <a:schemeClr val="tx1"/>
                </a:solidFill>
                <a:latin typeface="+mn-lt"/>
                <a:ea typeface="+mn-ea"/>
                <a:cs typeface="+mn-cs"/>
              </a:rPr>
              <a:t>-Pick C1 gene), and PRL (prolactin) are thought to be involved in obesity susceptibility via CNS-mediated effects.</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21</a:t>
            </a:fld>
            <a:endParaRPr lang="en-US"/>
          </a:p>
        </p:txBody>
      </p:sp>
    </p:spTree>
    <p:extLst>
      <p:ext uri="{BB962C8B-B14F-4D97-AF65-F5344CB8AC3E}">
        <p14:creationId xmlns:p14="http://schemas.microsoft.com/office/powerpoint/2010/main" val="372917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Other associations observed in GWAS, which affect susceptibility to obesity, may operate peripherally (those primarily associated with fat-distribution and/or central</a:t>
            </a:r>
          </a:p>
          <a:p>
            <a:r>
              <a:rPr lang="en-US" sz="1200" b="0" i="0" u="none" strike="noStrike" kern="1200" baseline="0" dirty="0" smtClean="0">
                <a:solidFill>
                  <a:schemeClr val="tx1"/>
                </a:solidFill>
                <a:latin typeface="+mn-lt"/>
                <a:ea typeface="+mn-ea"/>
                <a:cs typeface="+mn-cs"/>
              </a:rPr>
              <a:t>obesity). Among these, we include the following: TFAP2B (transcription factor activating enhancer-binding protein 2 β) preferentially expressed in adipose tissue, which is</a:t>
            </a:r>
          </a:p>
          <a:p>
            <a:r>
              <a:rPr lang="en-US" sz="1200" b="0" i="0" u="none" strike="noStrike" kern="1200" baseline="0" dirty="0" smtClean="0">
                <a:solidFill>
                  <a:schemeClr val="tx1"/>
                </a:solidFill>
                <a:latin typeface="+mn-lt"/>
                <a:ea typeface="+mn-ea"/>
                <a:cs typeface="+mn-cs"/>
              </a:rPr>
              <a:t>involved in glucose transport, lipid accumulation, and adiponectin expression [17••]; NCR3 (natural cytotoxicity triggering receptor 3) and PTER (</a:t>
            </a:r>
            <a:r>
              <a:rPr lang="en-US" sz="1200" b="0" i="0" u="none" strike="noStrike" kern="1200" baseline="0" dirty="0" err="1" smtClean="0">
                <a:solidFill>
                  <a:schemeClr val="tx1"/>
                </a:solidFill>
                <a:latin typeface="+mn-lt"/>
                <a:ea typeface="+mn-ea"/>
                <a:cs typeface="+mn-cs"/>
              </a:rPr>
              <a:t>phosphotriesterase</a:t>
            </a:r>
            <a:r>
              <a:rPr lang="en-US" sz="1200" b="0" i="0" u="none" strike="noStrike" kern="1200" baseline="0" dirty="0" smtClean="0">
                <a:solidFill>
                  <a:schemeClr val="tx1"/>
                </a:solidFill>
                <a:latin typeface="+mn-lt"/>
                <a:ea typeface="+mn-ea"/>
                <a:cs typeface="+mn-cs"/>
              </a:rPr>
              <a:t> related),</a:t>
            </a:r>
          </a:p>
          <a:p>
            <a:r>
              <a:rPr lang="en-US" sz="1200" b="0" i="0" u="none" strike="noStrike" kern="1200" baseline="0" dirty="0" smtClean="0">
                <a:solidFill>
                  <a:schemeClr val="tx1"/>
                </a:solidFill>
                <a:latin typeface="+mn-lt"/>
                <a:ea typeface="+mn-ea"/>
                <a:cs typeface="+mn-cs"/>
              </a:rPr>
              <a:t>which might mediate their effect through the hypothesized low-grade inflammation of adipose tissue [50]; and lastly c-MAF, a transcription factor involved in </a:t>
            </a:r>
            <a:r>
              <a:rPr lang="en-US" sz="1200" b="0" i="0" u="none" strike="noStrike" kern="1200" baseline="0" dirty="0" err="1" smtClean="0">
                <a:solidFill>
                  <a:schemeClr val="tx1"/>
                </a:solidFill>
                <a:latin typeface="+mn-lt"/>
                <a:ea typeface="+mn-ea"/>
                <a:cs typeface="+mn-cs"/>
              </a:rPr>
              <a:t>adipogenesis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[38••]. In addition, the interesting female-only association to LYPLAL1 (lysophospholipase-like-1) is caused by a lipase with increased expression in subcutaneous adipose tissue [17••]. This finding is of particular interest as it supports previous hypotheses that there are sex-specific genes contributing to variation of obesity-related traits and that genes account for more variance of fat distribution in women than in men. It is also worth noting that although involved in the production of leptin and thus proposed to operate through CNS, SHB2B1 also has an effect on total fat [52] and may have a dual role in obesity susceptibility.</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22</a:t>
            </a:fld>
            <a:endParaRPr lang="en-US"/>
          </a:p>
        </p:txBody>
      </p:sp>
    </p:spTree>
    <p:extLst>
      <p:ext uri="{BB962C8B-B14F-4D97-AF65-F5344CB8AC3E}">
        <p14:creationId xmlns:p14="http://schemas.microsoft.com/office/powerpoint/2010/main" val="222174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FTO codifica un ácido nucleico dependiente de 2-oxoglutarato </a:t>
            </a:r>
            <a:r>
              <a:rPr lang="es-ES" sz="1200" b="0" i="0" u="none" strike="noStrike" kern="1200" baseline="0" dirty="0" err="1" smtClean="0">
                <a:solidFill>
                  <a:schemeClr val="tx1"/>
                </a:solidFill>
                <a:latin typeface="+mn-lt"/>
                <a:ea typeface="+mn-ea"/>
                <a:cs typeface="+mn-cs"/>
              </a:rPr>
              <a:t>desmetilasa</a:t>
            </a:r>
            <a:r>
              <a:rPr lang="es-ES" sz="1200" b="0" i="0" u="none" strike="noStrike" kern="1200" baseline="0" dirty="0" smtClean="0">
                <a:solidFill>
                  <a:schemeClr val="tx1"/>
                </a:solidFill>
                <a:latin typeface="+mn-lt"/>
                <a:ea typeface="+mn-ea"/>
                <a:cs typeface="+mn-cs"/>
              </a:rPr>
              <a:t> que se expresa ubicuamente pero la mayoría altamente expresado en núcleos hipotalámicos que gobiernan la energía equilibrio.24</a:t>
            </a:r>
            <a:r>
              <a:rPr lang="en-US" sz="1200" b="0" i="0" u="none" strike="noStrike" kern="1200" baseline="0" dirty="0" smtClean="0">
                <a:solidFill>
                  <a:schemeClr val="tx1"/>
                </a:solidFill>
                <a:latin typeface="+mn-lt"/>
                <a:ea typeface="+mn-ea"/>
                <a:cs typeface="+mn-cs"/>
              </a:rPr>
              <a:t> variation in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was estimated to account for only ~1% of the total heritability of BMI.</a:t>
            </a:r>
          </a:p>
          <a:p>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is widely expressed in the brain, with evidence from animal studies indicating a particularly high level of expression in the hypothalamic nuclei, which are involved</a:t>
            </a:r>
          </a:p>
          <a:p>
            <a:r>
              <a:rPr lang="en-US" sz="1200" b="0" i="0" u="none" strike="noStrike" kern="1200" baseline="0" dirty="0" smtClean="0">
                <a:solidFill>
                  <a:schemeClr val="tx1"/>
                </a:solidFill>
                <a:latin typeface="+mn-lt"/>
                <a:ea typeface="+mn-ea"/>
                <a:cs typeface="+mn-cs"/>
              </a:rPr>
              <a:t>in regulating energy balance78. Both human and animal studies indicate that the gene may have a role in the regulation of appetite, with the risk allele associated with modestly increased food intake79,80 and decreased satiety81 in humans. The risk allele is also associated with decreased </a:t>
            </a:r>
            <a:r>
              <a:rPr lang="en-US" sz="1200" b="0" i="0" u="none" strike="noStrike" kern="1200" baseline="0" dirty="0" err="1" smtClean="0">
                <a:solidFill>
                  <a:schemeClr val="tx1"/>
                </a:solidFill>
                <a:latin typeface="+mn-lt"/>
                <a:ea typeface="+mn-ea"/>
                <a:cs typeface="+mn-cs"/>
              </a:rPr>
              <a:t>lipolytic</a:t>
            </a:r>
            <a:r>
              <a:rPr lang="en-US" sz="1200" b="0" i="0" u="none" strike="noStrike" kern="1200" baseline="0" dirty="0" smtClean="0">
                <a:solidFill>
                  <a:schemeClr val="tx1"/>
                </a:solidFill>
                <a:latin typeface="+mn-lt"/>
                <a:ea typeface="+mn-ea"/>
                <a:cs typeface="+mn-cs"/>
              </a:rPr>
              <a:t> activity in adipocytes, indicating a possible role in fat cell lipolysis82. Physical activity has been reported to modify the effects of the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risk allele, as it seems to have a stronger effect in people who are less active83.</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23</a:t>
            </a:fld>
            <a:endParaRPr lang="en-US"/>
          </a:p>
        </p:txBody>
      </p:sp>
    </p:spTree>
    <p:extLst>
      <p:ext uri="{BB962C8B-B14F-4D97-AF65-F5344CB8AC3E}">
        <p14:creationId xmlns:p14="http://schemas.microsoft.com/office/powerpoint/2010/main" val="38996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Studies in mesenchymal adipocyte precursors suggested that the risk allele at the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SNP rs1421085 disrupts a binding site for the ARID5 repressor, leading to increased expression of </a:t>
            </a:r>
            <a:r>
              <a:rPr lang="en-US" sz="1200" b="0" i="1" u="none" strike="noStrike" kern="1200" baseline="0" dirty="0" smtClean="0">
                <a:solidFill>
                  <a:schemeClr val="tx1"/>
                </a:solidFill>
                <a:latin typeface="+mn-lt"/>
                <a:ea typeface="+mn-ea"/>
                <a:cs typeface="+mn-cs"/>
              </a:rPr>
              <a:t>IRX3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IRX5</a:t>
            </a:r>
            <a:r>
              <a:rPr lang="en-US" sz="1200" b="0" i="0" u="none" strike="noStrike" kern="1200" baseline="0" dirty="0" smtClean="0">
                <a:solidFill>
                  <a:schemeClr val="tx1"/>
                </a:solidFill>
                <a:latin typeface="+mn-lt"/>
                <a:ea typeface="+mn-ea"/>
                <a:cs typeface="+mn-cs"/>
              </a:rPr>
              <a:t>, which shifts the fate of these cells from </a:t>
            </a:r>
            <a:r>
              <a:rPr lang="en-US" sz="1200" b="0" i="0" u="none" strike="noStrike" kern="1200" baseline="0" dirty="0" err="1" smtClean="0">
                <a:solidFill>
                  <a:schemeClr val="tx1"/>
                </a:solidFill>
                <a:latin typeface="+mn-lt"/>
                <a:ea typeface="+mn-ea"/>
                <a:cs typeface="+mn-cs"/>
              </a:rPr>
              <a:t>energyburning</a:t>
            </a:r>
            <a:r>
              <a:rPr lang="en-US" sz="1200" b="0" i="0" u="none" strike="noStrike" kern="1200" baseline="0" dirty="0" smtClean="0">
                <a:solidFill>
                  <a:schemeClr val="tx1"/>
                </a:solidFill>
                <a:latin typeface="+mn-lt"/>
                <a:ea typeface="+mn-ea"/>
                <a:cs typeface="+mn-cs"/>
              </a:rPr>
              <a:t> beige adipocytes to energy-storing white adipocytes.</a:t>
            </a:r>
          </a:p>
          <a:p>
            <a:r>
              <a:rPr lang="es-ES" dirty="0" smtClean="0"/>
              <a:t>Los estudios en precursores de adipocitos </a:t>
            </a:r>
            <a:r>
              <a:rPr lang="es-ES" dirty="0" err="1" smtClean="0"/>
              <a:t>mesenquimales</a:t>
            </a:r>
            <a:r>
              <a:rPr lang="es-ES" dirty="0" smtClean="0"/>
              <a:t> sugirieron que el alelo de riesgo en el FTO SNP rs1421085 interrumpe un sitio de unión para el represor ARID5, lo que lleva a una mayor expresión de IRX3 e IRX5, lo que cambia el destino de estas células de adipocitos beige que consumen energía a adipocitos blancos que almacenan energía</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24</a:t>
            </a:fld>
            <a:endParaRPr lang="en-US"/>
          </a:p>
        </p:txBody>
      </p:sp>
    </p:spTree>
    <p:extLst>
      <p:ext uri="{BB962C8B-B14F-4D97-AF65-F5344CB8AC3E}">
        <p14:creationId xmlns:p14="http://schemas.microsoft.com/office/powerpoint/2010/main" val="172245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Other studies suggested that the obesogenic effects of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SNPs on </a:t>
            </a:r>
            <a:r>
              <a:rPr lang="en-US" sz="1200" b="0" i="1" u="none" strike="noStrike" kern="1200" baseline="0" dirty="0" smtClean="0">
                <a:solidFill>
                  <a:schemeClr val="tx1"/>
                </a:solidFill>
                <a:latin typeface="+mn-lt"/>
                <a:ea typeface="+mn-ea"/>
                <a:cs typeface="+mn-cs"/>
              </a:rPr>
              <a:t>IRX3 </a:t>
            </a:r>
            <a:r>
              <a:rPr lang="en-US" sz="1200" b="0" i="0" u="none" strike="noStrike" kern="1200" baseline="0" dirty="0" smtClean="0">
                <a:solidFill>
                  <a:schemeClr val="tx1"/>
                </a:solidFill>
                <a:latin typeface="+mn-lt"/>
                <a:ea typeface="+mn-ea"/>
                <a:cs typeface="+mn-cs"/>
              </a:rPr>
              <a:t>operate in the brain29 or the pancreas.31 Studies in neural cells found that the risk</a:t>
            </a:r>
          </a:p>
          <a:p>
            <a:r>
              <a:rPr lang="en-US" sz="1200" b="0" i="0" u="none" strike="noStrike" kern="1200" baseline="0" dirty="0" smtClean="0">
                <a:solidFill>
                  <a:schemeClr val="tx1"/>
                </a:solidFill>
                <a:latin typeface="+mn-lt"/>
                <a:ea typeface="+mn-ea"/>
                <a:cs typeface="+mn-cs"/>
              </a:rPr>
              <a:t>allele at the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SNP rs8050136 disrupts binding of the transcriptional activator P110 (an isoform of CUX1),resulting in decreased expression of </a:t>
            </a:r>
            <a:r>
              <a:rPr lang="en-US" sz="1200" b="0" i="1" u="none" strike="noStrike" kern="1200" baseline="0" dirty="0" smtClean="0">
                <a:solidFill>
                  <a:schemeClr val="tx1"/>
                </a:solidFill>
                <a:latin typeface="+mn-lt"/>
                <a:ea typeface="+mn-ea"/>
                <a:cs typeface="+mn-cs"/>
              </a:rPr>
              <a:t>FTO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RPGRIP1L</a:t>
            </a:r>
          </a:p>
          <a:p>
            <a:r>
              <a:rPr lang="en-US" sz="1200" b="0" i="0" u="none" strike="noStrike" kern="1200" baseline="0" dirty="0" smtClean="0">
                <a:solidFill>
                  <a:schemeClr val="tx1"/>
                </a:solidFill>
                <a:latin typeface="+mn-lt"/>
                <a:ea typeface="+mn-ea"/>
                <a:cs typeface="+mn-cs"/>
              </a:rPr>
              <a:t>and consequent reduced leptin </a:t>
            </a:r>
            <a:r>
              <a:rPr lang="en-US" sz="1200" b="0" i="0" u="none" strike="noStrike" kern="1200" baseline="0" dirty="0" err="1" smtClean="0">
                <a:solidFill>
                  <a:schemeClr val="tx1"/>
                </a:solidFill>
                <a:latin typeface="+mn-lt"/>
                <a:ea typeface="+mn-ea"/>
                <a:cs typeface="+mn-cs"/>
              </a:rPr>
              <a:t>signalling</a:t>
            </a:r>
            <a:r>
              <a:rPr lang="en-US" sz="1200" b="0" i="0" u="none" strike="noStrike" kern="1200" baseline="0" dirty="0" smtClean="0">
                <a:solidFill>
                  <a:schemeClr val="tx1"/>
                </a:solidFill>
                <a:latin typeface="+mn-lt"/>
                <a:ea typeface="+mn-ea"/>
                <a:cs typeface="+mn-cs"/>
              </a:rPr>
              <a:t>.</a:t>
            </a:r>
          </a:p>
          <a:p>
            <a:r>
              <a:rPr lang="es-ES" dirty="0" smtClean="0"/>
              <a:t>Otros estudios sugirieron que los efectos </a:t>
            </a:r>
            <a:r>
              <a:rPr lang="es-ES" dirty="0" err="1" smtClean="0"/>
              <a:t>obesogénicos</a:t>
            </a:r>
            <a:r>
              <a:rPr lang="es-ES" dirty="0" smtClean="0"/>
              <a:t> de los SNP de FTO en IRX3 operan en el cerebro29 o el páncreas.31 Los estudios en células neurales encontraron que el riesgo</a:t>
            </a:r>
            <a:r>
              <a:rPr lang="es-ES" baseline="0" dirty="0" smtClean="0"/>
              <a:t> </a:t>
            </a:r>
            <a:r>
              <a:rPr lang="es-ES" dirty="0" smtClean="0"/>
              <a:t>alelo en el FTO SNP rs8050136 interrumpe la unión del activador </a:t>
            </a:r>
            <a:r>
              <a:rPr lang="es-ES" dirty="0" err="1" smtClean="0"/>
              <a:t>transcripcional</a:t>
            </a:r>
            <a:r>
              <a:rPr lang="es-ES" dirty="0" smtClean="0"/>
              <a:t> P110 (una </a:t>
            </a:r>
            <a:r>
              <a:rPr lang="es-ES" dirty="0" err="1" smtClean="0"/>
              <a:t>isoforma</a:t>
            </a:r>
            <a:r>
              <a:rPr lang="es-ES" dirty="0" smtClean="0"/>
              <a:t> de CUX1), lo que resulta en una disminución de la expresión de FTO y RPGRIP1L</a:t>
            </a:r>
            <a:r>
              <a:rPr lang="es-ES" baseline="0" dirty="0" smtClean="0"/>
              <a:t> </a:t>
            </a:r>
            <a:r>
              <a:rPr lang="es-ES" dirty="0" smtClean="0"/>
              <a:t>y consecuente reducción de la señalización de </a:t>
            </a:r>
            <a:r>
              <a:rPr lang="es-ES" dirty="0" err="1" smtClean="0"/>
              <a:t>leptina</a:t>
            </a:r>
            <a:r>
              <a:rPr lang="es-ES" dirty="0" smtClean="0"/>
              <a:t>.</a:t>
            </a:r>
            <a:endParaRPr lang="en-US" dirty="0"/>
          </a:p>
        </p:txBody>
      </p:sp>
      <p:sp>
        <p:nvSpPr>
          <p:cNvPr id="4" name="Slide Number Placeholder 3"/>
          <p:cNvSpPr>
            <a:spLocks noGrp="1"/>
          </p:cNvSpPr>
          <p:nvPr>
            <p:ph type="sldNum" sz="quarter" idx="10"/>
          </p:nvPr>
        </p:nvSpPr>
        <p:spPr/>
        <p:txBody>
          <a:bodyPr/>
          <a:lstStyle/>
          <a:p>
            <a:fld id="{121122B3-4447-4861-BFD6-A51CE51CCAEA}" type="slidenum">
              <a:rPr lang="en-US" smtClean="0"/>
              <a:t>25</a:t>
            </a:fld>
            <a:endParaRPr lang="en-US"/>
          </a:p>
        </p:txBody>
      </p:sp>
    </p:spTree>
    <p:extLst>
      <p:ext uri="{BB962C8B-B14F-4D97-AF65-F5344CB8AC3E}">
        <p14:creationId xmlns:p14="http://schemas.microsoft.com/office/powerpoint/2010/main" val="152874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D03AF3B-2B72-4135-82DA-510057B9CE1A}" type="datetimeFigureOut">
              <a:rPr lang="es-MX" smtClean="0"/>
              <a:t>30/09/2020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325571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03AF3B-2B72-4135-82DA-510057B9CE1A}" type="datetimeFigureOut">
              <a:rPr lang="es-MX" smtClean="0"/>
              <a:t>30/09/2020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44140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03AF3B-2B72-4135-82DA-510057B9CE1A}" type="datetimeFigureOut">
              <a:rPr lang="es-MX" smtClean="0"/>
              <a:t>30/09/2020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374330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03AF3B-2B72-4135-82DA-510057B9CE1A}" type="datetimeFigureOut">
              <a:rPr lang="es-MX" smtClean="0"/>
              <a:t>30/09/2020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4A5AFF-BB21-4656-BC79-C09007F1D754}" type="slidenum">
              <a:rPr lang="es-MX" smtClean="0"/>
              <a:t>‹#›</a:t>
            </a:fld>
            <a:endParaRPr lang="es-MX"/>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856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03AF3B-2B72-4135-82DA-510057B9CE1A}" type="datetimeFigureOut">
              <a:rPr lang="es-MX" smtClean="0"/>
              <a:t>30/09/2020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206868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D03AF3B-2B72-4135-82DA-510057B9CE1A}" type="datetimeFigureOut">
              <a:rPr lang="es-MX" smtClean="0"/>
              <a:t>30/09/2020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1474153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D03AF3B-2B72-4135-82DA-510057B9CE1A}" type="datetimeFigureOut">
              <a:rPr lang="es-MX" smtClean="0"/>
              <a:t>30/09/2020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149279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3AF3B-2B72-4135-82DA-510057B9CE1A}" type="datetimeFigureOut">
              <a:rPr lang="es-MX" smtClean="0"/>
              <a:t>30/09/2020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2462056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3AF3B-2B72-4135-82DA-510057B9CE1A}" type="datetimeFigureOut">
              <a:rPr lang="es-MX" smtClean="0"/>
              <a:t>30/09/2020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143686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3AF3B-2B72-4135-82DA-510057B9CE1A}" type="datetimeFigureOut">
              <a:rPr lang="es-MX" smtClean="0"/>
              <a:t>30/09/2020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345047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03AF3B-2B72-4135-82DA-510057B9CE1A}" type="datetimeFigureOut">
              <a:rPr lang="es-MX" smtClean="0"/>
              <a:t>30/09/2020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261282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03AF3B-2B72-4135-82DA-510057B9CE1A}" type="datetimeFigureOut">
              <a:rPr lang="es-MX" smtClean="0"/>
              <a:t>30/09/2020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33355510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03AF3B-2B72-4135-82DA-510057B9CE1A}" type="datetimeFigureOut">
              <a:rPr lang="es-MX" smtClean="0"/>
              <a:t>30/09/2020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27231586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03AF3B-2B72-4135-82DA-510057B9CE1A}" type="datetimeFigureOut">
              <a:rPr lang="es-MX" smtClean="0"/>
              <a:t>30/09/2020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177841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3AF3B-2B72-4135-82DA-510057B9CE1A}" type="datetimeFigureOut">
              <a:rPr lang="es-MX" smtClean="0"/>
              <a:t>30/09/2020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367602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03AF3B-2B72-4135-82DA-510057B9CE1A}" type="datetimeFigureOut">
              <a:rPr lang="es-MX" smtClean="0"/>
              <a:t>30/09/2020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21931945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03AF3B-2B72-4135-82DA-510057B9CE1A}" type="datetimeFigureOut">
              <a:rPr lang="es-MX" smtClean="0"/>
              <a:t>30/09/2020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4A5AFF-BB21-4656-BC79-C09007F1D754}" type="slidenum">
              <a:rPr lang="es-MX" smtClean="0"/>
              <a:t>‹#›</a:t>
            </a:fld>
            <a:endParaRPr lang="es-MX"/>
          </a:p>
        </p:txBody>
      </p:sp>
    </p:spTree>
    <p:extLst>
      <p:ext uri="{BB962C8B-B14F-4D97-AF65-F5344CB8AC3E}">
        <p14:creationId xmlns:p14="http://schemas.microsoft.com/office/powerpoint/2010/main" val="302896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03AF3B-2B72-4135-82DA-510057B9CE1A}" type="datetimeFigureOut">
              <a:rPr lang="es-MX" smtClean="0"/>
              <a:t>30/09/2020</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04A5AFF-BB21-4656-BC79-C09007F1D754}" type="slidenum">
              <a:rPr lang="es-MX" smtClean="0"/>
              <a:t>‹#›</a:t>
            </a:fld>
            <a:endParaRPr lang="es-MX"/>
          </a:p>
        </p:txBody>
      </p:sp>
    </p:spTree>
    <p:extLst>
      <p:ext uri="{BB962C8B-B14F-4D97-AF65-F5344CB8AC3E}">
        <p14:creationId xmlns:p14="http://schemas.microsoft.com/office/powerpoint/2010/main" val="4195787364"/>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6" y="1117418"/>
            <a:ext cx="8527293" cy="5477147"/>
          </a:xfrm>
          <a:prstGeom prst="rect">
            <a:avLst/>
          </a:prstGeom>
        </p:spPr>
      </p:pic>
      <p:sp>
        <p:nvSpPr>
          <p:cNvPr id="2" name="Title 1"/>
          <p:cNvSpPr>
            <a:spLocks noGrp="1"/>
          </p:cNvSpPr>
          <p:nvPr>
            <p:ph type="ctrTitle"/>
          </p:nvPr>
        </p:nvSpPr>
        <p:spPr/>
        <p:txBody>
          <a:bodyPr/>
          <a:lstStyle/>
          <a:p>
            <a:r>
              <a:rPr lang="es-MX" sz="4400" dirty="0" smtClean="0">
                <a:solidFill>
                  <a:schemeClr val="bg1"/>
                </a:solidFill>
              </a:rPr>
              <a:t>Genómica de la Obesidad	</a:t>
            </a:r>
            <a:endParaRPr lang="es-MX" sz="4400" dirty="0">
              <a:solidFill>
                <a:schemeClr val="bg1"/>
              </a:solidFill>
            </a:endParaRPr>
          </a:p>
        </p:txBody>
      </p:sp>
      <p:sp>
        <p:nvSpPr>
          <p:cNvPr id="3" name="Subtitle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385329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400" dirty="0" smtClean="0"/>
              <a:t>3. Perfil </a:t>
            </a:r>
            <a:r>
              <a:rPr lang="es-MX" sz="2400" dirty="0"/>
              <a:t>de expresión genética de los tejidos</a:t>
            </a:r>
          </a:p>
        </p:txBody>
      </p:sp>
      <p:sp>
        <p:nvSpPr>
          <p:cNvPr id="3" name="Content Placeholder 2"/>
          <p:cNvSpPr>
            <a:spLocks noGrp="1"/>
          </p:cNvSpPr>
          <p:nvPr>
            <p:ph idx="1"/>
          </p:nvPr>
        </p:nvSpPr>
        <p:spPr/>
        <p:txBody>
          <a:bodyPr>
            <a:normAutofit/>
          </a:bodyPr>
          <a:lstStyle/>
          <a:p>
            <a:r>
              <a:rPr lang="es-MX" sz="2000" dirty="0" smtClean="0"/>
              <a:t>Comparación entre obesos  y no-obesos y sus diferentes tejidos</a:t>
            </a:r>
          </a:p>
          <a:p>
            <a:r>
              <a:rPr lang="es-MX" sz="2000" dirty="0" smtClean="0"/>
              <a:t>ARN (biopsia del tejido enfermo)</a:t>
            </a:r>
            <a:endParaRPr lang="es-MX" sz="2000" dirty="0"/>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spTree>
    <p:extLst>
      <p:ext uri="{BB962C8B-B14F-4D97-AF65-F5344CB8AC3E}">
        <p14:creationId xmlns:p14="http://schemas.microsoft.com/office/powerpoint/2010/main" val="987795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2400" dirty="0" smtClean="0"/>
              <a:t>Trastornos </a:t>
            </a:r>
            <a:r>
              <a:rPr lang="es-MX" sz="2400" dirty="0" err="1" smtClean="0"/>
              <a:t>sindrómicos</a:t>
            </a:r>
            <a:r>
              <a:rPr lang="es-MX" sz="2400" dirty="0" smtClean="0"/>
              <a:t> de la obesidad</a:t>
            </a:r>
            <a:endParaRPr lang="es-MX" sz="2400" dirty="0"/>
          </a:p>
        </p:txBody>
      </p:sp>
      <p:sp>
        <p:nvSpPr>
          <p:cNvPr id="3" name="Content Placeholder 2"/>
          <p:cNvSpPr>
            <a:spLocks noGrp="1"/>
          </p:cNvSpPr>
          <p:nvPr>
            <p:ph idx="1"/>
          </p:nvPr>
        </p:nvSpPr>
        <p:spPr/>
        <p:txBody>
          <a:bodyPr>
            <a:normAutofit/>
          </a:bodyPr>
          <a:lstStyle/>
          <a:p>
            <a:r>
              <a:rPr lang="es-MX" sz="2000" dirty="0" smtClean="0"/>
              <a:t>Síndromes mendelianos con distribución anormal del tejido adiposo</a:t>
            </a:r>
          </a:p>
          <a:p>
            <a:r>
              <a:rPr lang="es-MX" sz="2000" dirty="0" smtClean="0"/>
              <a:t>Obesidad como manifestación clínica</a:t>
            </a:r>
          </a:p>
          <a:p>
            <a:endParaRPr lang="es-MX" sz="2000" dirty="0"/>
          </a:p>
          <a:p>
            <a:endParaRPr lang="es-MX" sz="2000" dirty="0" smtClean="0"/>
          </a:p>
          <a:p>
            <a:endParaRPr lang="es-MX" sz="2000" dirty="0"/>
          </a:p>
          <a:p>
            <a:r>
              <a:rPr lang="en-US" sz="2000" dirty="0" err="1"/>
              <a:t>Frecuentemente</a:t>
            </a:r>
            <a:r>
              <a:rPr lang="en-US" sz="2000" dirty="0"/>
              <a:t>: </a:t>
            </a:r>
            <a:r>
              <a:rPr lang="en-US" sz="2000" dirty="0" err="1"/>
              <a:t>retraso</a:t>
            </a:r>
            <a:r>
              <a:rPr lang="en-US" sz="2000" dirty="0"/>
              <a:t> </a:t>
            </a:r>
            <a:r>
              <a:rPr lang="en-US" sz="2000" dirty="0" err="1"/>
              <a:t>cognitivo</a:t>
            </a:r>
            <a:r>
              <a:rPr lang="en-US" sz="2000" dirty="0"/>
              <a:t>, </a:t>
            </a:r>
            <a:r>
              <a:rPr lang="en-US" sz="2000" dirty="0" err="1"/>
              <a:t>facies</a:t>
            </a:r>
            <a:r>
              <a:rPr lang="en-US" sz="2000" dirty="0"/>
              <a:t> </a:t>
            </a:r>
            <a:r>
              <a:rPr lang="en-US" sz="2000" dirty="0" err="1"/>
              <a:t>dismórficas</a:t>
            </a:r>
            <a:r>
              <a:rPr lang="en-US" sz="2000" dirty="0"/>
              <a:t>, </a:t>
            </a:r>
            <a:r>
              <a:rPr lang="en-US" sz="2000" dirty="0" err="1"/>
              <a:t>anromalidades</a:t>
            </a:r>
            <a:r>
              <a:rPr lang="en-US" sz="2000" dirty="0"/>
              <a:t> </a:t>
            </a:r>
            <a:r>
              <a:rPr lang="en-US" sz="2000" dirty="0" err="1"/>
              <a:t>específicas</a:t>
            </a:r>
            <a:endParaRPr lang="en-US" sz="2000" dirty="0"/>
          </a:p>
          <a:p>
            <a:r>
              <a:rPr lang="en-US" sz="2000" dirty="0" err="1"/>
              <a:t>Sx</a:t>
            </a:r>
            <a:r>
              <a:rPr lang="en-US" sz="2000" dirty="0"/>
              <a:t>. </a:t>
            </a:r>
            <a:r>
              <a:rPr lang="en-US" sz="2000" dirty="0" err="1"/>
              <a:t>Bardet-Biedl</a:t>
            </a:r>
            <a:r>
              <a:rPr lang="en-US" sz="2000" dirty="0"/>
              <a:t>, </a:t>
            </a:r>
            <a:r>
              <a:rPr lang="en-US" sz="2000" dirty="0" err="1"/>
              <a:t>Sx</a:t>
            </a:r>
            <a:r>
              <a:rPr lang="en-US" sz="2000" dirty="0"/>
              <a:t> </a:t>
            </a:r>
            <a:r>
              <a:rPr lang="en-US" sz="2000" dirty="0" err="1"/>
              <a:t>Prader</a:t>
            </a:r>
            <a:r>
              <a:rPr lang="en-US" sz="2000" dirty="0"/>
              <a:t> Willi</a:t>
            </a:r>
          </a:p>
          <a:p>
            <a:endParaRPr lang="es-MX" sz="2000" dirty="0"/>
          </a:p>
        </p:txBody>
      </p:sp>
      <p:sp>
        <p:nvSpPr>
          <p:cNvPr id="4" name="Footer Placeholder 3"/>
          <p:cNvSpPr>
            <a:spLocks noGrp="1"/>
          </p:cNvSpPr>
          <p:nvPr>
            <p:ph type="ftr" sz="quarter" idx="11"/>
          </p:nvPr>
        </p:nvSpPr>
        <p:spPr>
          <a:xfrm>
            <a:off x="2866617" y="6311900"/>
            <a:ext cx="6740565" cy="329532"/>
          </a:xfrm>
        </p:spPr>
        <p:txBody>
          <a:bodyPr/>
          <a:lstStyle/>
          <a:p>
            <a:r>
              <a:rPr lang="en-US" dirty="0" err="1"/>
              <a:t>Gonzalez,E</a:t>
            </a:r>
            <a:r>
              <a:rPr lang="en-US" dirty="0"/>
              <a:t>. Genes and Obesity: a cause and effect </a:t>
            </a:r>
            <a:r>
              <a:rPr lang="en-US" dirty="0" err="1"/>
              <a:t>relationship.Endocrinol</a:t>
            </a:r>
            <a:r>
              <a:rPr lang="en-US" dirty="0"/>
              <a:t> </a:t>
            </a:r>
            <a:r>
              <a:rPr lang="en-US" dirty="0" err="1"/>
              <a:t>Nutr</a:t>
            </a:r>
            <a:r>
              <a:rPr lang="en-US" dirty="0"/>
              <a:t>. 2011;58(9):492---496</a:t>
            </a:r>
          </a:p>
        </p:txBody>
      </p:sp>
      <p:sp>
        <p:nvSpPr>
          <p:cNvPr id="6" name="AutoShape 2" descr="Caracterización clínico-genético-molecular de 45 pacientes chilenos con  Síndrome de Prader Wil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018979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4" name="TextBox 3"/>
          <p:cNvSpPr txBox="1"/>
          <p:nvPr/>
        </p:nvSpPr>
        <p:spPr>
          <a:xfrm>
            <a:off x="954347" y="2452349"/>
            <a:ext cx="5590831" cy="1200329"/>
          </a:xfrm>
          <a:prstGeom prst="rect">
            <a:avLst/>
          </a:prstGeom>
          <a:noFill/>
          <a:ln>
            <a:solidFill>
              <a:schemeClr val="accent1"/>
            </a:solidFill>
          </a:ln>
        </p:spPr>
        <p:txBody>
          <a:bodyPr wrap="square" rtlCol="0">
            <a:spAutoFit/>
          </a:bodyPr>
          <a:lstStyle/>
          <a:p>
            <a:r>
              <a:rPr lang="es-MX" b="1" u="sng" dirty="0" err="1" smtClean="0"/>
              <a:t>Prader</a:t>
            </a:r>
            <a:r>
              <a:rPr lang="es-MX" b="1" u="sng" dirty="0" smtClean="0"/>
              <a:t>- </a:t>
            </a:r>
            <a:r>
              <a:rPr lang="es-MX" b="1" u="sng" dirty="0" err="1" smtClean="0"/>
              <a:t>Willi</a:t>
            </a:r>
            <a:endParaRPr lang="es-MX" b="1" u="sng" dirty="0" smtClean="0"/>
          </a:p>
          <a:p>
            <a:r>
              <a:rPr lang="es-MX" dirty="0" smtClean="0"/>
              <a:t>Autosómico dominante</a:t>
            </a:r>
          </a:p>
          <a:p>
            <a:r>
              <a:rPr lang="es-MX" dirty="0" smtClean="0"/>
              <a:t>70%  varias anomalías genéticas en cromosoma 15</a:t>
            </a:r>
          </a:p>
          <a:p>
            <a:r>
              <a:rPr lang="es-MX" dirty="0" smtClean="0"/>
              <a:t>-Mutaciones ARN , gen SNRPN (proteína </a:t>
            </a:r>
            <a:r>
              <a:rPr lang="es-MX" dirty="0" err="1" smtClean="0"/>
              <a:t>ribonucléica</a:t>
            </a:r>
            <a:r>
              <a:rPr lang="es-MX" dirty="0" smtClean="0"/>
              <a:t>)</a:t>
            </a:r>
            <a:endParaRPr lang="es-MX"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626" y="2285039"/>
            <a:ext cx="1638300" cy="2790825"/>
          </a:xfrm>
          <a:prstGeom prst="rect">
            <a:avLst/>
          </a:prstGeom>
        </p:spPr>
      </p:pic>
      <p:sp>
        <p:nvSpPr>
          <p:cNvPr id="6"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sp>
        <p:nvSpPr>
          <p:cNvPr id="7" name="TextBox 6"/>
          <p:cNvSpPr txBox="1"/>
          <p:nvPr/>
        </p:nvSpPr>
        <p:spPr>
          <a:xfrm>
            <a:off x="954347" y="3930316"/>
            <a:ext cx="5590831" cy="1200329"/>
          </a:xfrm>
          <a:prstGeom prst="rect">
            <a:avLst/>
          </a:prstGeom>
          <a:noFill/>
        </p:spPr>
        <p:txBody>
          <a:bodyPr wrap="square" rtlCol="0">
            <a:spAutoFit/>
          </a:bodyPr>
          <a:lstStyle/>
          <a:p>
            <a:r>
              <a:rPr lang="en-US" b="1" dirty="0" err="1"/>
              <a:t>Hiperfagia</a:t>
            </a:r>
            <a:r>
              <a:rPr lang="en-US" dirty="0"/>
              <a:t> entre 1-6 </a:t>
            </a:r>
            <a:r>
              <a:rPr lang="en-US" dirty="0" err="1"/>
              <a:t>años</a:t>
            </a:r>
            <a:r>
              <a:rPr lang="en-US" dirty="0"/>
              <a:t> de </a:t>
            </a:r>
            <a:r>
              <a:rPr lang="en-US" dirty="0" err="1"/>
              <a:t>edad</a:t>
            </a:r>
            <a:r>
              <a:rPr lang="en-US" dirty="0"/>
              <a:t> </a:t>
            </a:r>
            <a:r>
              <a:rPr lang="en-US" dirty="0">
                <a:sym typeface="Wingdings" panose="05000000000000000000" pitchFamily="2" charset="2"/>
              </a:rPr>
              <a:t> </a:t>
            </a:r>
            <a:r>
              <a:rPr lang="en-US" dirty="0" err="1">
                <a:sym typeface="Wingdings" panose="05000000000000000000" pitchFamily="2" charset="2"/>
              </a:rPr>
              <a:t>Obesidad</a:t>
            </a:r>
            <a:r>
              <a:rPr lang="en-US" dirty="0">
                <a:sym typeface="Wingdings" panose="05000000000000000000" pitchFamily="2" charset="2"/>
              </a:rPr>
              <a:t> </a:t>
            </a:r>
            <a:r>
              <a:rPr lang="en-US" dirty="0" err="1">
                <a:sym typeface="Wingdings" panose="05000000000000000000" pitchFamily="2" charset="2"/>
              </a:rPr>
              <a:t>severa</a:t>
            </a:r>
            <a:endParaRPr lang="en-US" dirty="0">
              <a:sym typeface="Wingdings" panose="05000000000000000000" pitchFamily="2" charset="2"/>
            </a:endParaRPr>
          </a:p>
          <a:p>
            <a:r>
              <a:rPr lang="en-US" dirty="0"/>
              <a:t>Diabetes mellitus, </a:t>
            </a:r>
            <a:r>
              <a:rPr lang="en-US" dirty="0" err="1"/>
              <a:t>hipotonía</a:t>
            </a:r>
            <a:r>
              <a:rPr lang="en-US" dirty="0"/>
              <a:t>, </a:t>
            </a:r>
            <a:r>
              <a:rPr lang="en-US" dirty="0" err="1"/>
              <a:t>retraso</a:t>
            </a:r>
            <a:r>
              <a:rPr lang="en-US" dirty="0"/>
              <a:t> mental, </a:t>
            </a:r>
            <a:r>
              <a:rPr lang="en-US" dirty="0" err="1" smtClean="0"/>
              <a:t>hipogonadismo</a:t>
            </a:r>
            <a:r>
              <a:rPr lang="en-US" dirty="0" smtClean="0"/>
              <a:t>, </a:t>
            </a:r>
            <a:r>
              <a:rPr lang="en-US" dirty="0" err="1" smtClean="0"/>
              <a:t>criptoorquídea</a:t>
            </a:r>
            <a:r>
              <a:rPr lang="en-US" dirty="0"/>
              <a:t>, </a:t>
            </a:r>
            <a:r>
              <a:rPr lang="en-US" dirty="0" err="1"/>
              <a:t>talla</a:t>
            </a:r>
            <a:r>
              <a:rPr lang="en-US" dirty="0"/>
              <a:t> </a:t>
            </a:r>
            <a:r>
              <a:rPr lang="en-US" dirty="0" err="1"/>
              <a:t>baja</a:t>
            </a:r>
            <a:r>
              <a:rPr lang="en-US" dirty="0"/>
              <a:t>, TCA</a:t>
            </a:r>
          </a:p>
          <a:p>
            <a:endParaRPr lang="es-MX" dirty="0"/>
          </a:p>
        </p:txBody>
      </p:sp>
    </p:spTree>
    <p:extLst>
      <p:ext uri="{BB962C8B-B14F-4D97-AF65-F5344CB8AC3E}">
        <p14:creationId xmlns:p14="http://schemas.microsoft.com/office/powerpoint/2010/main" val="3960477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9999" y="1252330"/>
            <a:ext cx="6274713" cy="1754326"/>
          </a:xfrm>
          <a:prstGeom prst="rect">
            <a:avLst/>
          </a:prstGeom>
          <a:noFill/>
          <a:ln>
            <a:solidFill>
              <a:schemeClr val="accent1"/>
            </a:solidFill>
          </a:ln>
        </p:spPr>
        <p:txBody>
          <a:bodyPr wrap="square" rtlCol="0">
            <a:spAutoFit/>
          </a:bodyPr>
          <a:lstStyle/>
          <a:p>
            <a:r>
              <a:rPr lang="es-MX" b="1" u="sng" dirty="0" err="1" smtClean="0"/>
              <a:t>Bardet</a:t>
            </a:r>
            <a:r>
              <a:rPr lang="es-MX" b="1" u="sng" dirty="0" smtClean="0"/>
              <a:t> – </a:t>
            </a:r>
            <a:r>
              <a:rPr lang="es-MX" b="1" u="sng" dirty="0" err="1" smtClean="0"/>
              <a:t>Biedl</a:t>
            </a:r>
            <a:r>
              <a:rPr lang="es-MX" b="1" u="sng" dirty="0" smtClean="0"/>
              <a:t> </a:t>
            </a:r>
            <a:r>
              <a:rPr lang="es-MX" b="1" dirty="0" smtClean="0"/>
              <a:t>                      </a:t>
            </a:r>
            <a:r>
              <a:rPr lang="es-MX" b="1" dirty="0" smtClean="0">
                <a:sym typeface="Wingdings" panose="05000000000000000000" pitchFamily="2" charset="2"/>
              </a:rPr>
              <a:t> </a:t>
            </a:r>
            <a:r>
              <a:rPr lang="es-MX" i="1" dirty="0" smtClean="0"/>
              <a:t>BBS</a:t>
            </a:r>
          </a:p>
          <a:p>
            <a:r>
              <a:rPr lang="es-MX" dirty="0" smtClean="0"/>
              <a:t>genes en 3 locus, BBS2, BBS4, BBS6</a:t>
            </a:r>
          </a:p>
          <a:p>
            <a:r>
              <a:rPr lang="es-MX" dirty="0" smtClean="0"/>
              <a:t>-Mutación de BBS2, cromosoma 16q21</a:t>
            </a:r>
          </a:p>
          <a:p>
            <a:r>
              <a:rPr lang="es-MX" dirty="0" smtClean="0"/>
              <a:t>-BBS4, cromosoma 15q22.3-q23</a:t>
            </a:r>
          </a:p>
          <a:p>
            <a:r>
              <a:rPr lang="es-MX" dirty="0" smtClean="0"/>
              <a:t>	O-N-</a:t>
            </a:r>
            <a:r>
              <a:rPr lang="es-MX" dirty="0" err="1" smtClean="0"/>
              <a:t>acetilglucosaminotransferasa</a:t>
            </a:r>
            <a:r>
              <a:rPr lang="es-MX" dirty="0" smtClean="0"/>
              <a:t> (resistencia a insulina)</a:t>
            </a:r>
          </a:p>
          <a:p>
            <a:r>
              <a:rPr lang="es-MX" dirty="0" smtClean="0"/>
              <a:t>-BBS6, gen MKKS (S. </a:t>
            </a:r>
            <a:r>
              <a:rPr lang="es-MX" dirty="0" err="1" smtClean="0"/>
              <a:t>McKussic</a:t>
            </a:r>
            <a:r>
              <a:rPr lang="es-MX" dirty="0" smtClean="0"/>
              <a:t> </a:t>
            </a:r>
            <a:r>
              <a:rPr lang="es-MX" dirty="0" err="1" smtClean="0"/>
              <a:t>Kaufman</a:t>
            </a:r>
            <a:r>
              <a:rPr lang="es-MX" dirty="0" smtClean="0"/>
              <a:t>) (integración proteica)</a:t>
            </a:r>
            <a:endParaRPr lang="es-MX" dirty="0"/>
          </a:p>
        </p:txBody>
      </p:sp>
      <p:sp>
        <p:nvSpPr>
          <p:cNvPr id="5"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233" y="1252330"/>
            <a:ext cx="2466975" cy="1847850"/>
          </a:xfrm>
          <a:prstGeom prst="rect">
            <a:avLst/>
          </a:prstGeom>
        </p:spPr>
      </p:pic>
      <p:sp>
        <p:nvSpPr>
          <p:cNvPr id="7" name="TextBox 6"/>
          <p:cNvSpPr txBox="1"/>
          <p:nvPr/>
        </p:nvSpPr>
        <p:spPr>
          <a:xfrm>
            <a:off x="1358538" y="3782710"/>
            <a:ext cx="3173705" cy="923330"/>
          </a:xfrm>
          <a:prstGeom prst="rect">
            <a:avLst/>
          </a:prstGeom>
          <a:noFill/>
          <a:ln>
            <a:solidFill>
              <a:schemeClr val="accent1"/>
            </a:solidFill>
          </a:ln>
        </p:spPr>
        <p:txBody>
          <a:bodyPr wrap="square" rtlCol="0">
            <a:spAutoFit/>
          </a:bodyPr>
          <a:lstStyle/>
          <a:p>
            <a:r>
              <a:rPr lang="es-MX" dirty="0" smtClean="0"/>
              <a:t>Síndrome de Cohen</a:t>
            </a:r>
          </a:p>
          <a:p>
            <a:r>
              <a:rPr lang="es-MX" dirty="0" smtClean="0"/>
              <a:t>Síndrome de </a:t>
            </a:r>
            <a:r>
              <a:rPr lang="es-MX" dirty="0" err="1" smtClean="0"/>
              <a:t>Borjeson</a:t>
            </a:r>
            <a:endParaRPr lang="es-MX" dirty="0" smtClean="0"/>
          </a:p>
          <a:p>
            <a:r>
              <a:rPr lang="es-MX" dirty="0" smtClean="0"/>
              <a:t>Síndrome Albright, </a:t>
            </a:r>
            <a:r>
              <a:rPr lang="es-MX" dirty="0" err="1" smtClean="0"/>
              <a:t>Alstrom</a:t>
            </a:r>
            <a:endParaRPr lang="es-MX" dirty="0"/>
          </a:p>
        </p:txBody>
      </p:sp>
      <p:sp>
        <p:nvSpPr>
          <p:cNvPr id="8" name="TextBox 7"/>
          <p:cNvSpPr txBox="1"/>
          <p:nvPr/>
        </p:nvSpPr>
        <p:spPr>
          <a:xfrm>
            <a:off x="3639647" y="5324304"/>
            <a:ext cx="5194504" cy="369332"/>
          </a:xfrm>
          <a:prstGeom prst="rect">
            <a:avLst/>
          </a:prstGeom>
          <a:noFill/>
          <a:ln>
            <a:solidFill>
              <a:schemeClr val="accent5">
                <a:lumMod val="40000"/>
                <a:lumOff val="60000"/>
              </a:schemeClr>
            </a:solidFill>
          </a:ln>
        </p:spPr>
        <p:txBody>
          <a:bodyPr wrap="square" rtlCol="0">
            <a:spAutoFit/>
          </a:bodyPr>
          <a:lstStyle/>
          <a:p>
            <a:r>
              <a:rPr lang="es-MX" dirty="0" smtClean="0"/>
              <a:t>Sin influencia en la regulación del gasto energético</a:t>
            </a:r>
            <a:endParaRPr lang="es-MX" dirty="0"/>
          </a:p>
        </p:txBody>
      </p:sp>
    </p:spTree>
    <p:extLst>
      <p:ext uri="{BB962C8B-B14F-4D97-AF65-F5344CB8AC3E}">
        <p14:creationId xmlns:p14="http://schemas.microsoft.com/office/powerpoint/2010/main" val="3824431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2400" dirty="0" smtClean="0">
                <a:solidFill>
                  <a:schemeClr val="accent3">
                    <a:lumMod val="60000"/>
                    <a:lumOff val="40000"/>
                  </a:schemeClr>
                </a:solidFill>
              </a:rPr>
              <a:t>Obesidad </a:t>
            </a:r>
            <a:r>
              <a:rPr lang="es-MX" sz="2400" dirty="0" err="1" smtClean="0">
                <a:solidFill>
                  <a:schemeClr val="accent3">
                    <a:lumMod val="60000"/>
                    <a:lumOff val="40000"/>
                  </a:schemeClr>
                </a:solidFill>
              </a:rPr>
              <a:t>Monogénica</a:t>
            </a:r>
            <a:endParaRPr lang="es-MX" sz="2400" dirty="0">
              <a:solidFill>
                <a:schemeClr val="accent3">
                  <a:lumMod val="60000"/>
                  <a:lumOff val="40000"/>
                </a:schemeClr>
              </a:solidFill>
            </a:endParaRPr>
          </a:p>
        </p:txBody>
      </p:sp>
      <p:sp>
        <p:nvSpPr>
          <p:cNvPr id="3" name="Content Placeholder 2"/>
          <p:cNvSpPr>
            <a:spLocks noGrp="1"/>
          </p:cNvSpPr>
          <p:nvPr>
            <p:ph idx="1"/>
          </p:nvPr>
        </p:nvSpPr>
        <p:spPr/>
        <p:txBody>
          <a:bodyPr>
            <a:normAutofit/>
          </a:bodyPr>
          <a:lstStyle/>
          <a:p>
            <a:r>
              <a:rPr lang="es-ES" sz="2000" dirty="0" smtClean="0"/>
              <a:t> </a:t>
            </a:r>
            <a:r>
              <a:rPr lang="es-ES" sz="2000" dirty="0"/>
              <a:t>causada principalmente por mutaciones genéticas en genes individuales y representa un pequeño número de casos de obesidad de aparición </a:t>
            </a:r>
            <a:r>
              <a:rPr lang="es-ES" sz="2000" dirty="0" smtClean="0"/>
              <a:t>temprana</a:t>
            </a:r>
          </a:p>
          <a:p>
            <a:r>
              <a:rPr lang="es-ES" sz="2000" dirty="0" err="1" smtClean="0"/>
              <a:t>via</a:t>
            </a:r>
            <a:r>
              <a:rPr lang="es-ES" sz="2000" dirty="0" smtClean="0"/>
              <a:t> </a:t>
            </a:r>
            <a:r>
              <a:rPr lang="es-ES" sz="2000" dirty="0" err="1" smtClean="0"/>
              <a:t>leptina</a:t>
            </a:r>
            <a:r>
              <a:rPr lang="es-ES" sz="2000" dirty="0" smtClean="0"/>
              <a:t> – </a:t>
            </a:r>
            <a:r>
              <a:rPr lang="es-ES" sz="2000" dirty="0" err="1" smtClean="0"/>
              <a:t>melanocortina</a:t>
            </a:r>
            <a:r>
              <a:rPr lang="es-ES" sz="2000" dirty="0" smtClean="0"/>
              <a:t> (</a:t>
            </a:r>
            <a:r>
              <a:rPr lang="es-ES" sz="2000" i="1" dirty="0" smtClean="0"/>
              <a:t>LEP, LEPR, </a:t>
            </a:r>
            <a:r>
              <a:rPr lang="es-ES" sz="2000" i="1" u="sng" dirty="0" smtClean="0"/>
              <a:t>MC4R</a:t>
            </a:r>
            <a:r>
              <a:rPr lang="es-ES" sz="2000" i="1" dirty="0" smtClean="0"/>
              <a:t>, POMC, BDNF</a:t>
            </a:r>
            <a:r>
              <a:rPr lang="es-ES" sz="2000" dirty="0" smtClean="0"/>
              <a:t>)</a:t>
            </a:r>
          </a:p>
          <a:p>
            <a:endParaRPr lang="es-MX" sz="2000" i="1" dirty="0"/>
          </a:p>
        </p:txBody>
      </p:sp>
      <p:sp>
        <p:nvSpPr>
          <p:cNvPr id="4" name="Footer Placeholder 3"/>
          <p:cNvSpPr>
            <a:spLocks noGrp="1"/>
          </p:cNvSpPr>
          <p:nvPr>
            <p:ph type="ftr" sz="quarter" idx="11"/>
          </p:nvPr>
        </p:nvSpPr>
        <p:spPr>
          <a:xfrm>
            <a:off x="3319528" y="6225949"/>
            <a:ext cx="5834743" cy="501650"/>
          </a:xfrm>
        </p:spPr>
        <p:txBody>
          <a:bodyPr/>
          <a:lstStyle/>
          <a:p>
            <a:r>
              <a:rPr lang="en-US" dirty="0" err="1" smtClean="0"/>
              <a:t>Levian</a:t>
            </a:r>
            <a:r>
              <a:rPr lang="en-US" dirty="0" smtClean="0"/>
              <a:t>, C., Ruiz, E., &amp; Yang, X. (2014). The pathogenesis of obesity from a genomic and systems biology perspective. The Yale journal of biology and medicine, 87(2), 113–126.</a:t>
            </a:r>
            <a:endParaRPr lang="es-MX" dirty="0"/>
          </a:p>
        </p:txBody>
      </p:sp>
      <p:sp>
        <p:nvSpPr>
          <p:cNvPr id="5" name="TextBox 4"/>
          <p:cNvSpPr txBox="1"/>
          <p:nvPr/>
        </p:nvSpPr>
        <p:spPr>
          <a:xfrm>
            <a:off x="2245895" y="1524000"/>
            <a:ext cx="184731" cy="369332"/>
          </a:xfrm>
          <a:prstGeom prst="rect">
            <a:avLst/>
          </a:prstGeom>
          <a:noFill/>
        </p:spPr>
        <p:txBody>
          <a:bodyPr wrap="none" rtlCol="0">
            <a:spAutoFit/>
          </a:bodyPr>
          <a:lstStyle/>
          <a:p>
            <a:endParaRPr lang="es-MX" dirty="0"/>
          </a:p>
        </p:txBody>
      </p:sp>
      <p:sp>
        <p:nvSpPr>
          <p:cNvPr id="6" name="TextBox 5"/>
          <p:cNvSpPr txBox="1"/>
          <p:nvPr/>
        </p:nvSpPr>
        <p:spPr>
          <a:xfrm>
            <a:off x="8057394" y="2807369"/>
            <a:ext cx="3296406" cy="830997"/>
          </a:xfrm>
          <a:prstGeom prst="rect">
            <a:avLst/>
          </a:prstGeom>
          <a:solidFill>
            <a:schemeClr val="accent4">
              <a:lumMod val="50000"/>
            </a:schemeClr>
          </a:solidFill>
        </p:spPr>
        <p:txBody>
          <a:bodyPr wrap="square" rtlCol="0">
            <a:spAutoFit/>
          </a:bodyPr>
          <a:lstStyle/>
          <a:p>
            <a:r>
              <a:rPr lang="es-MX" sz="1600" dirty="0" smtClean="0">
                <a:latin typeface="Century Gothic" panose="020B0502020202020204" pitchFamily="34" charset="0"/>
              </a:rPr>
              <a:t>↓ saciedad</a:t>
            </a:r>
          </a:p>
          <a:p>
            <a:r>
              <a:rPr lang="es-MX" sz="1600" dirty="0" smtClean="0">
                <a:latin typeface="Century Gothic" panose="020B0502020202020204" pitchFamily="34" charset="0"/>
              </a:rPr>
              <a:t>↑ ingesta de alimentos</a:t>
            </a:r>
          </a:p>
          <a:p>
            <a:r>
              <a:rPr lang="es-MX" sz="1600" dirty="0" smtClean="0">
                <a:latin typeface="Century Gothic" panose="020B0502020202020204" pitchFamily="34" charset="0"/>
              </a:rPr>
              <a:t>↑ almacenamiento energético</a:t>
            </a:r>
            <a:endParaRPr lang="es-MX" sz="1600" dirty="0"/>
          </a:p>
        </p:txBody>
      </p:sp>
    </p:spTree>
    <p:extLst>
      <p:ext uri="{BB962C8B-B14F-4D97-AF65-F5344CB8AC3E}">
        <p14:creationId xmlns:p14="http://schemas.microsoft.com/office/powerpoint/2010/main" val="415657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2400" dirty="0" smtClean="0"/>
              <a:t>LEP, LEPR, POMC</a:t>
            </a:r>
            <a:endParaRPr lang="es-MX" sz="2400" dirty="0"/>
          </a:p>
        </p:txBody>
      </p:sp>
      <p:sp>
        <p:nvSpPr>
          <p:cNvPr id="3" name="Content Placeholder 2"/>
          <p:cNvSpPr>
            <a:spLocks noGrp="1"/>
          </p:cNvSpPr>
          <p:nvPr>
            <p:ph idx="1"/>
          </p:nvPr>
        </p:nvSpPr>
        <p:spPr>
          <a:xfrm>
            <a:off x="1120000" y="1825625"/>
            <a:ext cx="5380191" cy="4351338"/>
          </a:xfrm>
        </p:spPr>
        <p:txBody>
          <a:bodyPr>
            <a:normAutofit/>
          </a:bodyPr>
          <a:lstStyle/>
          <a:p>
            <a:r>
              <a:rPr lang="es-MX" sz="2000" i="1" dirty="0" smtClean="0"/>
              <a:t>LEP</a:t>
            </a:r>
          </a:p>
          <a:p>
            <a:r>
              <a:rPr lang="es-MX" sz="2000" dirty="0" smtClean="0"/>
              <a:t>Mutación gen </a:t>
            </a:r>
            <a:r>
              <a:rPr lang="es-MX" sz="2000" dirty="0" err="1" smtClean="0"/>
              <a:t>leptina</a:t>
            </a:r>
            <a:r>
              <a:rPr lang="es-MX" sz="2000" dirty="0" smtClean="0"/>
              <a:t>. (&gt;10)</a:t>
            </a:r>
          </a:p>
          <a:p>
            <a:pPr marL="0" indent="0">
              <a:buNone/>
            </a:pPr>
            <a:r>
              <a:rPr lang="es-MX" sz="2000" dirty="0" smtClean="0"/>
              <a:t>mutaciones recesivas. (nucleótido guanina)</a:t>
            </a:r>
          </a:p>
          <a:p>
            <a:pPr marL="0" indent="0">
              <a:buNone/>
            </a:pPr>
            <a:r>
              <a:rPr lang="es-MX" sz="2000" dirty="0" smtClean="0"/>
              <a:t>2 niños (M) paquistaní</a:t>
            </a:r>
          </a:p>
          <a:p>
            <a:pPr marL="0" indent="0">
              <a:buNone/>
            </a:pPr>
            <a:r>
              <a:rPr lang="es-MX" sz="2000" dirty="0" smtClean="0"/>
              <a:t>Obesidad mórbida en la primer semana de vida, </a:t>
            </a:r>
            <a:r>
              <a:rPr lang="es-MX" sz="2000" dirty="0" err="1" smtClean="0"/>
              <a:t>hiperfagia</a:t>
            </a:r>
            <a:r>
              <a:rPr lang="es-MX" sz="2000" dirty="0" smtClean="0"/>
              <a:t>, hipotiroidismo e </a:t>
            </a:r>
            <a:r>
              <a:rPr lang="es-MX" sz="2000" dirty="0" err="1" smtClean="0"/>
              <a:t>hipogonadismo</a:t>
            </a:r>
            <a:r>
              <a:rPr lang="es-MX" sz="2000" dirty="0" smtClean="0"/>
              <a:t> </a:t>
            </a:r>
            <a:r>
              <a:rPr lang="es-MX" sz="2000" dirty="0" err="1" smtClean="0"/>
              <a:t>hipogonadotrópico</a:t>
            </a:r>
            <a:r>
              <a:rPr lang="es-MX" sz="2000" dirty="0" smtClean="0"/>
              <a:t>. </a:t>
            </a:r>
          </a:p>
          <a:p>
            <a:pPr marL="0" indent="0">
              <a:buNone/>
            </a:pPr>
            <a:endParaRPr lang="es-MX" sz="2000" dirty="0"/>
          </a:p>
          <a:p>
            <a:pPr marL="0" indent="0">
              <a:buNone/>
            </a:pPr>
            <a:r>
              <a:rPr lang="es-MX" sz="2000" dirty="0" smtClean="0"/>
              <a:t>-Padres con niveles de </a:t>
            </a:r>
            <a:r>
              <a:rPr lang="es-MX" sz="2000" dirty="0" err="1" smtClean="0"/>
              <a:t>leptina</a:t>
            </a:r>
            <a:r>
              <a:rPr lang="es-MX" sz="2000" dirty="0" smtClean="0"/>
              <a:t> disminuida. &gt;% grasa corporal</a:t>
            </a:r>
            <a:endParaRPr lang="es-MX" sz="2000" dirty="0"/>
          </a:p>
        </p:txBody>
      </p:sp>
      <p:pic>
        <p:nvPicPr>
          <p:cNvPr id="5" name="Picture 4"/>
          <p:cNvPicPr>
            <a:picLocks noChangeAspect="1"/>
          </p:cNvPicPr>
          <p:nvPr/>
        </p:nvPicPr>
        <p:blipFill>
          <a:blip r:embed="rId2"/>
          <a:stretch>
            <a:fillRect/>
          </a:stretch>
        </p:blipFill>
        <p:spPr>
          <a:xfrm>
            <a:off x="7262880" y="3384822"/>
            <a:ext cx="2846644" cy="2322722"/>
          </a:xfrm>
          <a:prstGeom prst="rect">
            <a:avLst/>
          </a:prstGeom>
        </p:spPr>
      </p:pic>
      <p:sp>
        <p:nvSpPr>
          <p:cNvPr id="6" name="Footer Placeholder 5"/>
          <p:cNvSpPr>
            <a:spLocks noGrp="1"/>
          </p:cNvSpPr>
          <p:nvPr>
            <p:ph type="ftr" sz="quarter" idx="11"/>
          </p:nvPr>
        </p:nvSpPr>
        <p:spPr>
          <a:xfrm>
            <a:off x="4810626" y="6284622"/>
            <a:ext cx="6741695" cy="409575"/>
          </a:xfrm>
        </p:spPr>
        <p:txBody>
          <a:bodyPr/>
          <a:lstStyle/>
          <a:p>
            <a:r>
              <a:rPr lang="es-MX" dirty="0" err="1" smtClean="0"/>
              <a:t>Fatima</a:t>
            </a:r>
            <a:r>
              <a:rPr lang="es-MX" dirty="0" smtClean="0"/>
              <a:t>, W.et al. (2011). </a:t>
            </a:r>
            <a:r>
              <a:rPr lang="es-MX" dirty="0" err="1" smtClean="0"/>
              <a:t>Leptin</a:t>
            </a:r>
            <a:r>
              <a:rPr lang="es-MX" dirty="0" smtClean="0"/>
              <a:t> </a:t>
            </a:r>
            <a:r>
              <a:rPr lang="es-MX" dirty="0" err="1" smtClean="0"/>
              <a:t>deficiency</a:t>
            </a:r>
            <a:r>
              <a:rPr lang="es-MX" dirty="0" smtClean="0"/>
              <a:t> and </a:t>
            </a:r>
            <a:r>
              <a:rPr lang="es-MX" dirty="0" err="1" smtClean="0"/>
              <a:t>leptin</a:t>
            </a:r>
            <a:r>
              <a:rPr lang="es-MX" dirty="0" smtClean="0"/>
              <a:t> gene </a:t>
            </a:r>
            <a:r>
              <a:rPr lang="es-MX" dirty="0" err="1" smtClean="0"/>
              <a:t>mutations</a:t>
            </a:r>
            <a:r>
              <a:rPr lang="es-MX" dirty="0" smtClean="0"/>
              <a:t> in </a:t>
            </a:r>
            <a:r>
              <a:rPr lang="es-MX" dirty="0" err="1" smtClean="0"/>
              <a:t>obese</a:t>
            </a:r>
            <a:r>
              <a:rPr lang="es-MX" dirty="0" smtClean="0"/>
              <a:t> </a:t>
            </a:r>
            <a:r>
              <a:rPr lang="es-MX" dirty="0" err="1" smtClean="0"/>
              <a:t>children</a:t>
            </a:r>
            <a:r>
              <a:rPr lang="es-MX" dirty="0" smtClean="0"/>
              <a:t> </a:t>
            </a:r>
            <a:r>
              <a:rPr lang="es-MX" dirty="0" err="1" smtClean="0"/>
              <a:t>from</a:t>
            </a:r>
            <a:r>
              <a:rPr lang="es-MX" dirty="0" smtClean="0"/>
              <a:t> </a:t>
            </a:r>
            <a:r>
              <a:rPr lang="es-MX" dirty="0" err="1" smtClean="0"/>
              <a:t>Pakistan</a:t>
            </a:r>
            <a:r>
              <a:rPr lang="es-MX" dirty="0" smtClean="0"/>
              <a:t>. International </a:t>
            </a:r>
            <a:r>
              <a:rPr lang="es-MX" dirty="0" err="1" smtClean="0"/>
              <a:t>journal</a:t>
            </a:r>
            <a:r>
              <a:rPr lang="es-MX" dirty="0" smtClean="0"/>
              <a:t> of </a:t>
            </a:r>
            <a:r>
              <a:rPr lang="es-MX" dirty="0" err="1" smtClean="0"/>
              <a:t>pediatric</a:t>
            </a:r>
            <a:r>
              <a:rPr lang="es-MX" dirty="0" smtClean="0"/>
              <a:t> </a:t>
            </a:r>
            <a:r>
              <a:rPr lang="es-MX" dirty="0" err="1" smtClean="0"/>
              <a:t>obesity</a:t>
            </a:r>
            <a:r>
              <a:rPr lang="es-MX" dirty="0" smtClean="0"/>
              <a:t> : IJPO : </a:t>
            </a:r>
            <a:r>
              <a:rPr lang="es-MX" dirty="0" err="1" smtClean="0"/>
              <a:t>an</a:t>
            </a:r>
            <a:r>
              <a:rPr lang="es-MX" dirty="0" smtClean="0"/>
              <a:t> </a:t>
            </a:r>
            <a:r>
              <a:rPr lang="es-MX" dirty="0" err="1" smtClean="0"/>
              <a:t>official</a:t>
            </a:r>
            <a:r>
              <a:rPr lang="es-MX" dirty="0" smtClean="0"/>
              <a:t> </a:t>
            </a:r>
            <a:r>
              <a:rPr lang="es-MX" dirty="0" err="1" smtClean="0"/>
              <a:t>journal</a:t>
            </a:r>
            <a:r>
              <a:rPr lang="es-MX" dirty="0" smtClean="0"/>
              <a:t> of </a:t>
            </a:r>
            <a:r>
              <a:rPr lang="es-MX" dirty="0" err="1" smtClean="0"/>
              <a:t>the</a:t>
            </a:r>
            <a:r>
              <a:rPr lang="es-MX" dirty="0" smtClean="0"/>
              <a:t> International </a:t>
            </a:r>
            <a:r>
              <a:rPr lang="es-MX" dirty="0" err="1" smtClean="0"/>
              <a:t>Association</a:t>
            </a:r>
            <a:r>
              <a:rPr lang="es-MX" dirty="0" smtClean="0"/>
              <a:t> </a:t>
            </a:r>
            <a:r>
              <a:rPr lang="es-MX" dirty="0" err="1" smtClean="0"/>
              <a:t>for</a:t>
            </a:r>
            <a:r>
              <a:rPr lang="es-MX" dirty="0" smtClean="0"/>
              <a:t> </a:t>
            </a:r>
            <a:r>
              <a:rPr lang="es-MX" dirty="0" err="1" smtClean="0"/>
              <a:t>the</a:t>
            </a:r>
            <a:r>
              <a:rPr lang="es-MX" dirty="0" smtClean="0"/>
              <a:t> </a:t>
            </a:r>
            <a:r>
              <a:rPr lang="es-MX" dirty="0" err="1" smtClean="0"/>
              <a:t>Study</a:t>
            </a:r>
            <a:r>
              <a:rPr lang="es-MX" dirty="0" smtClean="0"/>
              <a:t> of </a:t>
            </a:r>
            <a:r>
              <a:rPr lang="es-MX" dirty="0" err="1" smtClean="0"/>
              <a:t>Obesity</a:t>
            </a:r>
            <a:r>
              <a:rPr lang="es-MX" dirty="0" smtClean="0"/>
              <a:t>, 6(5-6), 419–427. https://doi.org/10.3109/17477166.2011.608431</a:t>
            </a:r>
            <a:endParaRPr lang="es-MX" dirty="0"/>
          </a:p>
        </p:txBody>
      </p:sp>
      <p:pic>
        <p:nvPicPr>
          <p:cNvPr id="7" name="Picture 6"/>
          <p:cNvPicPr>
            <a:picLocks noChangeAspect="1"/>
          </p:cNvPicPr>
          <p:nvPr/>
        </p:nvPicPr>
        <p:blipFill>
          <a:blip r:embed="rId3"/>
          <a:stretch>
            <a:fillRect/>
          </a:stretch>
        </p:blipFill>
        <p:spPr>
          <a:xfrm>
            <a:off x="707914" y="6311171"/>
            <a:ext cx="3799918" cy="368924"/>
          </a:xfrm>
          <a:prstGeom prst="rect">
            <a:avLst/>
          </a:prstGeom>
        </p:spPr>
      </p:pic>
      <p:pic>
        <p:nvPicPr>
          <p:cNvPr id="8" name="Picture 7"/>
          <p:cNvPicPr>
            <a:picLocks noChangeAspect="1"/>
          </p:cNvPicPr>
          <p:nvPr/>
        </p:nvPicPr>
        <p:blipFill>
          <a:blip r:embed="rId4"/>
          <a:stretch>
            <a:fillRect/>
          </a:stretch>
        </p:blipFill>
        <p:spPr>
          <a:xfrm>
            <a:off x="7881009" y="1927707"/>
            <a:ext cx="1765470" cy="1304111"/>
          </a:xfrm>
          <a:prstGeom prst="rect">
            <a:avLst/>
          </a:prstGeom>
        </p:spPr>
      </p:pic>
      <p:sp>
        <p:nvSpPr>
          <p:cNvPr id="9" name="Oval 8"/>
          <p:cNvSpPr/>
          <p:nvPr/>
        </p:nvSpPr>
        <p:spPr>
          <a:xfrm>
            <a:off x="7881009" y="2267766"/>
            <a:ext cx="845896" cy="53446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Oval 9"/>
          <p:cNvSpPr/>
          <p:nvPr/>
        </p:nvSpPr>
        <p:spPr>
          <a:xfrm>
            <a:off x="7916779" y="2038099"/>
            <a:ext cx="417094" cy="38206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78186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sz="2000" dirty="0" smtClean="0"/>
              <a:t>LEPR</a:t>
            </a:r>
          </a:p>
          <a:p>
            <a:pPr marL="0" indent="0">
              <a:buNone/>
            </a:pPr>
            <a:r>
              <a:rPr lang="es-MX" sz="2000" dirty="0" smtClean="0"/>
              <a:t>receptor no manda la señalización de </a:t>
            </a:r>
            <a:r>
              <a:rPr lang="es-MX" sz="2000" dirty="0" err="1" smtClean="0"/>
              <a:t>leptina</a:t>
            </a:r>
            <a:r>
              <a:rPr lang="es-MX" sz="2000" dirty="0" smtClean="0"/>
              <a:t> al hipotálamo. </a:t>
            </a:r>
          </a:p>
          <a:p>
            <a:pPr marL="0" indent="0">
              <a:buNone/>
            </a:pPr>
            <a:endParaRPr lang="es-MX" sz="2000" dirty="0"/>
          </a:p>
          <a:p>
            <a:pPr marL="0" indent="0">
              <a:buNone/>
            </a:pPr>
            <a:r>
              <a:rPr lang="es-MX" sz="2000" dirty="0" smtClean="0"/>
              <a:t>Obesidad extrema, disfunción </a:t>
            </a:r>
            <a:r>
              <a:rPr lang="es-MX" sz="2000" dirty="0" err="1" smtClean="0"/>
              <a:t>hipofisiaria</a:t>
            </a:r>
            <a:r>
              <a:rPr lang="es-MX" sz="2000" dirty="0" smtClean="0"/>
              <a:t>, niveles elevados de </a:t>
            </a:r>
            <a:r>
              <a:rPr lang="es-MX" sz="2000" dirty="0" err="1" smtClean="0"/>
              <a:t>leptina</a:t>
            </a:r>
            <a:endParaRPr lang="es-MX" sz="2000" dirty="0" smtClean="0"/>
          </a:p>
          <a:p>
            <a:pPr marL="0" indent="0">
              <a:buNone/>
            </a:pPr>
            <a:endParaRPr lang="es-MX" sz="2000" dirty="0"/>
          </a:p>
          <a:p>
            <a:pPr marL="0" indent="0">
              <a:buNone/>
            </a:pPr>
            <a:r>
              <a:rPr lang="es-MX" sz="2000" dirty="0" smtClean="0"/>
              <a:t>***Retraso del crecimiento e hipopituitarismo hipotalámico</a:t>
            </a:r>
            <a:endParaRPr lang="es-MX" sz="2000" dirty="0"/>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spTree>
    <p:extLst>
      <p:ext uri="{BB962C8B-B14F-4D97-AF65-F5344CB8AC3E}">
        <p14:creationId xmlns:p14="http://schemas.microsoft.com/office/powerpoint/2010/main" val="310998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1120000" y="1825625"/>
            <a:ext cx="5008084" cy="4351338"/>
          </a:xfrm>
        </p:spPr>
        <p:txBody>
          <a:bodyPr>
            <a:normAutofit/>
          </a:bodyPr>
          <a:lstStyle/>
          <a:p>
            <a:r>
              <a:rPr lang="es-MX" sz="2000" dirty="0" smtClean="0"/>
              <a:t>POMC, gen precursor de hormonas:</a:t>
            </a:r>
          </a:p>
          <a:p>
            <a:r>
              <a:rPr lang="es-MX" sz="2000" dirty="0" smtClean="0"/>
              <a:t>α-MSH, ACTH, </a:t>
            </a:r>
            <a:r>
              <a:rPr lang="el-GR" sz="2000" dirty="0" smtClean="0">
                <a:latin typeface="Trebuchet MS" panose="020B0603020202020204" pitchFamily="34" charset="0"/>
              </a:rPr>
              <a:t>β</a:t>
            </a:r>
            <a:r>
              <a:rPr lang="en-US" sz="2000" dirty="0" smtClean="0">
                <a:latin typeface="Trebuchet MS" panose="020B0603020202020204" pitchFamily="34" charset="0"/>
              </a:rPr>
              <a:t>-</a:t>
            </a:r>
            <a:r>
              <a:rPr lang="en-US" sz="2000" dirty="0" err="1" smtClean="0">
                <a:latin typeface="Trebuchet MS" panose="020B0603020202020204" pitchFamily="34" charset="0"/>
              </a:rPr>
              <a:t>endorfinas</a:t>
            </a:r>
            <a:endParaRPr lang="en-US" sz="2000" dirty="0" smtClean="0">
              <a:latin typeface="Trebuchet MS" panose="020B0603020202020204" pitchFamily="34" charset="0"/>
            </a:endParaRPr>
          </a:p>
          <a:p>
            <a:pPr lvl="1"/>
            <a:r>
              <a:rPr lang="en-US" sz="1600" dirty="0" smtClean="0">
                <a:latin typeface="Trebuchet MS" panose="020B0603020202020204" pitchFamily="34" charset="0"/>
              </a:rPr>
              <a:t>receptor MC4R, MC1R, MC2R</a:t>
            </a:r>
          </a:p>
          <a:p>
            <a:pPr marL="457200" lvl="1" indent="0">
              <a:buNone/>
            </a:pPr>
            <a:endParaRPr lang="en-US" sz="1600" dirty="0" smtClean="0">
              <a:latin typeface="Trebuchet MS" panose="020B0603020202020204" pitchFamily="34" charset="0"/>
            </a:endParaRPr>
          </a:p>
          <a:p>
            <a:r>
              <a:rPr lang="en-US" sz="2000" dirty="0"/>
              <a:t>&lt;10 personas </a:t>
            </a:r>
            <a:r>
              <a:rPr lang="en-US" sz="2000" dirty="0" err="1"/>
              <a:t>descritas</a:t>
            </a:r>
            <a:r>
              <a:rPr lang="en-US" sz="2000" dirty="0"/>
              <a:t> </a:t>
            </a:r>
            <a:r>
              <a:rPr lang="en-US" sz="2000" dirty="0" err="1"/>
              <a:t>en</a:t>
            </a:r>
            <a:r>
              <a:rPr lang="en-US" sz="2000" dirty="0"/>
              <a:t> el </a:t>
            </a:r>
            <a:r>
              <a:rPr lang="en-US" sz="2000" dirty="0" err="1" smtClean="0"/>
              <a:t>mundo</a:t>
            </a:r>
            <a:endParaRPr lang="en-US" sz="2000" dirty="0">
              <a:latin typeface="Trebuchet MS" panose="020B0603020202020204" pitchFamily="34" charset="0"/>
            </a:endParaRPr>
          </a:p>
          <a:p>
            <a:r>
              <a:rPr lang="en-US" sz="2000" dirty="0" err="1" smtClean="0">
                <a:latin typeface="Trebuchet MS" panose="020B0603020202020204" pitchFamily="34" charset="0"/>
              </a:rPr>
              <a:t>Obesidad</a:t>
            </a:r>
            <a:r>
              <a:rPr lang="en-US" sz="2000" dirty="0">
                <a:latin typeface="Trebuchet MS" panose="020B0603020202020204" pitchFamily="34" charset="0"/>
              </a:rPr>
              <a:t> </a:t>
            </a:r>
            <a:r>
              <a:rPr lang="en-US" sz="2000" dirty="0" err="1" smtClean="0">
                <a:latin typeface="Trebuchet MS" panose="020B0603020202020204" pitchFamily="34" charset="0"/>
              </a:rPr>
              <a:t>temprana</a:t>
            </a:r>
            <a:r>
              <a:rPr lang="en-US" sz="2000" dirty="0" smtClean="0">
                <a:latin typeface="Trebuchet MS" panose="020B0603020202020204" pitchFamily="34" charset="0"/>
              </a:rPr>
              <a:t>, </a:t>
            </a:r>
            <a:r>
              <a:rPr lang="en-US" sz="2000" dirty="0" err="1" smtClean="0">
                <a:latin typeface="Trebuchet MS" panose="020B0603020202020204" pitchFamily="34" charset="0"/>
              </a:rPr>
              <a:t>insuficiencia</a:t>
            </a:r>
            <a:r>
              <a:rPr lang="en-US" sz="2000" dirty="0" smtClean="0">
                <a:latin typeface="Trebuchet MS" panose="020B0603020202020204" pitchFamily="34" charset="0"/>
              </a:rPr>
              <a:t> adrenal, </a:t>
            </a:r>
            <a:r>
              <a:rPr lang="en-US" sz="2000" dirty="0" err="1" smtClean="0">
                <a:latin typeface="Trebuchet MS" panose="020B0603020202020204" pitchFamily="34" charset="0"/>
              </a:rPr>
              <a:t>pigmentación</a:t>
            </a:r>
            <a:r>
              <a:rPr lang="en-US" sz="2000" dirty="0" smtClean="0">
                <a:latin typeface="Trebuchet MS" panose="020B0603020202020204" pitchFamily="34" charset="0"/>
              </a:rPr>
              <a:t> </a:t>
            </a:r>
            <a:r>
              <a:rPr lang="en-US" sz="2000" dirty="0" err="1" smtClean="0">
                <a:latin typeface="Trebuchet MS" panose="020B0603020202020204" pitchFamily="34" charset="0"/>
              </a:rPr>
              <a:t>roja</a:t>
            </a:r>
            <a:r>
              <a:rPr lang="en-US" sz="2000" dirty="0" smtClean="0">
                <a:latin typeface="Trebuchet MS" panose="020B0603020202020204" pitchFamily="34" charset="0"/>
              </a:rPr>
              <a:t> de </a:t>
            </a:r>
            <a:r>
              <a:rPr lang="en-US" sz="2000" dirty="0" err="1" smtClean="0">
                <a:latin typeface="Trebuchet MS" panose="020B0603020202020204" pitchFamily="34" charset="0"/>
              </a:rPr>
              <a:t>cabello</a:t>
            </a:r>
            <a:endParaRPr lang="es-MX" sz="2000" dirty="0"/>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pic>
        <p:nvPicPr>
          <p:cNvPr id="5" name="Picture 4"/>
          <p:cNvPicPr>
            <a:picLocks noChangeAspect="1"/>
          </p:cNvPicPr>
          <p:nvPr/>
        </p:nvPicPr>
        <p:blipFill>
          <a:blip r:embed="rId2"/>
          <a:stretch>
            <a:fillRect/>
          </a:stretch>
        </p:blipFill>
        <p:spPr>
          <a:xfrm>
            <a:off x="6886074" y="1998104"/>
            <a:ext cx="2771273" cy="3167170"/>
          </a:xfrm>
          <a:prstGeom prst="rect">
            <a:avLst/>
          </a:prstGeom>
        </p:spPr>
      </p:pic>
    </p:spTree>
    <p:extLst>
      <p:ext uri="{BB962C8B-B14F-4D97-AF65-F5344CB8AC3E}">
        <p14:creationId xmlns:p14="http://schemas.microsoft.com/office/powerpoint/2010/main" val="2202700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0322"/>
            <a:ext cx="10233800" cy="4351338"/>
          </a:xfrm>
        </p:spPr>
        <p:txBody>
          <a:bodyPr/>
          <a:lstStyle/>
          <a:p>
            <a:r>
              <a:rPr lang="es-MX" sz="2000" i="1" dirty="0" smtClean="0"/>
              <a:t>MC4R</a:t>
            </a:r>
          </a:p>
          <a:p>
            <a:r>
              <a:rPr lang="es-MX" sz="2000" dirty="0" smtClean="0"/>
              <a:t>&gt; 30 mutaciones</a:t>
            </a:r>
          </a:p>
          <a:p>
            <a:r>
              <a:rPr lang="es-MX" sz="2000" dirty="0" smtClean="0"/>
              <a:t>Obesidad moderada-grave, alteración eje hipotálamo-hipófisis-suprarrenal</a:t>
            </a:r>
          </a:p>
          <a:p>
            <a:r>
              <a:rPr lang="es-MX" sz="2000" dirty="0" smtClean="0"/>
              <a:t>alteración del crecimiento, reproducción y función tiroidea</a:t>
            </a:r>
          </a:p>
          <a:p>
            <a:endParaRPr lang="es-MX" sz="2000" dirty="0"/>
          </a:p>
          <a:p>
            <a:endParaRPr lang="es-MX" sz="2000" dirty="0" smtClean="0"/>
          </a:p>
          <a:p>
            <a:r>
              <a:rPr lang="es-MX" sz="2000" dirty="0" smtClean="0"/>
              <a:t>Frecuencia de 1-5% (IMC&gt;40)</a:t>
            </a:r>
          </a:p>
          <a:p>
            <a:r>
              <a:rPr lang="es-MX" sz="2000" dirty="0" smtClean="0"/>
              <a:t>Obesidad temprana + </a:t>
            </a:r>
            <a:r>
              <a:rPr lang="es-MX" sz="2000" dirty="0" err="1" smtClean="0"/>
              <a:t>hiperfagia</a:t>
            </a:r>
            <a:endParaRPr lang="es-MX" sz="2000" dirty="0" smtClean="0"/>
          </a:p>
          <a:p>
            <a:r>
              <a:rPr lang="es-MX" sz="2000" dirty="0" smtClean="0"/>
              <a:t>Grado de afección en la señalización del gen</a:t>
            </a:r>
            <a:br>
              <a:rPr lang="es-MX" sz="2000" dirty="0" smtClean="0"/>
            </a:br>
            <a:r>
              <a:rPr lang="es-MX" sz="2000" dirty="0" smtClean="0"/>
              <a:t>determina el grado de obesidad</a:t>
            </a:r>
            <a:endParaRPr lang="es-MX" sz="2000" dirty="0"/>
          </a:p>
        </p:txBody>
      </p:sp>
      <p:sp>
        <p:nvSpPr>
          <p:cNvPr id="4" name="TextBox 3"/>
          <p:cNvSpPr txBox="1"/>
          <p:nvPr/>
        </p:nvSpPr>
        <p:spPr>
          <a:xfrm>
            <a:off x="5891348" y="3850377"/>
            <a:ext cx="5310051" cy="1754326"/>
          </a:xfrm>
          <a:prstGeom prst="rect">
            <a:avLst/>
          </a:prstGeom>
          <a:solidFill>
            <a:schemeClr val="accent4">
              <a:lumMod val="50000"/>
            </a:schemeClr>
          </a:solidFill>
        </p:spPr>
        <p:txBody>
          <a:bodyPr wrap="square" rtlCol="0">
            <a:spAutoFit/>
          </a:bodyPr>
          <a:lstStyle/>
          <a:p>
            <a:r>
              <a:rPr lang="es-MX" dirty="0" smtClean="0"/>
              <a:t>500 </a:t>
            </a:r>
            <a:r>
              <a:rPr lang="es-MX" b="1" u="sng" dirty="0" smtClean="0"/>
              <a:t>niños</a:t>
            </a:r>
            <a:r>
              <a:rPr lang="es-MX" dirty="0" smtClean="0"/>
              <a:t> con obesidad extrema</a:t>
            </a:r>
          </a:p>
          <a:p>
            <a:r>
              <a:rPr lang="es-MX" dirty="0" smtClean="0"/>
              <a:t>29 mutaciones gen MC4R</a:t>
            </a:r>
          </a:p>
          <a:p>
            <a:r>
              <a:rPr lang="es-MX" dirty="0" smtClean="0"/>
              <a:t>homocigotos&gt;IMC que heterocigotos</a:t>
            </a:r>
          </a:p>
          <a:p>
            <a:r>
              <a:rPr lang="es-MX" dirty="0"/>
              <a:t> </a:t>
            </a:r>
            <a:r>
              <a:rPr lang="es-MX" dirty="0" smtClean="0"/>
              <a:t>ADEMAS</a:t>
            </a:r>
          </a:p>
          <a:p>
            <a:r>
              <a:rPr lang="es-MX" dirty="0" smtClean="0"/>
              <a:t>heterocigotos con perdida total de MC4R presentaron mayor IMC que aquellos con función parcial de MC4R.</a:t>
            </a:r>
            <a:endParaRPr lang="es-MX" dirty="0"/>
          </a:p>
        </p:txBody>
      </p:sp>
      <p:pic>
        <p:nvPicPr>
          <p:cNvPr id="5" name="Picture 4"/>
          <p:cNvPicPr>
            <a:picLocks noChangeAspect="1"/>
          </p:cNvPicPr>
          <p:nvPr/>
        </p:nvPicPr>
        <p:blipFill>
          <a:blip r:embed="rId2"/>
          <a:stretch>
            <a:fillRect/>
          </a:stretch>
        </p:blipFill>
        <p:spPr>
          <a:xfrm>
            <a:off x="8119672" y="3087368"/>
            <a:ext cx="2952328" cy="452645"/>
          </a:xfrm>
          <a:prstGeom prst="rect">
            <a:avLst/>
          </a:prstGeom>
        </p:spPr>
      </p:pic>
      <p:sp>
        <p:nvSpPr>
          <p:cNvPr id="6" name="Footer Placeholder 5"/>
          <p:cNvSpPr>
            <a:spLocks noGrp="1"/>
          </p:cNvSpPr>
          <p:nvPr>
            <p:ph type="ftr" sz="quarter" idx="11"/>
          </p:nvPr>
        </p:nvSpPr>
        <p:spPr>
          <a:xfrm>
            <a:off x="6824991" y="3548128"/>
            <a:ext cx="4387909" cy="286020"/>
          </a:xfrm>
        </p:spPr>
        <p:txBody>
          <a:bodyPr/>
          <a:lstStyle/>
          <a:p>
            <a:r>
              <a:rPr lang="en-US" sz="800" dirty="0" err="1" smtClean="0"/>
              <a:t>Farooqi</a:t>
            </a:r>
            <a:r>
              <a:rPr lang="en-US" sz="800" dirty="0" smtClean="0"/>
              <a:t>, I. S.et al. (2003). Clinical Spectrum of Obesity and Mutations in the </a:t>
            </a:r>
            <a:r>
              <a:rPr lang="en-US" sz="800" dirty="0" err="1" smtClean="0"/>
              <a:t>Melanocortin</a:t>
            </a:r>
            <a:r>
              <a:rPr lang="en-US" sz="800" dirty="0" smtClean="0"/>
              <a:t> 4 Receptor Gene. New England Journal of Medicine, 348(12), 1085–1095. doi:10.1056/nejmoa022050 </a:t>
            </a:r>
            <a:endParaRPr lang="es-MX" sz="800" dirty="0"/>
          </a:p>
        </p:txBody>
      </p:sp>
      <p:sp>
        <p:nvSpPr>
          <p:cNvPr id="7" name="Footer Placeholder 3"/>
          <p:cNvSpPr txBox="1">
            <a:spLocks/>
          </p:cNvSpPr>
          <p:nvPr/>
        </p:nvSpPr>
        <p:spPr>
          <a:xfrm>
            <a:off x="3375045" y="6311900"/>
            <a:ext cx="5723709"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mtClean="0"/>
              <a:t>Bastarrachea et al. Genomica de la regulacion del peso corporal: Mecanismos moleculares que predisponen a la obesidad. Med Clin(Barc)2004;123(3):103-117</a:t>
            </a:r>
            <a:endParaRPr lang="es-MX" dirty="0"/>
          </a:p>
        </p:txBody>
      </p:sp>
    </p:spTree>
    <p:extLst>
      <p:ext uri="{BB962C8B-B14F-4D97-AF65-F5344CB8AC3E}">
        <p14:creationId xmlns:p14="http://schemas.microsoft.com/office/powerpoint/2010/main" val="1071427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1120000" y="1825625"/>
            <a:ext cx="6179158" cy="1364664"/>
          </a:xfrm>
        </p:spPr>
        <p:txBody>
          <a:bodyPr>
            <a:normAutofit fontScale="92500" lnSpcReduction="20000"/>
          </a:bodyPr>
          <a:lstStyle/>
          <a:p>
            <a:r>
              <a:rPr lang="es-MX" sz="2000" i="1" dirty="0" smtClean="0"/>
              <a:t>BDNF </a:t>
            </a:r>
          </a:p>
          <a:p>
            <a:r>
              <a:rPr lang="es-MX" sz="2000" dirty="0" err="1" smtClean="0"/>
              <a:t>Brain-derived</a:t>
            </a:r>
            <a:r>
              <a:rPr lang="es-MX" sz="2000" dirty="0" smtClean="0"/>
              <a:t> </a:t>
            </a:r>
            <a:r>
              <a:rPr lang="es-MX" sz="2000" dirty="0" err="1" smtClean="0"/>
              <a:t>neutrotrophic</a:t>
            </a:r>
            <a:r>
              <a:rPr lang="es-MX" sz="2000" dirty="0" smtClean="0"/>
              <a:t> factor</a:t>
            </a:r>
          </a:p>
          <a:p>
            <a:r>
              <a:rPr lang="es-MX" sz="2000" dirty="0" smtClean="0"/>
              <a:t>Involucrada en plasticidad neuronal </a:t>
            </a:r>
          </a:p>
          <a:p>
            <a:r>
              <a:rPr lang="es-MX" sz="2000" dirty="0" smtClean="0"/>
              <a:t>Balance energético central</a:t>
            </a:r>
          </a:p>
        </p:txBody>
      </p:sp>
      <p:sp>
        <p:nvSpPr>
          <p:cNvPr id="4" name="Footer Placeholder 3"/>
          <p:cNvSpPr>
            <a:spLocks noGrp="1"/>
          </p:cNvSpPr>
          <p:nvPr>
            <p:ph type="ftr" sz="quarter" idx="11"/>
          </p:nvPr>
        </p:nvSpPr>
        <p:spPr>
          <a:xfrm>
            <a:off x="3254542" y="6281237"/>
            <a:ext cx="5682916" cy="349250"/>
          </a:xfrm>
        </p:spPr>
        <p:txBody>
          <a:bodyPr/>
          <a:lstStyle/>
          <a:p>
            <a:r>
              <a:rPr lang="en-US" dirty="0" err="1" smtClean="0"/>
              <a:t>Levian</a:t>
            </a:r>
            <a:r>
              <a:rPr lang="en-US" dirty="0" smtClean="0"/>
              <a:t>, C., Ruiz, E., &amp; Yang, X. (2014). The pathogenesis of obesity from a genomic and systems biology perspective. The Yale journal of biology and medicine, 87(2), 113–126.</a:t>
            </a:r>
            <a:endParaRPr lang="es-MX" dirty="0"/>
          </a:p>
        </p:txBody>
      </p:sp>
      <p:pic>
        <p:nvPicPr>
          <p:cNvPr id="7170" name="Picture 2" descr="Mecanismos cerebrales de la Obesidad; Neurociencias para la Actividad  Física. - Red Internacional de Neurociencias Aplicadas a la Actividad  Física y el Depo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59" y="3368841"/>
            <a:ext cx="3376633" cy="229611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254542" y="5081045"/>
            <a:ext cx="1542047" cy="4053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ontent Placeholder 2"/>
          <p:cNvSpPr txBox="1">
            <a:spLocks/>
          </p:cNvSpPr>
          <p:nvPr/>
        </p:nvSpPr>
        <p:spPr>
          <a:xfrm>
            <a:off x="5266885" y="3716381"/>
            <a:ext cx="4350358" cy="1364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smtClean="0">
                <a:sym typeface="Wingdings" panose="05000000000000000000" pitchFamily="2" charset="2"/>
              </a:rPr>
              <a:t>Reducción en su expresión </a:t>
            </a:r>
          </a:p>
          <a:p>
            <a:pPr marL="0" indent="0">
              <a:buNone/>
            </a:pPr>
            <a:r>
              <a:rPr lang="es-MX" sz="2000" dirty="0" smtClean="0">
                <a:sym typeface="Wingdings" panose="05000000000000000000" pitchFamily="2" charset="2"/>
              </a:rPr>
              <a:t> </a:t>
            </a:r>
          </a:p>
          <a:p>
            <a:pPr marL="0" indent="0">
              <a:buNone/>
            </a:pPr>
            <a:r>
              <a:rPr lang="es-MX" sz="2000" dirty="0">
                <a:sym typeface="Wingdings" panose="05000000000000000000" pitchFamily="2" charset="2"/>
              </a:rPr>
              <a:t> </a:t>
            </a:r>
            <a:r>
              <a:rPr lang="es-MX" sz="2000" dirty="0" smtClean="0">
                <a:sym typeface="Wingdings" panose="05000000000000000000" pitchFamily="2" charset="2"/>
              </a:rPr>
              <a:t>               </a:t>
            </a:r>
            <a:r>
              <a:rPr lang="es-MX" sz="2000" u="sng" dirty="0" smtClean="0">
                <a:sym typeface="Wingdings" panose="05000000000000000000" pitchFamily="2" charset="2"/>
              </a:rPr>
              <a:t>sobrealimentación</a:t>
            </a:r>
          </a:p>
          <a:p>
            <a:endParaRPr lang="es-MX" sz="2000" dirty="0" smtClean="0"/>
          </a:p>
        </p:txBody>
      </p:sp>
      <p:cxnSp>
        <p:nvCxnSpPr>
          <p:cNvPr id="8" name="Straight Arrow Connector 7"/>
          <p:cNvCxnSpPr/>
          <p:nvPr/>
        </p:nvCxnSpPr>
        <p:spPr>
          <a:xfrm>
            <a:off x="7042484" y="4053431"/>
            <a:ext cx="16042" cy="4634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526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ES" dirty="0" smtClean="0"/>
              <a:t>La </a:t>
            </a:r>
            <a:r>
              <a:rPr lang="es-ES" dirty="0"/>
              <a:t>genómica se refiere al estudio del genoma completo, de todos los genes que se encuentran en un organismo, en contraste con la genética la cual estudia genes de forma individuales. </a:t>
            </a:r>
            <a:endParaRPr lang="es-ES" dirty="0" smtClean="0"/>
          </a:p>
          <a:p>
            <a:endParaRPr lang="es-ES" dirty="0" smtClean="0"/>
          </a:p>
          <a:p>
            <a:r>
              <a:rPr lang="es-ES" dirty="0" smtClean="0"/>
              <a:t>Un </a:t>
            </a:r>
            <a:r>
              <a:rPr lang="es-ES" dirty="0"/>
              <a:t>investigador del genoma, estudia el ADN al completo, toda la secuencia en un organismo, y saca sus conclusiones en base a esto. </a:t>
            </a:r>
            <a:endParaRPr lang="es-ES" dirty="0" smtClean="0"/>
          </a:p>
          <a:p>
            <a:endParaRPr lang="es-MX" dirty="0"/>
          </a:p>
        </p:txBody>
      </p:sp>
      <p:pic>
        <p:nvPicPr>
          <p:cNvPr id="4" name="Picture 3"/>
          <p:cNvPicPr>
            <a:picLocks noChangeAspect="1"/>
          </p:cNvPicPr>
          <p:nvPr/>
        </p:nvPicPr>
        <p:blipFill>
          <a:blip r:embed="rId2"/>
          <a:stretch>
            <a:fillRect/>
          </a:stretch>
        </p:blipFill>
        <p:spPr>
          <a:xfrm>
            <a:off x="136071" y="6064431"/>
            <a:ext cx="3429000" cy="685800"/>
          </a:xfrm>
          <a:prstGeom prst="rect">
            <a:avLst/>
          </a:prstGeom>
        </p:spPr>
      </p:pic>
    </p:spTree>
    <p:extLst>
      <p:ext uri="{BB962C8B-B14F-4D97-AF65-F5344CB8AC3E}">
        <p14:creationId xmlns:p14="http://schemas.microsoft.com/office/powerpoint/2010/main" val="3823561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08892" y="2084832"/>
            <a:ext cx="4343400" cy="4224528"/>
          </a:xfrm>
        </p:spPr>
        <p:txBody>
          <a:bodyPr/>
          <a:lstStyle/>
          <a:p>
            <a:pPr>
              <a:buFont typeface="Arial" panose="020B0604020202020204" pitchFamily="34" charset="0"/>
              <a:buChar char="•"/>
            </a:pPr>
            <a:r>
              <a:rPr lang="en-US" dirty="0" smtClean="0"/>
              <a:t>1996 “Human Obesity Gene Map”</a:t>
            </a:r>
          </a:p>
          <a:p>
            <a:pPr>
              <a:buFont typeface="Arial" panose="020B0604020202020204" pitchFamily="34" charset="0"/>
              <a:buChar char="•"/>
            </a:pPr>
            <a:r>
              <a:rPr lang="en-US" dirty="0" smtClean="0"/>
              <a:t>GWAS (Genome-wide association studies)</a:t>
            </a:r>
          </a:p>
          <a:p>
            <a:pPr>
              <a:buFont typeface="Arial" panose="020B0604020202020204" pitchFamily="34" charset="0"/>
              <a:buChar char="•"/>
            </a:pPr>
            <a:r>
              <a:rPr lang="en-US" dirty="0" smtClean="0"/>
              <a:t>FTO, 2007</a:t>
            </a:r>
            <a:br>
              <a:rPr lang="en-US" dirty="0" smtClean="0"/>
            </a:br>
            <a:endParaRPr lang="en-US" dirty="0"/>
          </a:p>
        </p:txBody>
      </p:sp>
      <p:sp>
        <p:nvSpPr>
          <p:cNvPr id="8" name="Footer Placeholder 3"/>
          <p:cNvSpPr>
            <a:spLocks noGrp="1"/>
          </p:cNvSpPr>
          <p:nvPr>
            <p:ph type="ftr" sz="quarter" idx="11"/>
          </p:nvPr>
        </p:nvSpPr>
        <p:spPr>
          <a:xfrm>
            <a:off x="4842932" y="6470704"/>
            <a:ext cx="5901458" cy="274320"/>
          </a:xfrm>
        </p:spPr>
        <p:txBody>
          <a:bodyPr/>
          <a:lstStyle/>
          <a:p>
            <a:r>
              <a:rPr lang="en-US" dirty="0" smtClean="0"/>
              <a:t>Herrera, B. The Genetics of Obesity. </a:t>
            </a:r>
            <a:r>
              <a:rPr lang="en-US" dirty="0" err="1" smtClean="0"/>
              <a:t>Curr</a:t>
            </a:r>
            <a:r>
              <a:rPr lang="en-US" dirty="0" smtClean="0"/>
              <a:t> </a:t>
            </a:r>
            <a:r>
              <a:rPr lang="en-US" dirty="0" err="1" smtClean="0"/>
              <a:t>Diab</a:t>
            </a:r>
            <a:r>
              <a:rPr lang="en-US" dirty="0" smtClean="0"/>
              <a:t> Rep (2010) 10:498–505</a:t>
            </a:r>
            <a:endParaRPr lang="en-US" dirty="0"/>
          </a:p>
        </p:txBody>
      </p:sp>
      <p:sp>
        <p:nvSpPr>
          <p:cNvPr id="9" name="Footer Placeholder 3"/>
          <p:cNvSpPr txBox="1">
            <a:spLocks/>
          </p:cNvSpPr>
          <p:nvPr/>
        </p:nvSpPr>
        <p:spPr>
          <a:xfrm>
            <a:off x="4892325" y="6273322"/>
            <a:ext cx="5901458" cy="274320"/>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Bouchard,C</a:t>
            </a:r>
            <a:r>
              <a:rPr lang="en-US" dirty="0" smtClean="0"/>
              <a:t>. Current Status of the Human Obesity Gene Map. OBESITY RESEARCH Vol. 4 No.1 Jan. 1996 </a:t>
            </a:r>
            <a:endParaRPr lang="en-US" dirty="0"/>
          </a:p>
        </p:txBody>
      </p:sp>
      <p:pic>
        <p:nvPicPr>
          <p:cNvPr id="10" name="Picture 9"/>
          <p:cNvPicPr>
            <a:picLocks noChangeAspect="1"/>
          </p:cNvPicPr>
          <p:nvPr/>
        </p:nvPicPr>
        <p:blipFill>
          <a:blip r:embed="rId3"/>
          <a:stretch>
            <a:fillRect/>
          </a:stretch>
        </p:blipFill>
        <p:spPr>
          <a:xfrm>
            <a:off x="5599809" y="2084832"/>
            <a:ext cx="3658475" cy="3601199"/>
          </a:xfrm>
          <a:prstGeom prst="rect">
            <a:avLst/>
          </a:prstGeom>
        </p:spPr>
      </p:pic>
    </p:spTree>
    <p:extLst>
      <p:ext uri="{BB962C8B-B14F-4D97-AF65-F5344CB8AC3E}">
        <p14:creationId xmlns:p14="http://schemas.microsoft.com/office/powerpoint/2010/main" val="2711425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146" y="777721"/>
            <a:ext cx="4991661" cy="5724144"/>
          </a:xfrm>
        </p:spPr>
        <p:txBody>
          <a:bodyPr>
            <a:normAutofit fontScale="55000" lnSpcReduction="20000"/>
          </a:bodyPr>
          <a:lstStyle/>
          <a:p>
            <a:pPr>
              <a:buFont typeface="Arial" panose="020B0604020202020204" pitchFamily="34" charset="0"/>
              <a:buChar char="•"/>
            </a:pPr>
            <a:r>
              <a:rPr lang="en-US" dirty="0" smtClean="0"/>
              <a:t>SNC </a:t>
            </a:r>
            <a:r>
              <a:rPr lang="en-US" dirty="0" smtClean="0">
                <a:sym typeface="Wingdings" panose="05000000000000000000" pitchFamily="2" charset="2"/>
              </a:rPr>
              <a:t> </a:t>
            </a:r>
            <a:r>
              <a:rPr lang="en-US" dirty="0" err="1" smtClean="0">
                <a:sym typeface="Wingdings" panose="05000000000000000000" pitchFamily="2" charset="2"/>
              </a:rPr>
              <a:t>Hipotálamo</a:t>
            </a:r>
            <a:r>
              <a:rPr lang="en-US" dirty="0" smtClean="0">
                <a:sym typeface="Wingdings" panose="05000000000000000000" pitchFamily="2" charset="2"/>
              </a:rPr>
              <a:t> </a:t>
            </a:r>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FTO: </a:t>
            </a:r>
            <a:r>
              <a:rPr lang="en-US" dirty="0" err="1" smtClean="0">
                <a:sym typeface="Wingdings" panose="05000000000000000000" pitchFamily="2" charset="2"/>
              </a:rPr>
              <a:t>dimetilación</a:t>
            </a:r>
            <a:r>
              <a:rPr lang="en-US" dirty="0" smtClean="0">
                <a:sym typeface="Wingdings" panose="05000000000000000000" pitchFamily="2" charset="2"/>
              </a:rPr>
              <a:t> </a:t>
            </a:r>
            <a:r>
              <a:rPr lang="en-US" dirty="0" err="1" smtClean="0">
                <a:sym typeface="Wingdings" panose="05000000000000000000" pitchFamily="2" charset="2"/>
              </a:rPr>
              <a:t>acidos</a:t>
            </a:r>
            <a:r>
              <a:rPr lang="en-US" dirty="0" smtClean="0">
                <a:sym typeface="Wingdings" panose="05000000000000000000" pitchFamily="2" charset="2"/>
              </a:rPr>
              <a:t> </a:t>
            </a:r>
            <a:r>
              <a:rPr lang="en-US" dirty="0" err="1" smtClean="0">
                <a:sym typeface="Wingdings" panose="05000000000000000000" pitchFamily="2" charset="2"/>
              </a:rPr>
              <a:t>nucléicos</a:t>
            </a:r>
            <a:r>
              <a:rPr lang="en-US" dirty="0" smtClean="0">
                <a:sym typeface="Wingdings" panose="05000000000000000000" pitchFamily="2" charset="2"/>
              </a:rPr>
              <a:t> (Balance </a:t>
            </a:r>
            <a:r>
              <a:rPr lang="en-US" dirty="0" err="1" smtClean="0">
                <a:sym typeface="Wingdings" panose="05000000000000000000" pitchFamily="2" charset="2"/>
              </a:rPr>
              <a:t>Energético</a:t>
            </a:r>
            <a:r>
              <a:rPr lang="en-US" dirty="0" smtClean="0">
                <a:sym typeface="Wingdings" panose="05000000000000000000" pitchFamily="2" charset="2"/>
              </a:rPr>
              <a:t> y </a:t>
            </a:r>
            <a:r>
              <a:rPr lang="en-US" dirty="0" err="1" smtClean="0">
                <a:sym typeface="Wingdings" panose="05000000000000000000" pitchFamily="2" charset="2"/>
              </a:rPr>
              <a:t>Comportamiento</a:t>
            </a:r>
            <a:r>
              <a:rPr lang="en-US" dirty="0" smtClean="0">
                <a:sym typeface="Wingdings" panose="05000000000000000000" pitchFamily="2" charset="2"/>
              </a:rPr>
              <a:t> </a:t>
            </a:r>
            <a:r>
              <a:rPr lang="en-US" dirty="0" err="1" smtClean="0">
                <a:sym typeface="Wingdings" panose="05000000000000000000" pitchFamily="2" charset="2"/>
              </a:rPr>
              <a:t>alimenticio</a:t>
            </a:r>
            <a:r>
              <a:rPr lang="en-US" dirty="0" smtClean="0">
                <a:sym typeface="Wingdings" panose="05000000000000000000" pitchFamily="2" charset="2"/>
              </a:rPr>
              <a:t>)</a:t>
            </a:r>
          </a:p>
          <a:p>
            <a:pPr>
              <a:buFont typeface="Arial" panose="020B0604020202020204" pitchFamily="34" charset="0"/>
              <a:buChar char="•"/>
            </a:pPr>
            <a:r>
              <a:rPr lang="en-US" dirty="0" smtClean="0">
                <a:sym typeface="Wingdings" panose="05000000000000000000" pitchFamily="2" charset="2"/>
              </a:rPr>
              <a:t>MC4R, 6% </a:t>
            </a:r>
            <a:r>
              <a:rPr lang="en-US" dirty="0" err="1" smtClean="0">
                <a:sym typeface="Wingdings" panose="05000000000000000000" pitchFamily="2" charset="2"/>
              </a:rPr>
              <a:t>desarrollo</a:t>
            </a:r>
            <a:r>
              <a:rPr lang="en-US" dirty="0" smtClean="0">
                <a:sym typeface="Wingdings" panose="05000000000000000000" pitchFamily="2" charset="2"/>
              </a:rPr>
              <a:t> </a:t>
            </a:r>
            <a:r>
              <a:rPr lang="en-US" dirty="0" err="1" smtClean="0">
                <a:sym typeface="Wingdings" panose="05000000000000000000" pitchFamily="2" charset="2"/>
              </a:rPr>
              <a:t>temprano</a:t>
            </a:r>
            <a:r>
              <a:rPr lang="en-US" dirty="0" smtClean="0">
                <a:sym typeface="Wingdings" panose="05000000000000000000" pitchFamily="2" charset="2"/>
              </a:rPr>
              <a:t> </a:t>
            </a:r>
            <a:r>
              <a:rPr lang="en-US" dirty="0" err="1" smtClean="0">
                <a:sym typeface="Wingdings" panose="05000000000000000000" pitchFamily="2" charset="2"/>
              </a:rPr>
              <a:t>Obesidad</a:t>
            </a:r>
            <a:endParaRPr lang="en-US" dirty="0" smtClean="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BDNF (brain-derived </a:t>
            </a:r>
            <a:r>
              <a:rPr lang="en-US" dirty="0" err="1" smtClean="0">
                <a:sym typeface="Wingdings" panose="05000000000000000000" pitchFamily="2" charset="2"/>
              </a:rPr>
              <a:t>neutrotophic</a:t>
            </a:r>
            <a:r>
              <a:rPr lang="en-US" dirty="0" smtClean="0">
                <a:sym typeface="Wingdings" panose="05000000000000000000" pitchFamily="2" charset="2"/>
              </a:rPr>
              <a:t> factor) y NRXN3 (</a:t>
            </a:r>
            <a:r>
              <a:rPr lang="en-US" dirty="0" err="1" smtClean="0">
                <a:sym typeface="Wingdings" panose="05000000000000000000" pitchFamily="2" charset="2"/>
              </a:rPr>
              <a:t>neurexin</a:t>
            </a:r>
            <a:r>
              <a:rPr lang="en-US" dirty="0" smtClean="0">
                <a:sym typeface="Wingdings" panose="05000000000000000000" pitchFamily="2" charset="2"/>
              </a:rPr>
              <a:t> 3), </a:t>
            </a:r>
            <a:r>
              <a:rPr lang="en-US" dirty="0" err="1" smtClean="0">
                <a:sym typeface="Wingdings" panose="05000000000000000000" pitchFamily="2" charset="2"/>
              </a:rPr>
              <a:t>abuso</a:t>
            </a:r>
            <a:r>
              <a:rPr lang="en-US" dirty="0" smtClean="0">
                <a:sym typeface="Wingdings" panose="05000000000000000000" pitchFamily="2" charset="2"/>
              </a:rPr>
              <a:t> de </a:t>
            </a:r>
            <a:r>
              <a:rPr lang="en-US" dirty="0" err="1" smtClean="0">
                <a:sym typeface="Wingdings" panose="05000000000000000000" pitchFamily="2" charset="2"/>
              </a:rPr>
              <a:t>sustancias</a:t>
            </a:r>
            <a:r>
              <a:rPr lang="en-US" dirty="0" smtClean="0">
                <a:sym typeface="Wingdings" panose="05000000000000000000" pitchFamily="2" charset="2"/>
              </a:rPr>
              <a:t> y </a:t>
            </a:r>
            <a:r>
              <a:rPr lang="en-US" dirty="0" err="1" smtClean="0">
                <a:sym typeface="Wingdings" panose="05000000000000000000" pitchFamily="2" charset="2"/>
              </a:rPr>
              <a:t>comportamiento</a:t>
            </a:r>
            <a:r>
              <a:rPr lang="en-US" dirty="0" smtClean="0">
                <a:sym typeface="Wingdings" panose="05000000000000000000" pitchFamily="2" charset="2"/>
              </a:rPr>
              <a:t> de </a:t>
            </a:r>
            <a:r>
              <a:rPr lang="en-US" dirty="0" err="1" smtClean="0">
                <a:sym typeface="Wingdings" panose="05000000000000000000" pitchFamily="2" charset="2"/>
              </a:rPr>
              <a:t>recompensa</a:t>
            </a:r>
            <a:r>
              <a:rPr lang="en-US" dirty="0" smtClean="0">
                <a:sym typeface="Wingdings" panose="05000000000000000000" pitchFamily="2" charset="2"/>
              </a:rPr>
              <a:t>. </a:t>
            </a:r>
            <a:r>
              <a:rPr lang="en-US" dirty="0" err="1" smtClean="0">
                <a:sym typeface="Wingdings" panose="05000000000000000000" pitchFamily="2" charset="2"/>
              </a:rPr>
              <a:t>Dopamina</a:t>
            </a:r>
            <a:endParaRPr lang="en-US" dirty="0" smtClean="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NEGR1 (neural growth regulator) promotor de </a:t>
            </a:r>
            <a:r>
              <a:rPr lang="en-US" dirty="0" err="1" smtClean="0">
                <a:sym typeface="Wingdings" panose="05000000000000000000" pitchFamily="2" charset="2"/>
              </a:rPr>
              <a:t>crecimiento</a:t>
            </a:r>
            <a:r>
              <a:rPr lang="en-US" dirty="0" smtClean="0">
                <a:sym typeface="Wingdings" panose="05000000000000000000" pitchFamily="2" charset="2"/>
              </a:rPr>
              <a:t> axonal </a:t>
            </a:r>
          </a:p>
          <a:p>
            <a:pPr>
              <a:buFont typeface="Arial" panose="020B0604020202020204" pitchFamily="34" charset="0"/>
              <a:buChar char="•"/>
            </a:pPr>
            <a:r>
              <a:rPr lang="en-US" dirty="0" smtClean="0">
                <a:sym typeface="Wingdings" panose="05000000000000000000" pitchFamily="2" charset="2"/>
              </a:rPr>
              <a:t>TMEM18 (transmembrane protein 18) </a:t>
            </a:r>
            <a:r>
              <a:rPr lang="en-US" dirty="0" err="1" smtClean="0">
                <a:sym typeface="Wingdings" panose="05000000000000000000" pitchFamily="2" charset="2"/>
              </a:rPr>
              <a:t>realza</a:t>
            </a:r>
            <a:r>
              <a:rPr lang="en-US" dirty="0" smtClean="0">
                <a:sym typeface="Wingdings" panose="05000000000000000000" pitchFamily="2" charset="2"/>
              </a:rPr>
              <a:t> la </a:t>
            </a:r>
            <a:r>
              <a:rPr lang="en-US" dirty="0" err="1" smtClean="0">
                <a:sym typeface="Wingdings" panose="05000000000000000000" pitchFamily="2" charset="2"/>
              </a:rPr>
              <a:t>capacidad</a:t>
            </a:r>
            <a:r>
              <a:rPr lang="en-US" dirty="0" smtClean="0">
                <a:sym typeface="Wingdings" panose="05000000000000000000" pitchFamily="2" charset="2"/>
              </a:rPr>
              <a:t> de </a:t>
            </a:r>
            <a:r>
              <a:rPr lang="en-US" dirty="0" err="1" smtClean="0">
                <a:sym typeface="Wingdings" panose="05000000000000000000" pitchFamily="2" charset="2"/>
              </a:rPr>
              <a:t>migración</a:t>
            </a:r>
            <a:r>
              <a:rPr lang="en-US" dirty="0" smtClean="0">
                <a:sym typeface="Wingdings" panose="05000000000000000000" pitchFamily="2" charset="2"/>
              </a:rPr>
              <a:t> </a:t>
            </a:r>
            <a:r>
              <a:rPr lang="en-US" dirty="0" err="1" smtClean="0">
                <a:sym typeface="Wingdings" panose="05000000000000000000" pitchFamily="2" charset="2"/>
              </a:rPr>
              <a:t>celular</a:t>
            </a:r>
            <a:endParaRPr lang="en-US" dirty="0" smtClean="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KCTD15 (potassium channel </a:t>
            </a:r>
            <a:r>
              <a:rPr lang="en-US" dirty="0" err="1" smtClean="0">
                <a:sym typeface="Wingdings" panose="05000000000000000000" pitchFamily="2" charset="2"/>
              </a:rPr>
              <a:t>tetramerization</a:t>
            </a:r>
            <a:r>
              <a:rPr lang="en-US" dirty="0" smtClean="0">
                <a:sym typeface="Wingdings" panose="05000000000000000000" pitchFamily="2" charset="2"/>
              </a:rPr>
              <a:t> domain-containing)</a:t>
            </a:r>
          </a:p>
          <a:p>
            <a:pPr>
              <a:buFont typeface="Arial" panose="020B0604020202020204" pitchFamily="34" charset="0"/>
              <a:buChar char="•"/>
            </a:pPr>
            <a:r>
              <a:rPr lang="en-US" dirty="0" smtClean="0">
                <a:sym typeface="Wingdings" panose="05000000000000000000" pitchFamily="2" charset="2"/>
              </a:rPr>
              <a:t>GNPDA (glucosamine -6-phosphate deaminase-2)</a:t>
            </a:r>
          </a:p>
          <a:p>
            <a:pPr>
              <a:buFont typeface="Arial" panose="020B0604020202020204" pitchFamily="34" charset="0"/>
              <a:buChar char="•"/>
            </a:pPr>
            <a:r>
              <a:rPr lang="en-US" dirty="0" smtClean="0">
                <a:sym typeface="Wingdings" panose="05000000000000000000" pitchFamily="2" charset="2"/>
              </a:rPr>
              <a:t>MTCH2 (</a:t>
            </a:r>
            <a:r>
              <a:rPr lang="en-US" dirty="0" err="1" smtClean="0">
                <a:sym typeface="Wingdings" panose="05000000000000000000" pitchFamily="2" charset="2"/>
              </a:rPr>
              <a:t>mithocondrial</a:t>
            </a:r>
            <a:r>
              <a:rPr lang="en-US" dirty="0" smtClean="0">
                <a:sym typeface="Wingdings" panose="05000000000000000000" pitchFamily="2" charset="2"/>
              </a:rPr>
              <a:t> carrier homolog 2)</a:t>
            </a:r>
          </a:p>
          <a:p>
            <a:pPr>
              <a:buFont typeface="Arial" panose="020B0604020202020204" pitchFamily="34" charset="0"/>
              <a:buChar char="•"/>
            </a:pPr>
            <a:r>
              <a:rPr lang="en-US" dirty="0" smtClean="0">
                <a:sym typeface="Wingdings" panose="05000000000000000000" pitchFamily="2" charset="2"/>
              </a:rPr>
              <a:t>SDCCAG8 (serologically defined colon cancer antigen)</a:t>
            </a:r>
          </a:p>
          <a:p>
            <a:pPr>
              <a:buFont typeface="Arial" panose="020B0604020202020204" pitchFamily="34" charset="0"/>
              <a:buChar char="•"/>
            </a:pPr>
            <a:r>
              <a:rPr lang="en-US" dirty="0" smtClean="0">
                <a:sym typeface="Wingdings" panose="05000000000000000000" pitchFamily="2" charset="2"/>
              </a:rPr>
              <a:t>FAIM2 (fast apoptotic inhibitory molecule)</a:t>
            </a:r>
          </a:p>
          <a:p>
            <a:pPr>
              <a:buFont typeface="Arial" panose="020B0604020202020204" pitchFamily="34" charset="0"/>
              <a:buChar char="•"/>
            </a:pPr>
            <a:r>
              <a:rPr lang="en-US" dirty="0" smtClean="0">
                <a:sym typeface="Wingdings" panose="05000000000000000000" pitchFamily="2" charset="2"/>
              </a:rPr>
              <a:t>ETV5 (</a:t>
            </a:r>
            <a:r>
              <a:rPr lang="en-US" dirty="0" err="1" smtClean="0">
                <a:sym typeface="Wingdings" panose="05000000000000000000" pitchFamily="2" charset="2"/>
              </a:rPr>
              <a:t>ets</a:t>
            </a:r>
            <a:r>
              <a:rPr lang="en-US" dirty="0" smtClean="0">
                <a:sym typeface="Wingdings" panose="05000000000000000000" pitchFamily="2" charset="2"/>
              </a:rPr>
              <a:t> variant 5)</a:t>
            </a:r>
          </a:p>
          <a:p>
            <a:pPr>
              <a:buFont typeface="Arial" panose="020B0604020202020204" pitchFamily="34" charset="0"/>
              <a:buChar char="•"/>
            </a:pPr>
            <a:r>
              <a:rPr lang="en-US" dirty="0" smtClean="0">
                <a:sym typeface="Wingdings" panose="05000000000000000000" pitchFamily="2" charset="2"/>
              </a:rPr>
              <a:t>NCPR1 (endosomal/lysosomal </a:t>
            </a:r>
            <a:r>
              <a:rPr lang="en-US" dirty="0" err="1" smtClean="0">
                <a:sym typeface="Wingdings" panose="05000000000000000000" pitchFamily="2" charset="2"/>
              </a:rPr>
              <a:t>Niemann</a:t>
            </a:r>
            <a:r>
              <a:rPr lang="en-US" dirty="0" smtClean="0">
                <a:sym typeface="Wingdings" panose="05000000000000000000" pitchFamily="2" charset="2"/>
              </a:rPr>
              <a:t>-Pick C1 gene)</a:t>
            </a:r>
          </a:p>
          <a:p>
            <a:pPr>
              <a:buFont typeface="Arial" panose="020B0604020202020204" pitchFamily="34" charset="0"/>
              <a:buChar char="•"/>
            </a:pPr>
            <a:r>
              <a:rPr lang="en-US" dirty="0" smtClean="0">
                <a:sym typeface="Wingdings" panose="05000000000000000000" pitchFamily="2" charset="2"/>
              </a:rPr>
              <a:t>PRL (prolactin)</a:t>
            </a:r>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5266807" y="1335024"/>
            <a:ext cx="6508511" cy="4737234"/>
          </a:xfrm>
          <a:prstGeom prst="rect">
            <a:avLst/>
          </a:prstGeom>
        </p:spPr>
      </p:pic>
      <p:sp>
        <p:nvSpPr>
          <p:cNvPr id="10" name="Footer Placeholder 3"/>
          <p:cNvSpPr>
            <a:spLocks noGrp="1"/>
          </p:cNvSpPr>
          <p:nvPr>
            <p:ph type="ftr" sz="quarter" idx="11"/>
          </p:nvPr>
        </p:nvSpPr>
        <p:spPr>
          <a:xfrm>
            <a:off x="4842932" y="6470704"/>
            <a:ext cx="5901458" cy="274320"/>
          </a:xfrm>
        </p:spPr>
        <p:txBody>
          <a:bodyPr/>
          <a:lstStyle/>
          <a:p>
            <a:r>
              <a:rPr lang="en-US" dirty="0" smtClean="0"/>
              <a:t>Herrera, B. The Genetics of Obesity. </a:t>
            </a:r>
            <a:r>
              <a:rPr lang="en-US" dirty="0" err="1" smtClean="0"/>
              <a:t>Curr</a:t>
            </a:r>
            <a:r>
              <a:rPr lang="en-US" dirty="0" smtClean="0"/>
              <a:t> </a:t>
            </a:r>
            <a:r>
              <a:rPr lang="en-US" dirty="0" err="1" smtClean="0"/>
              <a:t>Diab</a:t>
            </a:r>
            <a:r>
              <a:rPr lang="en-US" dirty="0" smtClean="0"/>
              <a:t> Rep (2010) 10:498–505</a:t>
            </a:r>
            <a:endParaRPr lang="en-US" dirty="0"/>
          </a:p>
        </p:txBody>
      </p:sp>
    </p:spTree>
    <p:extLst>
      <p:ext uri="{BB962C8B-B14F-4D97-AF65-F5344CB8AC3E}">
        <p14:creationId xmlns:p14="http://schemas.microsoft.com/office/powerpoint/2010/main" val="3309427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320" y="1642534"/>
            <a:ext cx="4498176" cy="4301066"/>
          </a:xfrm>
        </p:spPr>
        <p:txBody>
          <a:bodyPr>
            <a:normAutofit/>
          </a:bodyPr>
          <a:lstStyle/>
          <a:p>
            <a:r>
              <a:rPr lang="en-US" sz="1600" dirty="0" err="1" smtClean="0"/>
              <a:t>Acción</a:t>
            </a:r>
            <a:r>
              <a:rPr lang="en-US" sz="1600" dirty="0" smtClean="0"/>
              <a:t> </a:t>
            </a:r>
            <a:r>
              <a:rPr lang="en-US" sz="1600" dirty="0" err="1" smtClean="0"/>
              <a:t>genética</a:t>
            </a:r>
            <a:r>
              <a:rPr lang="en-US" sz="1600" dirty="0" smtClean="0"/>
              <a:t> </a:t>
            </a:r>
            <a:r>
              <a:rPr lang="en-US" sz="1600" dirty="0" err="1" smtClean="0"/>
              <a:t>periférica</a:t>
            </a:r>
            <a:endParaRPr lang="en-US" sz="1600" dirty="0" smtClean="0"/>
          </a:p>
          <a:p>
            <a:pPr>
              <a:buFont typeface="Arial" panose="020B0604020202020204" pitchFamily="34" charset="0"/>
              <a:buChar char="•"/>
            </a:pPr>
            <a:r>
              <a:rPr lang="en-US" sz="1600" dirty="0" err="1" smtClean="0"/>
              <a:t>Distribución</a:t>
            </a:r>
            <a:r>
              <a:rPr lang="en-US" sz="1600" dirty="0" smtClean="0"/>
              <a:t> de </a:t>
            </a:r>
            <a:r>
              <a:rPr lang="en-US" sz="1600" dirty="0" err="1" smtClean="0"/>
              <a:t>grasa</a:t>
            </a:r>
            <a:r>
              <a:rPr lang="en-US" sz="1600" dirty="0" smtClean="0"/>
              <a:t>/ </a:t>
            </a:r>
            <a:r>
              <a:rPr lang="en-US" sz="1600" dirty="0" err="1" smtClean="0"/>
              <a:t>Obesidad</a:t>
            </a:r>
            <a:r>
              <a:rPr lang="en-US" sz="1600" dirty="0" smtClean="0"/>
              <a:t> central</a:t>
            </a:r>
          </a:p>
          <a:p>
            <a:pPr>
              <a:buFont typeface="Arial" panose="020B0604020202020204" pitchFamily="34" charset="0"/>
              <a:buChar char="•"/>
            </a:pPr>
            <a:r>
              <a:rPr lang="en-US" sz="1600" dirty="0" smtClean="0"/>
              <a:t>TFAP2B (transcription factor activating enhancer- binding protein 2</a:t>
            </a:r>
            <a:r>
              <a:rPr lang="el-GR" sz="1600" dirty="0" smtClean="0"/>
              <a:t>β</a:t>
            </a:r>
            <a:r>
              <a:rPr lang="en-US" sz="1600" dirty="0" smtClean="0"/>
              <a:t>), </a:t>
            </a:r>
            <a:r>
              <a:rPr lang="en-US" sz="1600" dirty="0" err="1" smtClean="0"/>
              <a:t>tejido</a:t>
            </a:r>
            <a:r>
              <a:rPr lang="en-US" sz="1600" dirty="0" smtClean="0"/>
              <a:t> </a:t>
            </a:r>
            <a:r>
              <a:rPr lang="en-US" sz="1600" dirty="0" err="1" smtClean="0"/>
              <a:t>adiposo</a:t>
            </a:r>
            <a:r>
              <a:rPr lang="en-US" sz="1600" dirty="0" smtClean="0"/>
              <a:t>, </a:t>
            </a:r>
            <a:r>
              <a:rPr lang="en-US" sz="1600" dirty="0" err="1" smtClean="0"/>
              <a:t>acumulación</a:t>
            </a:r>
            <a:r>
              <a:rPr lang="en-US" sz="1600" dirty="0" smtClean="0"/>
              <a:t> </a:t>
            </a:r>
            <a:r>
              <a:rPr lang="en-US" sz="1600" dirty="0" err="1" smtClean="0"/>
              <a:t>lípidos</a:t>
            </a:r>
            <a:r>
              <a:rPr lang="en-US" sz="1600" dirty="0" smtClean="0"/>
              <a:t>, </a:t>
            </a:r>
            <a:r>
              <a:rPr lang="en-US" sz="1600" dirty="0" err="1" smtClean="0"/>
              <a:t>expresión</a:t>
            </a:r>
            <a:r>
              <a:rPr lang="en-US" sz="1600" dirty="0" smtClean="0"/>
              <a:t> </a:t>
            </a:r>
            <a:r>
              <a:rPr lang="en-US" sz="1600" u="sng" dirty="0" err="1" smtClean="0"/>
              <a:t>adinopectina</a:t>
            </a:r>
            <a:endParaRPr lang="en-US" sz="1600" u="sng" dirty="0" smtClean="0"/>
          </a:p>
          <a:p>
            <a:pPr>
              <a:buFont typeface="Arial" panose="020B0604020202020204" pitchFamily="34" charset="0"/>
              <a:buChar char="•"/>
            </a:pPr>
            <a:r>
              <a:rPr lang="en-US" sz="1600" dirty="0" smtClean="0"/>
              <a:t>NCR3 (natural cytotoxicity triggering receptor)</a:t>
            </a:r>
          </a:p>
          <a:p>
            <a:pPr>
              <a:buFont typeface="Arial" panose="020B0604020202020204" pitchFamily="34" charset="0"/>
              <a:buChar char="•"/>
            </a:pPr>
            <a:r>
              <a:rPr lang="en-US" sz="1600" dirty="0" smtClean="0"/>
              <a:t>PTER (</a:t>
            </a:r>
            <a:r>
              <a:rPr lang="en-US" sz="1600" dirty="0" err="1" smtClean="0"/>
              <a:t>phosphotriesterase</a:t>
            </a:r>
            <a:r>
              <a:rPr lang="en-US" sz="1600" dirty="0" smtClean="0"/>
              <a:t> related) </a:t>
            </a:r>
            <a:r>
              <a:rPr lang="en-US" sz="1600" dirty="0" err="1" smtClean="0"/>
              <a:t>bajo</a:t>
            </a:r>
            <a:r>
              <a:rPr lang="en-US" sz="1600" dirty="0" smtClean="0"/>
              <a:t> </a:t>
            </a:r>
            <a:r>
              <a:rPr lang="en-US" sz="1600" dirty="0" err="1" smtClean="0"/>
              <a:t>grado</a:t>
            </a:r>
            <a:r>
              <a:rPr lang="en-US" sz="1600" dirty="0" smtClean="0"/>
              <a:t> de </a:t>
            </a:r>
            <a:r>
              <a:rPr lang="en-US" sz="1600" dirty="0" err="1" smtClean="0"/>
              <a:t>inflamación</a:t>
            </a:r>
            <a:r>
              <a:rPr lang="en-US" sz="1600" dirty="0" smtClean="0"/>
              <a:t>  de </a:t>
            </a:r>
            <a:r>
              <a:rPr lang="en-US" sz="1600" dirty="0" err="1" smtClean="0"/>
              <a:t>tejido</a:t>
            </a:r>
            <a:r>
              <a:rPr lang="en-US" sz="1600" dirty="0" smtClean="0"/>
              <a:t> </a:t>
            </a:r>
            <a:r>
              <a:rPr lang="en-US" sz="1600" dirty="0" err="1" smtClean="0"/>
              <a:t>adiposo</a:t>
            </a:r>
            <a:endParaRPr lang="en-US" sz="1600" dirty="0" smtClean="0"/>
          </a:p>
          <a:p>
            <a:pPr>
              <a:buFont typeface="Arial" panose="020B0604020202020204" pitchFamily="34" charset="0"/>
              <a:buChar char="•"/>
            </a:pPr>
            <a:r>
              <a:rPr lang="en-US" sz="1600" dirty="0" smtClean="0"/>
              <a:t>C-MAF , </a:t>
            </a:r>
            <a:r>
              <a:rPr lang="en-US" sz="1600" dirty="0" err="1" smtClean="0"/>
              <a:t>adipogénesis</a:t>
            </a:r>
            <a:endParaRPr lang="en-US" sz="1600" dirty="0" smtClean="0"/>
          </a:p>
          <a:p>
            <a:pPr>
              <a:buFont typeface="Arial" panose="020B0604020202020204" pitchFamily="34" charset="0"/>
              <a:buChar char="•"/>
            </a:pPr>
            <a:r>
              <a:rPr lang="en-US" sz="1600" dirty="0" smtClean="0"/>
              <a:t>LYPLAL1 (lysophospholipase-lile-1) </a:t>
            </a:r>
            <a:r>
              <a:rPr lang="en-US" sz="1600" b="1" dirty="0" smtClean="0">
                <a:solidFill>
                  <a:srgbClr val="CE3279"/>
                </a:solidFill>
              </a:rPr>
              <a:t>* </a:t>
            </a:r>
            <a:r>
              <a:rPr lang="en-US" sz="1600" dirty="0" err="1" smtClean="0"/>
              <a:t>tejido</a:t>
            </a:r>
            <a:r>
              <a:rPr lang="en-US" sz="1600" dirty="0" smtClean="0"/>
              <a:t> </a:t>
            </a:r>
            <a:r>
              <a:rPr lang="en-US" sz="1600" dirty="0" err="1" smtClean="0"/>
              <a:t>celular</a:t>
            </a:r>
            <a:r>
              <a:rPr lang="en-US" sz="1600" dirty="0" smtClean="0"/>
              <a:t> </a:t>
            </a:r>
            <a:r>
              <a:rPr lang="en-US" sz="1600" dirty="0" err="1" smtClean="0"/>
              <a:t>subcutáneo</a:t>
            </a:r>
            <a:endParaRPr lang="en-US" sz="1600" dirty="0"/>
          </a:p>
        </p:txBody>
      </p:sp>
      <p:sp>
        <p:nvSpPr>
          <p:cNvPr id="4" name="Footer Placeholder 3"/>
          <p:cNvSpPr>
            <a:spLocks noGrp="1"/>
          </p:cNvSpPr>
          <p:nvPr>
            <p:ph type="ftr" sz="quarter" idx="11"/>
          </p:nvPr>
        </p:nvSpPr>
        <p:spPr>
          <a:xfrm>
            <a:off x="4842932" y="6470704"/>
            <a:ext cx="5901458" cy="274320"/>
          </a:xfrm>
        </p:spPr>
        <p:txBody>
          <a:bodyPr/>
          <a:lstStyle/>
          <a:p>
            <a:r>
              <a:rPr lang="en-US" dirty="0" smtClean="0"/>
              <a:t>Herrera, B. The Genetics of Obesity. </a:t>
            </a:r>
            <a:r>
              <a:rPr lang="en-US" dirty="0" err="1" smtClean="0"/>
              <a:t>Curr</a:t>
            </a:r>
            <a:r>
              <a:rPr lang="en-US" dirty="0" smtClean="0"/>
              <a:t> </a:t>
            </a:r>
            <a:r>
              <a:rPr lang="en-US" dirty="0" err="1" smtClean="0"/>
              <a:t>Diab</a:t>
            </a:r>
            <a:r>
              <a:rPr lang="en-US" dirty="0" smtClean="0"/>
              <a:t> Rep (2010) 10:498–505</a:t>
            </a:r>
            <a:endParaRPr lang="en-US" dirty="0"/>
          </a:p>
        </p:txBody>
      </p:sp>
      <p:pic>
        <p:nvPicPr>
          <p:cNvPr id="5" name="Picture 4"/>
          <p:cNvPicPr>
            <a:picLocks noChangeAspect="1"/>
          </p:cNvPicPr>
          <p:nvPr/>
        </p:nvPicPr>
        <p:blipFill>
          <a:blip r:embed="rId3"/>
          <a:stretch>
            <a:fillRect/>
          </a:stretch>
        </p:blipFill>
        <p:spPr>
          <a:xfrm>
            <a:off x="5443571" y="1335024"/>
            <a:ext cx="6331747" cy="4608576"/>
          </a:xfrm>
          <a:prstGeom prst="rect">
            <a:avLst/>
          </a:prstGeom>
        </p:spPr>
      </p:pic>
      <p:cxnSp>
        <p:nvCxnSpPr>
          <p:cNvPr id="6" name="Straight Arrow Connector 5"/>
          <p:cNvCxnSpPr/>
          <p:nvPr/>
        </p:nvCxnSpPr>
        <p:spPr>
          <a:xfrm flipH="1" flipV="1">
            <a:off x="8799089" y="2967865"/>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9432752" y="3120265"/>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799089" y="3639311"/>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676769" y="4791455"/>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310432" y="2109612"/>
            <a:ext cx="244640" cy="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197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solidFill>
                  <a:schemeClr val="accent2">
                    <a:lumMod val="75000"/>
                  </a:schemeClr>
                </a:solidFill>
              </a:rPr>
              <a:t>Fto</a:t>
            </a:r>
            <a:r>
              <a:rPr lang="en-US" sz="2400" dirty="0" smtClean="0">
                <a:solidFill>
                  <a:schemeClr val="accent2">
                    <a:lumMod val="75000"/>
                  </a:schemeClr>
                </a:solidFill>
              </a:rPr>
              <a:t/>
            </a:r>
            <a:br>
              <a:rPr lang="en-US" sz="2400" dirty="0" smtClean="0">
                <a:solidFill>
                  <a:schemeClr val="accent2">
                    <a:lumMod val="75000"/>
                  </a:schemeClr>
                </a:solidFill>
              </a:rPr>
            </a:br>
            <a:r>
              <a:rPr lang="en-US" sz="2400" dirty="0" smtClean="0">
                <a:solidFill>
                  <a:schemeClr val="accent2">
                    <a:lumMod val="75000"/>
                  </a:schemeClr>
                </a:solidFill>
              </a:rPr>
              <a:t>Fat mass and obesity – associated gene</a:t>
            </a:r>
            <a:endParaRPr lang="en-US" sz="2400"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dirty="0" err="1" smtClean="0"/>
              <a:t>Núcleo</a:t>
            </a:r>
            <a:r>
              <a:rPr lang="en-US" sz="2000" dirty="0" smtClean="0"/>
              <a:t> </a:t>
            </a:r>
            <a:r>
              <a:rPr lang="en-US" sz="2000" dirty="0" err="1" smtClean="0"/>
              <a:t>Arcuato</a:t>
            </a:r>
            <a:endParaRPr lang="en-US" sz="2000" dirty="0" smtClean="0"/>
          </a:p>
          <a:p>
            <a:pPr>
              <a:buFont typeface="Arial" panose="020B0604020202020204" pitchFamily="34" charset="0"/>
              <a:buChar char="•"/>
            </a:pPr>
            <a:r>
              <a:rPr lang="en-US" sz="2000" dirty="0" smtClean="0"/>
              <a:t>~</a:t>
            </a:r>
            <a:r>
              <a:rPr lang="en-US" sz="2000" dirty="0"/>
              <a:t>1% </a:t>
            </a:r>
            <a:r>
              <a:rPr lang="en-US" sz="2000" dirty="0" smtClean="0"/>
              <a:t> del total IMC </a:t>
            </a:r>
            <a:r>
              <a:rPr lang="en-US" sz="2000" dirty="0" err="1" smtClean="0"/>
              <a:t>por</a:t>
            </a:r>
            <a:r>
              <a:rPr lang="en-US" sz="2000" dirty="0" smtClean="0"/>
              <a:t> </a:t>
            </a:r>
            <a:r>
              <a:rPr lang="en-US" sz="2000" dirty="0" err="1" smtClean="0"/>
              <a:t>herencia</a:t>
            </a:r>
            <a:endParaRPr lang="en-US" sz="2000" dirty="0" smtClean="0"/>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r>
              <a:rPr lang="en-US" sz="2000" dirty="0" err="1" smtClean="0"/>
              <a:t>Apetito</a:t>
            </a:r>
            <a:r>
              <a:rPr lang="en-US" sz="2000" dirty="0" smtClean="0"/>
              <a:t>  = </a:t>
            </a:r>
            <a:r>
              <a:rPr lang="en-US" sz="2000" dirty="0" err="1" smtClean="0"/>
              <a:t>hiperfagia</a:t>
            </a:r>
            <a:r>
              <a:rPr lang="en-US" sz="2000" dirty="0" smtClean="0"/>
              <a:t>, </a:t>
            </a:r>
            <a:r>
              <a:rPr lang="en-US" sz="2000" dirty="0" err="1" smtClean="0"/>
              <a:t>disminución</a:t>
            </a:r>
            <a:r>
              <a:rPr lang="en-US" sz="2000" dirty="0" smtClean="0"/>
              <a:t> </a:t>
            </a:r>
            <a:r>
              <a:rPr lang="en-US" sz="2000" dirty="0" err="1" smtClean="0"/>
              <a:t>en</a:t>
            </a:r>
            <a:r>
              <a:rPr lang="en-US" sz="2000" dirty="0" smtClean="0"/>
              <a:t> la </a:t>
            </a:r>
            <a:r>
              <a:rPr lang="en-US" sz="2000" dirty="0" err="1" smtClean="0"/>
              <a:t>saciedad</a:t>
            </a:r>
            <a:endParaRPr lang="en-US" sz="2000" dirty="0" smtClean="0"/>
          </a:p>
          <a:p>
            <a:pPr>
              <a:buFont typeface="Arial" panose="020B0604020202020204" pitchFamily="34" charset="0"/>
              <a:buChar char="•"/>
            </a:pPr>
            <a:r>
              <a:rPr lang="en-US" sz="2000" dirty="0" err="1" smtClean="0"/>
              <a:t>Actividad</a:t>
            </a:r>
            <a:r>
              <a:rPr lang="en-US" sz="2000" dirty="0" smtClean="0"/>
              <a:t> </a:t>
            </a:r>
            <a:r>
              <a:rPr lang="en-US" sz="2000" dirty="0" err="1" smtClean="0"/>
              <a:t>lipolítica</a:t>
            </a:r>
            <a:r>
              <a:rPr lang="en-US" sz="2000" dirty="0" smtClean="0"/>
              <a:t> </a:t>
            </a:r>
            <a:r>
              <a:rPr lang="en-US" sz="2000" dirty="0" err="1" smtClean="0"/>
              <a:t>disminuida</a:t>
            </a:r>
            <a:endParaRPr lang="en-US" sz="2000" dirty="0" smtClean="0"/>
          </a:p>
          <a:p>
            <a:pPr>
              <a:buFont typeface="Arial" panose="020B0604020202020204" pitchFamily="34" charset="0"/>
              <a:buChar char="•"/>
            </a:pPr>
            <a:endParaRPr lang="en-US" sz="2000" dirty="0" smtClean="0"/>
          </a:p>
          <a:p>
            <a:pPr>
              <a:buFont typeface="Arial" panose="020B0604020202020204" pitchFamily="34" charset="0"/>
              <a:buChar char="•"/>
            </a:pPr>
            <a:r>
              <a:rPr lang="en-US" sz="2000" dirty="0" err="1" smtClean="0"/>
              <a:t>Afectado</a:t>
            </a:r>
            <a:r>
              <a:rPr lang="en-US" sz="2000" dirty="0" smtClean="0"/>
              <a:t> </a:t>
            </a:r>
            <a:r>
              <a:rPr lang="en-US" sz="2000" dirty="0" err="1" smtClean="0"/>
              <a:t>por</a:t>
            </a:r>
            <a:r>
              <a:rPr lang="en-US" sz="2000" dirty="0" smtClean="0"/>
              <a:t> </a:t>
            </a:r>
            <a:r>
              <a:rPr lang="en-US" sz="2000" dirty="0" err="1" smtClean="0"/>
              <a:t>Actividad</a:t>
            </a:r>
            <a:r>
              <a:rPr lang="en-US" sz="2000" dirty="0" smtClean="0"/>
              <a:t> </a:t>
            </a:r>
            <a:r>
              <a:rPr lang="en-US" sz="2000" dirty="0" err="1" smtClean="0"/>
              <a:t>física</a:t>
            </a:r>
            <a:r>
              <a:rPr lang="en-US" sz="2000" dirty="0" smtClean="0"/>
              <a:t> </a:t>
            </a:r>
            <a:endParaRPr lang="en-US" sz="2000" dirty="0"/>
          </a:p>
        </p:txBody>
      </p:sp>
      <p:sp>
        <p:nvSpPr>
          <p:cNvPr id="4" name="Footer Placeholder 4"/>
          <p:cNvSpPr>
            <a:spLocks noGrp="1"/>
          </p:cNvSpPr>
          <p:nvPr>
            <p:ph type="ftr" sz="quarter" idx="11"/>
          </p:nvPr>
        </p:nvSpPr>
        <p:spPr>
          <a:xfrm>
            <a:off x="4842932" y="6470704"/>
            <a:ext cx="5901458" cy="274320"/>
          </a:xfrm>
        </p:spPr>
        <p:txBody>
          <a:bodyPr/>
          <a:lstStyle/>
          <a:p>
            <a:r>
              <a:rPr lang="en-US" dirty="0" err="1" smtClean="0"/>
              <a:t>Walley</a:t>
            </a:r>
            <a:r>
              <a:rPr lang="en-US" dirty="0" smtClean="0"/>
              <a:t>, A. The genetic contribution to non-</a:t>
            </a:r>
            <a:r>
              <a:rPr lang="en-US" dirty="0" err="1" smtClean="0"/>
              <a:t>syndromatic</a:t>
            </a:r>
            <a:r>
              <a:rPr lang="en-US" dirty="0" smtClean="0"/>
              <a:t> </a:t>
            </a:r>
            <a:r>
              <a:rPr lang="en-US" dirty="0" err="1" smtClean="0"/>
              <a:t>guman</a:t>
            </a:r>
            <a:r>
              <a:rPr lang="en-US" dirty="0" smtClean="0"/>
              <a:t> obesity. Nature Reviews Genetics (2009) 10:431–442</a:t>
            </a:r>
            <a:endParaRPr lang="en-US" dirty="0"/>
          </a:p>
        </p:txBody>
      </p:sp>
      <p:pic>
        <p:nvPicPr>
          <p:cNvPr id="17410" name="Picture 2" descr="FAQ - FAK: NEUROANATOMÍA DE LA ALIMENTACI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986" y="2422359"/>
            <a:ext cx="2652635" cy="243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00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20000" y="1825625"/>
            <a:ext cx="5361011" cy="4351338"/>
          </a:xfrm>
        </p:spPr>
        <p:txBody>
          <a:bodyPr>
            <a:normAutofit/>
          </a:bodyPr>
          <a:lstStyle/>
          <a:p>
            <a:pPr marL="0" indent="0">
              <a:buNone/>
            </a:pPr>
            <a:r>
              <a:rPr lang="en-US" sz="2000" dirty="0" err="1" smtClean="0"/>
              <a:t>Intercambio</a:t>
            </a:r>
            <a:r>
              <a:rPr lang="en-US" sz="2000" dirty="0" smtClean="0"/>
              <a:t> de </a:t>
            </a:r>
            <a:r>
              <a:rPr lang="en-US" sz="2000" dirty="0" err="1" smtClean="0"/>
              <a:t>acción</a:t>
            </a:r>
            <a:r>
              <a:rPr lang="en-US" sz="2000" dirty="0" smtClean="0"/>
              <a:t> de </a:t>
            </a:r>
            <a:r>
              <a:rPr lang="en-US" sz="2000" dirty="0" err="1" smtClean="0"/>
              <a:t>adipocitos</a:t>
            </a:r>
            <a:r>
              <a:rPr lang="en-US" sz="2000" dirty="0" smtClean="0"/>
              <a:t>, </a:t>
            </a:r>
            <a:r>
              <a:rPr lang="en-US" sz="2000" dirty="0" err="1" smtClean="0"/>
              <a:t>aumentando</a:t>
            </a:r>
            <a:r>
              <a:rPr lang="en-US" sz="2000" dirty="0" smtClean="0"/>
              <a:t> el </a:t>
            </a:r>
            <a:r>
              <a:rPr lang="en-US" sz="2000" dirty="0" err="1" smtClean="0"/>
              <a:t>almacenamiento</a:t>
            </a:r>
            <a:r>
              <a:rPr lang="en-US" sz="2000" dirty="0" smtClean="0"/>
              <a:t> de </a:t>
            </a:r>
            <a:r>
              <a:rPr lang="en-US" sz="2000" dirty="0" err="1" smtClean="0"/>
              <a:t>energía</a:t>
            </a:r>
            <a:r>
              <a:rPr lang="en-US" sz="2000" dirty="0" smtClean="0"/>
              <a:t>. </a:t>
            </a:r>
            <a:endParaRPr lang="en-US" sz="2000" dirty="0"/>
          </a:p>
        </p:txBody>
      </p:sp>
      <p:sp>
        <p:nvSpPr>
          <p:cNvPr id="4" name="Footer Placeholder 3"/>
          <p:cNvSpPr>
            <a:spLocks noGrp="1"/>
          </p:cNvSpPr>
          <p:nvPr>
            <p:ph type="ftr" sz="quarter" idx="11"/>
          </p:nvPr>
        </p:nvSpPr>
        <p:spPr>
          <a:xfrm rot="10800000" flipV="1">
            <a:off x="1120000" y="6310631"/>
            <a:ext cx="7033400" cy="45719"/>
          </a:xfrm>
        </p:spPr>
        <p:txBody>
          <a:bodyPr/>
          <a:lstStyle/>
          <a:p>
            <a:r>
              <a:rPr lang="en-US" dirty="0" err="1" smtClean="0"/>
              <a:t>Goodarzi,M</a:t>
            </a:r>
            <a:r>
              <a:rPr lang="en-US" dirty="0" smtClean="0"/>
              <a:t>. Genetics of obesity: what genetic association studies have taught us about the biology of obesity and its complications. Lancet Diabetes </a:t>
            </a:r>
            <a:r>
              <a:rPr lang="en-US" dirty="0" err="1" smtClean="0"/>
              <a:t>Endocrinol</a:t>
            </a:r>
            <a:r>
              <a:rPr lang="en-US" dirty="0" smtClean="0"/>
              <a:t> 2017.http://dx.doi.org/10.1016/S2213-8587(17)30200-0</a:t>
            </a:r>
            <a:endParaRPr lang="en-US" dirty="0"/>
          </a:p>
        </p:txBody>
      </p:sp>
      <p:pic>
        <p:nvPicPr>
          <p:cNvPr id="3074" name="Picture 2" descr="Making Biological Sense of GWAS Data: Lessons from the FTO Loc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983" y="1262062"/>
            <a:ext cx="3562350" cy="491490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829926" y="4366118"/>
            <a:ext cx="2646948" cy="1877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95568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595" y="806466"/>
            <a:ext cx="4458039" cy="4853093"/>
          </a:xfrm>
        </p:spPr>
        <p:txBody>
          <a:bodyPr/>
          <a:lstStyle/>
          <a:p>
            <a:pPr>
              <a:buFont typeface="Arial" panose="020B0604020202020204" pitchFamily="34" charset="0"/>
              <a:buChar char="•"/>
            </a:pPr>
            <a:r>
              <a:rPr lang="en-US" sz="2000" dirty="0" err="1" smtClean="0"/>
              <a:t>Efecto</a:t>
            </a:r>
            <a:r>
              <a:rPr lang="en-US" sz="2000" dirty="0" smtClean="0"/>
              <a:t> de FTO </a:t>
            </a:r>
            <a:r>
              <a:rPr lang="en-US" sz="2000" dirty="0" err="1" smtClean="0"/>
              <a:t>sobre</a:t>
            </a:r>
            <a:r>
              <a:rPr lang="en-US" sz="2000" dirty="0" smtClean="0"/>
              <a:t> IRX3 </a:t>
            </a:r>
            <a:r>
              <a:rPr lang="en-US" sz="2000" dirty="0" err="1" smtClean="0"/>
              <a:t>en</a:t>
            </a:r>
            <a:r>
              <a:rPr lang="en-US" sz="2000" dirty="0" smtClean="0"/>
              <a:t> SNC.</a:t>
            </a:r>
          </a:p>
          <a:p>
            <a:pPr>
              <a:buFont typeface="Arial" panose="020B0604020202020204" pitchFamily="34" charset="0"/>
              <a:buChar char="•"/>
            </a:pPr>
            <a:r>
              <a:rPr lang="en-US" sz="2000" dirty="0" err="1" smtClean="0"/>
              <a:t>interrupcion</a:t>
            </a:r>
            <a:r>
              <a:rPr lang="en-US" sz="2000" dirty="0" smtClean="0"/>
              <a:t> de union de </a:t>
            </a:r>
            <a:r>
              <a:rPr lang="en-US" sz="2000" dirty="0" err="1" smtClean="0"/>
              <a:t>proteina</a:t>
            </a:r>
            <a:r>
              <a:rPr lang="en-US" sz="2000" dirty="0" smtClean="0"/>
              <a:t> P110 (CUX1)</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err="1" smtClean="0"/>
              <a:t>Disminución</a:t>
            </a:r>
            <a:r>
              <a:rPr lang="en-US" sz="2000" dirty="0" smtClean="0"/>
              <a:t> de la </a:t>
            </a:r>
            <a:r>
              <a:rPr lang="en-US" sz="2000" dirty="0" err="1" smtClean="0"/>
              <a:t>expresión</a:t>
            </a:r>
            <a:r>
              <a:rPr lang="en-US" sz="2000" dirty="0" smtClean="0"/>
              <a:t> y </a:t>
            </a:r>
            <a:r>
              <a:rPr lang="en-US" sz="2000" dirty="0" err="1" smtClean="0"/>
              <a:t>consecuente</a:t>
            </a:r>
            <a:r>
              <a:rPr lang="en-US" sz="2000" dirty="0" smtClean="0"/>
              <a:t> </a:t>
            </a:r>
            <a:r>
              <a:rPr lang="en-US" sz="2000" dirty="0" err="1" smtClean="0"/>
              <a:t>reducción</a:t>
            </a:r>
            <a:r>
              <a:rPr lang="en-US" sz="2000" dirty="0" smtClean="0"/>
              <a:t> de la </a:t>
            </a:r>
            <a:r>
              <a:rPr lang="en-US" sz="2000" dirty="0" err="1" smtClean="0"/>
              <a:t>señalización</a:t>
            </a:r>
            <a:r>
              <a:rPr lang="en-US" sz="2000" dirty="0" smtClean="0"/>
              <a:t> de </a:t>
            </a:r>
            <a:r>
              <a:rPr lang="en-US" sz="2000" dirty="0" err="1" smtClean="0"/>
              <a:t>leptina</a:t>
            </a:r>
            <a:endParaRPr lang="en-US" sz="2000" dirty="0" smtClean="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4842932" y="6470704"/>
            <a:ext cx="5901458" cy="274320"/>
          </a:xfrm>
        </p:spPr>
        <p:txBody>
          <a:bodyPr/>
          <a:lstStyle/>
          <a:p>
            <a:r>
              <a:rPr lang="en-US" dirty="0" err="1" smtClean="0"/>
              <a:t>Goodarzi,M</a:t>
            </a:r>
            <a:r>
              <a:rPr lang="en-US" dirty="0" smtClean="0"/>
              <a:t>. Genetics of obesity: what genetic association studies have taught us about the biology of obesity and its complications. Lancet Diabetes </a:t>
            </a:r>
            <a:r>
              <a:rPr lang="en-US" dirty="0" err="1" smtClean="0"/>
              <a:t>Endocrinol</a:t>
            </a:r>
            <a:r>
              <a:rPr lang="en-US" dirty="0" smtClean="0"/>
              <a:t> 2017.http://dx.doi.org/10.1016/S2213-8587(17)30200-0</a:t>
            </a:r>
            <a:endParaRPr lang="en-US" dirty="0"/>
          </a:p>
        </p:txBody>
      </p:sp>
      <p:pic>
        <p:nvPicPr>
          <p:cNvPr id="6" name="Picture 5"/>
          <p:cNvPicPr>
            <a:picLocks noChangeAspect="1"/>
          </p:cNvPicPr>
          <p:nvPr/>
        </p:nvPicPr>
        <p:blipFill>
          <a:blip r:embed="rId3"/>
          <a:stretch>
            <a:fillRect/>
          </a:stretch>
        </p:blipFill>
        <p:spPr>
          <a:xfrm>
            <a:off x="5363634" y="555893"/>
            <a:ext cx="5829300" cy="4694498"/>
          </a:xfrm>
          <a:prstGeom prst="rect">
            <a:avLst/>
          </a:prstGeom>
        </p:spPr>
      </p:pic>
      <p:pic>
        <p:nvPicPr>
          <p:cNvPr id="7" name="Picture 6"/>
          <p:cNvPicPr>
            <a:picLocks noChangeAspect="1"/>
          </p:cNvPicPr>
          <p:nvPr/>
        </p:nvPicPr>
        <p:blipFill>
          <a:blip r:embed="rId4"/>
          <a:stretch>
            <a:fillRect/>
          </a:stretch>
        </p:blipFill>
        <p:spPr>
          <a:xfrm>
            <a:off x="12344207" y="1252537"/>
            <a:ext cx="2295525" cy="2066925"/>
          </a:xfrm>
          <a:prstGeom prst="rect">
            <a:avLst/>
          </a:prstGeom>
        </p:spPr>
      </p:pic>
      <p:sp>
        <p:nvSpPr>
          <p:cNvPr id="2" name="Rectangle 1"/>
          <p:cNvSpPr/>
          <p:nvPr/>
        </p:nvSpPr>
        <p:spPr>
          <a:xfrm>
            <a:off x="5591909" y="4448908"/>
            <a:ext cx="5601026" cy="801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457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2400" dirty="0" smtClean="0">
                <a:solidFill>
                  <a:schemeClr val="tx1">
                    <a:lumMod val="95000"/>
                  </a:schemeClr>
                </a:solidFill>
              </a:rPr>
              <a:t>Riesgos ambientales de la obesidad</a:t>
            </a:r>
            <a:endParaRPr lang="es-MX" sz="2400" dirty="0">
              <a:solidFill>
                <a:schemeClr val="tx1">
                  <a:lumMod val="95000"/>
                </a:schemeClr>
              </a:solidFill>
            </a:endParaRPr>
          </a:p>
        </p:txBody>
      </p:sp>
      <p:sp>
        <p:nvSpPr>
          <p:cNvPr id="3" name="Content Placeholder 2"/>
          <p:cNvSpPr>
            <a:spLocks noGrp="1"/>
          </p:cNvSpPr>
          <p:nvPr>
            <p:ph idx="1"/>
          </p:nvPr>
        </p:nvSpPr>
        <p:spPr/>
        <p:txBody>
          <a:bodyPr>
            <a:normAutofit/>
          </a:bodyPr>
          <a:lstStyle/>
          <a:p>
            <a:r>
              <a:rPr lang="es-MX" sz="2000" dirty="0" smtClean="0"/>
              <a:t>Dieta de alto valor energético</a:t>
            </a:r>
          </a:p>
          <a:p>
            <a:r>
              <a:rPr lang="es-MX" sz="2000" dirty="0" smtClean="0"/>
              <a:t>Sedentarismo</a:t>
            </a:r>
          </a:p>
          <a:p>
            <a:r>
              <a:rPr lang="es-MX" sz="2000" dirty="0" err="1" smtClean="0"/>
              <a:t>Xenobióticos</a:t>
            </a:r>
            <a:r>
              <a:rPr lang="es-MX" sz="2000" dirty="0"/>
              <a:t> </a:t>
            </a:r>
            <a:r>
              <a:rPr lang="es-MX" sz="2000" dirty="0" err="1" smtClean="0"/>
              <a:t>obesogénicos</a:t>
            </a:r>
            <a:endParaRPr lang="es-MX" sz="2000" dirty="0" smtClean="0"/>
          </a:p>
          <a:p>
            <a:endParaRPr lang="es-MX" sz="2000" dirty="0"/>
          </a:p>
          <a:p>
            <a:endParaRPr lang="es-MX" sz="2000" dirty="0" smtClean="0"/>
          </a:p>
          <a:p>
            <a:r>
              <a:rPr lang="es-MX" sz="2000" dirty="0" smtClean="0"/>
              <a:t>Estudios </a:t>
            </a:r>
            <a:r>
              <a:rPr lang="es-MX" sz="2000" dirty="0" smtClean="0"/>
              <a:t>ADN, </a:t>
            </a:r>
            <a:r>
              <a:rPr lang="es-MX" sz="2000" dirty="0" smtClean="0"/>
              <a:t>&gt;20.000 genes</a:t>
            </a:r>
          </a:p>
          <a:p>
            <a:endParaRPr lang="es-MX" sz="2000" dirty="0"/>
          </a:p>
        </p:txBody>
      </p:sp>
      <p:sp>
        <p:nvSpPr>
          <p:cNvPr id="4" name="Footer Placeholder 3"/>
          <p:cNvSpPr>
            <a:spLocks noGrp="1"/>
          </p:cNvSpPr>
          <p:nvPr>
            <p:ph type="ftr" sz="quarter" idx="11"/>
          </p:nvPr>
        </p:nvSpPr>
        <p:spPr>
          <a:xfrm>
            <a:off x="511014" y="6311900"/>
            <a:ext cx="5725886" cy="409575"/>
          </a:xfrm>
        </p:spPr>
        <p:txBody>
          <a:bodyPr/>
          <a:lstStyle/>
          <a:p>
            <a:r>
              <a:rPr lang="en-US" dirty="0" err="1" smtClean="0"/>
              <a:t>Levian</a:t>
            </a:r>
            <a:r>
              <a:rPr lang="en-US" dirty="0" smtClean="0"/>
              <a:t>, C., Ruiz, E., &amp; Yang, X. (2014). The pathogenesis of obesity from a genomic and systems biology perspective. The Yale journal of biology and medicine, 87(2), 113–126.</a:t>
            </a:r>
            <a:endParaRPr lang="es-MX" dirty="0"/>
          </a:p>
        </p:txBody>
      </p:sp>
      <p:pic>
        <p:nvPicPr>
          <p:cNvPr id="5" name="Picture 4"/>
          <p:cNvPicPr>
            <a:picLocks noChangeAspect="1"/>
          </p:cNvPicPr>
          <p:nvPr/>
        </p:nvPicPr>
        <p:blipFill>
          <a:blip r:embed="rId2"/>
          <a:stretch>
            <a:fillRect/>
          </a:stretch>
        </p:blipFill>
        <p:spPr>
          <a:xfrm>
            <a:off x="6605337" y="100573"/>
            <a:ext cx="4748463" cy="6757427"/>
          </a:xfrm>
          <a:prstGeom prst="rect">
            <a:avLst/>
          </a:prstGeom>
        </p:spPr>
      </p:pic>
      <p:pic>
        <p:nvPicPr>
          <p:cNvPr id="1026" name="Picture 2" descr="Cómo se utilizan los microarrays de ADN en el estudio de la genómica? /  Ciencia | La diferencia entre objetos y términos simila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323" y="4254054"/>
            <a:ext cx="1490345" cy="192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672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273304" y="2084127"/>
            <a:ext cx="2437224" cy="1999615"/>
          </a:xfrm>
          <a:solidFill>
            <a:schemeClr val="accent1">
              <a:lumMod val="50000"/>
            </a:schemeClr>
          </a:solidFill>
        </p:spPr>
        <p:txBody>
          <a:bodyPr>
            <a:normAutofit/>
          </a:bodyPr>
          <a:lstStyle/>
          <a:p>
            <a:r>
              <a:rPr lang="es-MX" sz="1400" dirty="0" smtClean="0"/>
              <a:t>Conducta alimentaria</a:t>
            </a:r>
          </a:p>
          <a:p>
            <a:r>
              <a:rPr lang="es-MX" sz="1400" dirty="0" smtClean="0"/>
              <a:t>Preferencias</a:t>
            </a:r>
          </a:p>
          <a:p>
            <a:r>
              <a:rPr lang="es-MX" sz="1400" dirty="0" smtClean="0"/>
              <a:t>Digestión</a:t>
            </a:r>
          </a:p>
          <a:p>
            <a:r>
              <a:rPr lang="es-MX" sz="1400" dirty="0" smtClean="0"/>
              <a:t>Absorción de nutrientes</a:t>
            </a:r>
          </a:p>
          <a:p>
            <a:r>
              <a:rPr lang="es-MX" sz="1400" dirty="0" smtClean="0"/>
              <a:t>Metabolismo de nutrientes</a:t>
            </a:r>
          </a:p>
          <a:p>
            <a:r>
              <a:rPr lang="es-MX" sz="1400" dirty="0" smtClean="0"/>
              <a:t>Metabolismo basal</a:t>
            </a:r>
            <a:endParaRPr lang="es-MX" sz="1400" dirty="0"/>
          </a:p>
        </p:txBody>
      </p:sp>
      <p:pic>
        <p:nvPicPr>
          <p:cNvPr id="4" name="Picture 3"/>
          <p:cNvPicPr>
            <a:picLocks noChangeAspect="1"/>
          </p:cNvPicPr>
          <p:nvPr/>
        </p:nvPicPr>
        <p:blipFill>
          <a:blip r:embed="rId2"/>
          <a:stretch>
            <a:fillRect/>
          </a:stretch>
        </p:blipFill>
        <p:spPr>
          <a:xfrm>
            <a:off x="838200" y="755743"/>
            <a:ext cx="4342972" cy="934945"/>
          </a:xfrm>
          <a:prstGeom prst="rect">
            <a:avLst/>
          </a:prstGeom>
        </p:spPr>
      </p:pic>
      <p:sp>
        <p:nvSpPr>
          <p:cNvPr id="5" name="Footer Placeholder 3"/>
          <p:cNvSpPr>
            <a:spLocks noGrp="1"/>
          </p:cNvSpPr>
          <p:nvPr>
            <p:ph type="ftr" sz="quarter" idx="11"/>
          </p:nvPr>
        </p:nvSpPr>
        <p:spPr>
          <a:xfrm>
            <a:off x="3233056" y="6311900"/>
            <a:ext cx="5725886" cy="409575"/>
          </a:xfrm>
        </p:spPr>
        <p:txBody>
          <a:bodyPr/>
          <a:lstStyle/>
          <a:p>
            <a:r>
              <a:rPr lang="en-US" dirty="0" err="1" smtClean="0"/>
              <a:t>Levian</a:t>
            </a:r>
            <a:r>
              <a:rPr lang="en-US" dirty="0" smtClean="0"/>
              <a:t>, C., Ruiz, E., &amp; Yang, X. (2014). The pathogenesis of obesity from a genomic and systems biology perspective. The Yale journal of biology and medicine, 87(2), 113–126.</a:t>
            </a:r>
            <a:endParaRPr lang="es-MX" dirty="0"/>
          </a:p>
        </p:txBody>
      </p:sp>
      <p:sp>
        <p:nvSpPr>
          <p:cNvPr id="6" name="Oval 5"/>
          <p:cNvSpPr/>
          <p:nvPr/>
        </p:nvSpPr>
        <p:spPr>
          <a:xfrm>
            <a:off x="1491916" y="1203158"/>
            <a:ext cx="1741140" cy="62246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Picture 6"/>
          <p:cNvPicPr>
            <a:picLocks noChangeAspect="1"/>
          </p:cNvPicPr>
          <p:nvPr/>
        </p:nvPicPr>
        <p:blipFill>
          <a:blip r:embed="rId3"/>
          <a:stretch>
            <a:fillRect/>
          </a:stretch>
        </p:blipFill>
        <p:spPr>
          <a:xfrm>
            <a:off x="5962020" y="1027906"/>
            <a:ext cx="3195156" cy="5138601"/>
          </a:xfrm>
          <a:prstGeom prst="rect">
            <a:avLst/>
          </a:prstGeom>
        </p:spPr>
      </p:pic>
      <p:pic>
        <p:nvPicPr>
          <p:cNvPr id="8" name="Picture 7"/>
          <p:cNvPicPr>
            <a:picLocks noChangeAspect="1"/>
          </p:cNvPicPr>
          <p:nvPr/>
        </p:nvPicPr>
        <p:blipFill>
          <a:blip r:embed="rId4"/>
          <a:stretch>
            <a:fillRect/>
          </a:stretch>
        </p:blipFill>
        <p:spPr>
          <a:xfrm>
            <a:off x="9157176" y="2718888"/>
            <a:ext cx="2838095" cy="3447619"/>
          </a:xfrm>
          <a:prstGeom prst="rect">
            <a:avLst/>
          </a:prstGeom>
        </p:spPr>
      </p:pic>
      <p:pic>
        <p:nvPicPr>
          <p:cNvPr id="9" name="Picture 8"/>
          <p:cNvPicPr>
            <a:picLocks noChangeAspect="1"/>
          </p:cNvPicPr>
          <p:nvPr/>
        </p:nvPicPr>
        <p:blipFill>
          <a:blip r:embed="rId5"/>
          <a:stretch>
            <a:fillRect/>
          </a:stretch>
        </p:blipFill>
        <p:spPr>
          <a:xfrm>
            <a:off x="2818170" y="2166576"/>
            <a:ext cx="2363002" cy="1834718"/>
          </a:xfrm>
          <a:prstGeom prst="rect">
            <a:avLst/>
          </a:prstGeom>
        </p:spPr>
      </p:pic>
      <p:pic>
        <p:nvPicPr>
          <p:cNvPr id="2050" name="Picture 2" descr="The Incredible MicroRN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687" y="4342245"/>
            <a:ext cx="2554953" cy="144877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273304" y="4877233"/>
            <a:ext cx="2437224" cy="1035887"/>
          </a:xfrm>
          <a:prstGeom prst="rect">
            <a:avLst/>
          </a:prstGeom>
          <a:solidFill>
            <a:schemeClr val="accent1">
              <a:lumMod val="5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400" dirty="0" smtClean="0"/>
              <a:t>Dieta alta en azúcar y alta en grasas, provoca cambios en ADN. En proceso de metilación, remodelación de cromatina y </a:t>
            </a:r>
            <a:r>
              <a:rPr lang="es-MX" sz="1400" dirty="0" err="1" smtClean="0"/>
              <a:t>microARN</a:t>
            </a:r>
            <a:r>
              <a:rPr lang="es-MX" sz="1400" dirty="0"/>
              <a:t>.</a:t>
            </a:r>
          </a:p>
        </p:txBody>
      </p:sp>
    </p:spTree>
    <p:extLst>
      <p:ext uri="{BB962C8B-B14F-4D97-AF65-F5344CB8AC3E}">
        <p14:creationId xmlns:p14="http://schemas.microsoft.com/office/powerpoint/2010/main" val="1609558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1120000" y="2081305"/>
            <a:ext cx="3869095" cy="4095657"/>
          </a:xfrm>
        </p:spPr>
        <p:txBody>
          <a:bodyPr>
            <a:normAutofit/>
          </a:bodyPr>
          <a:lstStyle/>
          <a:p>
            <a:r>
              <a:rPr lang="es-ES" sz="2000" dirty="0"/>
              <a:t>bajo gasto energético que posteriormente favorece el almacenamiento energético</a:t>
            </a:r>
            <a:endParaRPr lang="es-MX" sz="2000" dirty="0"/>
          </a:p>
        </p:txBody>
      </p:sp>
      <p:pic>
        <p:nvPicPr>
          <p:cNvPr id="4" name="Picture 3"/>
          <p:cNvPicPr>
            <a:picLocks noChangeAspect="1"/>
          </p:cNvPicPr>
          <p:nvPr/>
        </p:nvPicPr>
        <p:blipFill>
          <a:blip r:embed="rId2"/>
          <a:stretch>
            <a:fillRect/>
          </a:stretch>
        </p:blipFill>
        <p:spPr>
          <a:xfrm>
            <a:off x="838200" y="755743"/>
            <a:ext cx="4342972" cy="934945"/>
          </a:xfrm>
          <a:prstGeom prst="rect">
            <a:avLst/>
          </a:prstGeom>
        </p:spPr>
      </p:pic>
      <p:sp>
        <p:nvSpPr>
          <p:cNvPr id="5" name="Oval 4"/>
          <p:cNvSpPr/>
          <p:nvPr/>
        </p:nvSpPr>
        <p:spPr>
          <a:xfrm>
            <a:off x="3096126" y="1187116"/>
            <a:ext cx="978569" cy="5141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ooter Placeholder 3"/>
          <p:cNvSpPr>
            <a:spLocks noGrp="1"/>
          </p:cNvSpPr>
          <p:nvPr>
            <p:ph type="ftr" sz="quarter" idx="11"/>
          </p:nvPr>
        </p:nvSpPr>
        <p:spPr>
          <a:xfrm>
            <a:off x="3233056" y="6311900"/>
            <a:ext cx="5725886" cy="409575"/>
          </a:xfrm>
        </p:spPr>
        <p:txBody>
          <a:bodyPr/>
          <a:lstStyle/>
          <a:p>
            <a:r>
              <a:rPr lang="en-US" dirty="0" err="1" smtClean="0"/>
              <a:t>Levian</a:t>
            </a:r>
            <a:r>
              <a:rPr lang="en-US" dirty="0" smtClean="0"/>
              <a:t>, C., Ruiz, E., &amp; Yang, X. (2014). The pathogenesis of obesity from a genomic and systems biology perspective. The Yale journal of biology and medicine, 87(2), 113–126.</a:t>
            </a:r>
            <a:endParaRPr lang="es-MX" dirty="0"/>
          </a:p>
        </p:txBody>
      </p:sp>
      <p:pic>
        <p:nvPicPr>
          <p:cNvPr id="7" name="Picture 6"/>
          <p:cNvPicPr>
            <a:picLocks noChangeAspect="1"/>
          </p:cNvPicPr>
          <p:nvPr/>
        </p:nvPicPr>
        <p:blipFill>
          <a:blip r:embed="rId3"/>
          <a:stretch>
            <a:fillRect/>
          </a:stretch>
        </p:blipFill>
        <p:spPr>
          <a:xfrm>
            <a:off x="6851449" y="751449"/>
            <a:ext cx="1600000" cy="4200000"/>
          </a:xfrm>
          <a:prstGeom prst="rect">
            <a:avLst/>
          </a:prstGeom>
        </p:spPr>
      </p:pic>
      <p:pic>
        <p:nvPicPr>
          <p:cNvPr id="8" name="Picture 7"/>
          <p:cNvPicPr>
            <a:picLocks noChangeAspect="1"/>
          </p:cNvPicPr>
          <p:nvPr/>
        </p:nvPicPr>
        <p:blipFill>
          <a:blip r:embed="rId4"/>
          <a:stretch>
            <a:fillRect/>
          </a:stretch>
        </p:blipFill>
        <p:spPr>
          <a:xfrm>
            <a:off x="5856430" y="786276"/>
            <a:ext cx="987422" cy="3342857"/>
          </a:xfrm>
          <a:prstGeom prst="rect">
            <a:avLst/>
          </a:prstGeom>
        </p:spPr>
      </p:pic>
      <p:pic>
        <p:nvPicPr>
          <p:cNvPr id="9" name="Picture 8"/>
          <p:cNvPicPr>
            <a:picLocks noChangeAspect="1"/>
          </p:cNvPicPr>
          <p:nvPr/>
        </p:nvPicPr>
        <p:blipFill>
          <a:blip r:embed="rId5"/>
          <a:stretch>
            <a:fillRect/>
          </a:stretch>
        </p:blipFill>
        <p:spPr>
          <a:xfrm>
            <a:off x="9641926" y="2155743"/>
            <a:ext cx="1923810" cy="2800000"/>
          </a:xfrm>
          <a:prstGeom prst="rect">
            <a:avLst/>
          </a:prstGeom>
        </p:spPr>
      </p:pic>
      <p:pic>
        <p:nvPicPr>
          <p:cNvPr id="10" name="Picture 9"/>
          <p:cNvPicPr>
            <a:picLocks noChangeAspect="1"/>
          </p:cNvPicPr>
          <p:nvPr/>
        </p:nvPicPr>
        <p:blipFill>
          <a:blip r:embed="rId6"/>
          <a:stretch>
            <a:fillRect/>
          </a:stretch>
        </p:blipFill>
        <p:spPr>
          <a:xfrm>
            <a:off x="8775259" y="2148005"/>
            <a:ext cx="866667" cy="761905"/>
          </a:xfrm>
          <a:prstGeom prst="rect">
            <a:avLst/>
          </a:prstGeom>
        </p:spPr>
      </p:pic>
      <p:cxnSp>
        <p:nvCxnSpPr>
          <p:cNvPr id="12" name="Straight Connector 11"/>
          <p:cNvCxnSpPr/>
          <p:nvPr/>
        </p:nvCxnSpPr>
        <p:spPr>
          <a:xfrm>
            <a:off x="9845040" y="4312920"/>
            <a:ext cx="1295400"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106532" y="3978434"/>
            <a:ext cx="1247268"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845040" y="4145677"/>
            <a:ext cx="15087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descr="Músculo Del Brazo Del Hombre Aislado En El Vector Blanco Ilustración del  Vector - Ilustración de brazo, músculo: 954488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5259" y="2777762"/>
            <a:ext cx="1024506" cy="10245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odificación de la histo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5647" y="3190003"/>
            <a:ext cx="3458948" cy="3054428"/>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898399" y="3502252"/>
            <a:ext cx="1156148" cy="600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Oval 21"/>
          <p:cNvSpPr/>
          <p:nvPr/>
        </p:nvSpPr>
        <p:spPr>
          <a:xfrm>
            <a:off x="946254" y="4166559"/>
            <a:ext cx="1156148" cy="326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Picture 19"/>
          <p:cNvPicPr>
            <a:picLocks noChangeAspect="1"/>
          </p:cNvPicPr>
          <p:nvPr/>
        </p:nvPicPr>
        <p:blipFill>
          <a:blip r:embed="rId9"/>
          <a:stretch>
            <a:fillRect/>
          </a:stretch>
        </p:blipFill>
        <p:spPr>
          <a:xfrm>
            <a:off x="4850242" y="5307794"/>
            <a:ext cx="5658507" cy="914067"/>
          </a:xfrm>
          <a:prstGeom prst="rect">
            <a:avLst/>
          </a:prstGeom>
        </p:spPr>
      </p:pic>
      <p:sp>
        <p:nvSpPr>
          <p:cNvPr id="21" name="TextBox 20"/>
          <p:cNvSpPr txBox="1"/>
          <p:nvPr/>
        </p:nvSpPr>
        <p:spPr>
          <a:xfrm>
            <a:off x="9287512" y="5996509"/>
            <a:ext cx="1622226" cy="461665"/>
          </a:xfrm>
          <a:prstGeom prst="rect">
            <a:avLst/>
          </a:prstGeom>
          <a:solidFill>
            <a:schemeClr val="accent3">
              <a:lumMod val="75000"/>
            </a:schemeClr>
          </a:solidFill>
        </p:spPr>
        <p:txBody>
          <a:bodyPr wrap="square" rtlCol="0">
            <a:spAutoFit/>
          </a:bodyPr>
          <a:lstStyle/>
          <a:p>
            <a:r>
              <a:rPr lang="es-MX" sz="1200" dirty="0" smtClean="0"/>
              <a:t>17,975 personas</a:t>
            </a:r>
          </a:p>
          <a:p>
            <a:r>
              <a:rPr lang="es-MX" sz="1200" dirty="0" smtClean="0"/>
              <a:t>cambio en 7,663 genes</a:t>
            </a:r>
            <a:endParaRPr lang="es-MX" sz="1200" dirty="0"/>
          </a:p>
        </p:txBody>
      </p:sp>
      <p:sp>
        <p:nvSpPr>
          <p:cNvPr id="23" name="TextBox 22"/>
          <p:cNvSpPr txBox="1"/>
          <p:nvPr/>
        </p:nvSpPr>
        <p:spPr>
          <a:xfrm>
            <a:off x="4843855" y="4998891"/>
            <a:ext cx="6290198" cy="615553"/>
          </a:xfrm>
          <a:prstGeom prst="rect">
            <a:avLst/>
          </a:prstGeom>
          <a:noFill/>
        </p:spPr>
        <p:txBody>
          <a:bodyPr wrap="square" rtlCol="0">
            <a:spAutoFit/>
          </a:bodyPr>
          <a:lstStyle/>
          <a:p>
            <a:r>
              <a:rPr lang="en-US" sz="800" dirty="0" err="1"/>
              <a:t>Rönn</a:t>
            </a:r>
            <a:r>
              <a:rPr lang="en-US" sz="800" dirty="0"/>
              <a:t>, T., </a:t>
            </a:r>
            <a:r>
              <a:rPr lang="en-US" sz="800" dirty="0" err="1"/>
              <a:t>Volkov</a:t>
            </a:r>
            <a:r>
              <a:rPr lang="en-US" sz="800" dirty="0"/>
              <a:t>, P., </a:t>
            </a:r>
            <a:r>
              <a:rPr lang="en-US" sz="800" dirty="0" err="1"/>
              <a:t>Davegårdh</a:t>
            </a:r>
            <a:r>
              <a:rPr lang="en-US" sz="800" dirty="0"/>
              <a:t>, C., </a:t>
            </a:r>
            <a:r>
              <a:rPr lang="en-US" sz="800" dirty="0" err="1"/>
              <a:t>Dayeh</a:t>
            </a:r>
            <a:r>
              <a:rPr lang="en-US" sz="800" dirty="0"/>
              <a:t>, T., Hall, E., Olsson, A. H., … Ling, C. (2013). A Six Months Exercise Intervention Influences the Genome-wide DNA Methylation Pattern in Human Adipose Tissue. </a:t>
            </a:r>
            <a:r>
              <a:rPr lang="en-US" sz="800" dirty="0" err="1"/>
              <a:t>PLoS</a:t>
            </a:r>
            <a:r>
              <a:rPr lang="en-US" sz="800" dirty="0"/>
              <a:t> Genetics, 9(6), e1003572. doi:10.1371/journal.pgen.1003572 </a:t>
            </a:r>
          </a:p>
          <a:p>
            <a:endParaRPr lang="es-MX" dirty="0"/>
          </a:p>
        </p:txBody>
      </p:sp>
    </p:spTree>
    <p:extLst>
      <p:ext uri="{BB962C8B-B14F-4D97-AF65-F5344CB8AC3E}">
        <p14:creationId xmlns:p14="http://schemas.microsoft.com/office/powerpoint/2010/main" val="2243902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1120000" y="1825625"/>
            <a:ext cx="10233800" cy="1270501"/>
          </a:xfrm>
        </p:spPr>
        <p:txBody>
          <a:bodyPr>
            <a:normAutofit/>
          </a:bodyPr>
          <a:lstStyle/>
          <a:p>
            <a:r>
              <a:rPr lang="es-ES" sz="2000" dirty="0"/>
              <a:t>son productos químicos </a:t>
            </a:r>
            <a:r>
              <a:rPr lang="es-ES" sz="2000" dirty="0" err="1"/>
              <a:t>xenobióticos</a:t>
            </a:r>
            <a:r>
              <a:rPr lang="es-ES" sz="2000" dirty="0"/>
              <a:t> en el medio ambiente que afectan directa o indirectamente la acumulación de grasa al </a:t>
            </a:r>
            <a:r>
              <a:rPr lang="es-ES" sz="2000" u="sng" dirty="0"/>
              <a:t>interrumpir la </a:t>
            </a:r>
            <a:r>
              <a:rPr lang="es-ES" sz="2000" u="sng" dirty="0" err="1"/>
              <a:t>adipogénesis</a:t>
            </a:r>
            <a:r>
              <a:rPr lang="es-ES" sz="2000" u="sng" dirty="0"/>
              <a:t> y el equilibrio energético</a:t>
            </a:r>
            <a:r>
              <a:rPr lang="es-ES" sz="2000" dirty="0"/>
              <a:t>, lo que posteriormente causa obesidad y sus enfermedades asociadas</a:t>
            </a:r>
            <a:endParaRPr lang="es-MX" sz="2000" dirty="0"/>
          </a:p>
        </p:txBody>
      </p:sp>
      <p:pic>
        <p:nvPicPr>
          <p:cNvPr id="4" name="Picture 3"/>
          <p:cNvPicPr>
            <a:picLocks noChangeAspect="1"/>
          </p:cNvPicPr>
          <p:nvPr/>
        </p:nvPicPr>
        <p:blipFill>
          <a:blip r:embed="rId2"/>
          <a:stretch>
            <a:fillRect/>
          </a:stretch>
        </p:blipFill>
        <p:spPr>
          <a:xfrm>
            <a:off x="838200" y="755743"/>
            <a:ext cx="4342972" cy="934945"/>
          </a:xfrm>
          <a:prstGeom prst="rect">
            <a:avLst/>
          </a:prstGeom>
        </p:spPr>
      </p:pic>
      <p:sp>
        <p:nvSpPr>
          <p:cNvPr id="5" name="Footer Placeholder 3"/>
          <p:cNvSpPr>
            <a:spLocks noGrp="1"/>
          </p:cNvSpPr>
          <p:nvPr>
            <p:ph type="ftr" sz="quarter" idx="11"/>
          </p:nvPr>
        </p:nvSpPr>
        <p:spPr>
          <a:xfrm>
            <a:off x="3233056" y="6311900"/>
            <a:ext cx="5725886" cy="409575"/>
          </a:xfrm>
        </p:spPr>
        <p:txBody>
          <a:bodyPr/>
          <a:lstStyle/>
          <a:p>
            <a:r>
              <a:rPr lang="en-US" dirty="0" err="1" smtClean="0"/>
              <a:t>Levian</a:t>
            </a:r>
            <a:r>
              <a:rPr lang="en-US" dirty="0" smtClean="0"/>
              <a:t>, C., Ruiz, E., &amp; Yang, X. (2014). The pathogenesis of obesity from a genomic and systems biology perspective. The Yale journal of biology and medicine, 87(2), 113–126.</a:t>
            </a:r>
            <a:endParaRPr lang="es-MX" dirty="0"/>
          </a:p>
        </p:txBody>
      </p:sp>
      <p:sp>
        <p:nvSpPr>
          <p:cNvPr id="6" name="Oval 5"/>
          <p:cNvSpPr/>
          <p:nvPr/>
        </p:nvSpPr>
        <p:spPr>
          <a:xfrm>
            <a:off x="4010526" y="1182768"/>
            <a:ext cx="978569" cy="5141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TextBox 6"/>
          <p:cNvSpPr txBox="1"/>
          <p:nvPr/>
        </p:nvSpPr>
        <p:spPr>
          <a:xfrm>
            <a:off x="3312266" y="3555549"/>
            <a:ext cx="3737811" cy="1477328"/>
          </a:xfrm>
          <a:prstGeom prst="rect">
            <a:avLst/>
          </a:prstGeom>
          <a:solidFill>
            <a:schemeClr val="accent1">
              <a:lumMod val="50000"/>
            </a:schemeClr>
          </a:solidFill>
        </p:spPr>
        <p:txBody>
          <a:bodyPr wrap="square" rtlCol="0">
            <a:spAutoFit/>
          </a:bodyPr>
          <a:lstStyle/>
          <a:p>
            <a:r>
              <a:rPr lang="es-MX" dirty="0" smtClean="0"/>
              <a:t>-    Pesticidas</a:t>
            </a:r>
          </a:p>
          <a:p>
            <a:pPr marL="285750" indent="-285750">
              <a:buFontTx/>
              <a:buChar char="-"/>
            </a:pPr>
            <a:r>
              <a:rPr lang="es-MX" dirty="0" smtClean="0"/>
              <a:t>Plastificantes</a:t>
            </a:r>
          </a:p>
          <a:p>
            <a:pPr marL="285750" indent="-285750">
              <a:buFontTx/>
              <a:buChar char="-"/>
            </a:pPr>
            <a:r>
              <a:rPr lang="es-MX" dirty="0" smtClean="0"/>
              <a:t>Agroquímicos</a:t>
            </a:r>
          </a:p>
          <a:p>
            <a:pPr marL="285750" indent="-285750">
              <a:buFontTx/>
              <a:buChar char="-"/>
            </a:pPr>
            <a:r>
              <a:rPr lang="es-MX" dirty="0" smtClean="0"/>
              <a:t>Medicamentos (antidepresivos, antipsicóticos, DM)</a:t>
            </a:r>
            <a:endParaRPr lang="es-MX" dirty="0"/>
          </a:p>
        </p:txBody>
      </p:sp>
      <p:pic>
        <p:nvPicPr>
          <p:cNvPr id="13314" name="Picture 2" descr="Vector Premium | Anti bug, pesticidas botellas ilustración vector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000" y="3411008"/>
            <a:ext cx="2122404" cy="176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53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sz="2400" dirty="0" smtClean="0"/>
              <a:t>Desequilibrio energético = Obesidad</a:t>
            </a:r>
          </a:p>
          <a:p>
            <a:r>
              <a:rPr lang="es-MX" sz="2400" dirty="0" smtClean="0"/>
              <a:t>Medio ambiente “</a:t>
            </a:r>
            <a:r>
              <a:rPr lang="es-MX" sz="2400" dirty="0" err="1" smtClean="0"/>
              <a:t>obesogénico</a:t>
            </a:r>
            <a:r>
              <a:rPr lang="es-MX" sz="2400" dirty="0" smtClean="0"/>
              <a:t>”</a:t>
            </a:r>
          </a:p>
          <a:p>
            <a:endParaRPr lang="es-MX" sz="2400" dirty="0" smtClean="0"/>
          </a:p>
          <a:p>
            <a:endParaRPr lang="es-MX" sz="2400" dirty="0"/>
          </a:p>
          <a:p>
            <a:endParaRPr lang="es-MX" sz="2400" dirty="0" smtClean="0"/>
          </a:p>
          <a:p>
            <a:endParaRPr lang="es-MX" sz="2400" dirty="0"/>
          </a:p>
          <a:p>
            <a:endParaRPr lang="es-MX" sz="2400" dirty="0" smtClean="0"/>
          </a:p>
          <a:p>
            <a:r>
              <a:rPr lang="es-MX" sz="2400" dirty="0" smtClean="0"/>
              <a:t>Factores genéticos predisponen a un individuo a desarrollar obesidad</a:t>
            </a:r>
            <a:endParaRPr lang="es-MX" sz="2400" dirty="0"/>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899" y="2467166"/>
            <a:ext cx="3595498" cy="2253516"/>
          </a:xfrm>
          <a:prstGeom prst="rect">
            <a:avLst/>
          </a:prstGeom>
        </p:spPr>
      </p:pic>
      <p:pic>
        <p:nvPicPr>
          <p:cNvPr id="14338" name="Picture 2" descr="Obesity Epidemic: Graphic Depiction | gutsand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000" y="505947"/>
            <a:ext cx="9173452" cy="617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7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828685" y="940493"/>
            <a:ext cx="4093684" cy="4139616"/>
          </a:xfrm>
        </p:spPr>
        <p:txBody>
          <a:bodyPr>
            <a:normAutofit/>
          </a:bodyPr>
          <a:lstStyle/>
          <a:p>
            <a:r>
              <a:rPr lang="es-ES" sz="2000" dirty="0"/>
              <a:t>A</a:t>
            </a:r>
            <a:r>
              <a:rPr lang="es-ES" sz="2000" dirty="0" smtClean="0"/>
              <a:t>umentan </a:t>
            </a:r>
            <a:r>
              <a:rPr lang="es-ES" sz="2000" dirty="0"/>
              <a:t>el número de adipocitos </a:t>
            </a:r>
            <a:endParaRPr lang="es-ES" sz="2000" dirty="0" smtClean="0"/>
          </a:p>
          <a:p>
            <a:r>
              <a:rPr lang="es-ES" sz="2000" dirty="0" smtClean="0"/>
              <a:t>Interfieren con señales de apetito/saciedad</a:t>
            </a:r>
          </a:p>
          <a:p>
            <a:endParaRPr lang="es-ES" sz="2000" dirty="0"/>
          </a:p>
          <a:p>
            <a:r>
              <a:rPr lang="es-ES" sz="2000" dirty="0" smtClean="0"/>
              <a:t>Exposición temprana y crónica</a:t>
            </a:r>
          </a:p>
          <a:p>
            <a:r>
              <a:rPr lang="es-ES" sz="2000" dirty="0" smtClean="0"/>
              <a:t>In-</a:t>
            </a:r>
            <a:r>
              <a:rPr lang="es-ES" sz="2000" dirty="0"/>
              <a:t>ú</a:t>
            </a:r>
            <a:r>
              <a:rPr lang="es-ES" sz="2000" dirty="0" smtClean="0"/>
              <a:t>tero y post natal </a:t>
            </a:r>
            <a:r>
              <a:rPr lang="es-ES" sz="2000" dirty="0" smtClean="0">
                <a:sym typeface="Wingdings" panose="05000000000000000000" pitchFamily="2" charset="2"/>
              </a:rPr>
              <a:t> otros riesgos (enfermedades crónicas)</a:t>
            </a:r>
            <a:endParaRPr lang="es-ES" sz="2000" dirty="0" smtClean="0"/>
          </a:p>
        </p:txBody>
      </p:sp>
      <p:sp>
        <p:nvSpPr>
          <p:cNvPr id="4" name="Footer Placeholder 3"/>
          <p:cNvSpPr>
            <a:spLocks noGrp="1"/>
          </p:cNvSpPr>
          <p:nvPr>
            <p:ph type="ftr" sz="quarter" idx="11"/>
          </p:nvPr>
        </p:nvSpPr>
        <p:spPr>
          <a:xfrm>
            <a:off x="3233056" y="6311900"/>
            <a:ext cx="5725886" cy="409575"/>
          </a:xfrm>
        </p:spPr>
        <p:txBody>
          <a:bodyPr/>
          <a:lstStyle/>
          <a:p>
            <a:r>
              <a:rPr lang="en-US" dirty="0" err="1" smtClean="0"/>
              <a:t>Levian</a:t>
            </a:r>
            <a:r>
              <a:rPr lang="en-US" dirty="0" smtClean="0"/>
              <a:t>, C., Ruiz, E., &amp; Yang, X. (2014). The pathogenesis of obesity from a genomic and systems biology perspective. The Yale journal of biology and medicine, 87(2), 113–126.</a:t>
            </a:r>
            <a:endParaRPr lang="es-MX" dirty="0"/>
          </a:p>
        </p:txBody>
      </p:sp>
      <p:pic>
        <p:nvPicPr>
          <p:cNvPr id="6" name="Picture 5"/>
          <p:cNvPicPr>
            <a:picLocks noChangeAspect="1"/>
          </p:cNvPicPr>
          <p:nvPr/>
        </p:nvPicPr>
        <p:blipFill>
          <a:blip r:embed="rId2"/>
          <a:stretch>
            <a:fillRect/>
          </a:stretch>
        </p:blipFill>
        <p:spPr>
          <a:xfrm>
            <a:off x="9118548" y="3010301"/>
            <a:ext cx="1847619" cy="2409524"/>
          </a:xfrm>
          <a:prstGeom prst="rect">
            <a:avLst/>
          </a:prstGeom>
        </p:spPr>
      </p:pic>
      <p:pic>
        <p:nvPicPr>
          <p:cNvPr id="7" name="Picture 6"/>
          <p:cNvPicPr>
            <a:picLocks noChangeAspect="1"/>
          </p:cNvPicPr>
          <p:nvPr/>
        </p:nvPicPr>
        <p:blipFill>
          <a:blip r:embed="rId3"/>
          <a:stretch>
            <a:fillRect/>
          </a:stretch>
        </p:blipFill>
        <p:spPr>
          <a:xfrm>
            <a:off x="9118548" y="2334111"/>
            <a:ext cx="1257143" cy="676190"/>
          </a:xfrm>
          <a:prstGeom prst="rect">
            <a:avLst/>
          </a:prstGeom>
        </p:spPr>
      </p:pic>
      <p:pic>
        <p:nvPicPr>
          <p:cNvPr id="8" name="Picture 7"/>
          <p:cNvPicPr>
            <a:picLocks noChangeAspect="1"/>
          </p:cNvPicPr>
          <p:nvPr/>
        </p:nvPicPr>
        <p:blipFill>
          <a:blip r:embed="rId4"/>
          <a:stretch>
            <a:fillRect/>
          </a:stretch>
        </p:blipFill>
        <p:spPr>
          <a:xfrm>
            <a:off x="8067450" y="3038872"/>
            <a:ext cx="1047619" cy="647619"/>
          </a:xfrm>
          <a:prstGeom prst="rect">
            <a:avLst/>
          </a:prstGeom>
        </p:spPr>
      </p:pic>
      <p:pic>
        <p:nvPicPr>
          <p:cNvPr id="9" name="Picture 8"/>
          <p:cNvPicPr>
            <a:picLocks noChangeAspect="1"/>
          </p:cNvPicPr>
          <p:nvPr/>
        </p:nvPicPr>
        <p:blipFill>
          <a:blip r:embed="rId5"/>
          <a:stretch>
            <a:fillRect/>
          </a:stretch>
        </p:blipFill>
        <p:spPr>
          <a:xfrm>
            <a:off x="8067450" y="2334110"/>
            <a:ext cx="1047619" cy="704761"/>
          </a:xfrm>
          <a:prstGeom prst="rect">
            <a:avLst/>
          </a:prstGeom>
        </p:spPr>
      </p:pic>
      <p:pic>
        <p:nvPicPr>
          <p:cNvPr id="10" name="Picture 9"/>
          <p:cNvPicPr>
            <a:picLocks noChangeAspect="1"/>
          </p:cNvPicPr>
          <p:nvPr/>
        </p:nvPicPr>
        <p:blipFill>
          <a:blip r:embed="rId5"/>
          <a:stretch>
            <a:fillRect/>
          </a:stretch>
        </p:blipFill>
        <p:spPr>
          <a:xfrm>
            <a:off x="8063971" y="3657920"/>
            <a:ext cx="1190753" cy="1761905"/>
          </a:xfrm>
          <a:prstGeom prst="rect">
            <a:avLst/>
          </a:prstGeom>
        </p:spPr>
      </p:pic>
      <p:pic>
        <p:nvPicPr>
          <p:cNvPr id="11" name="Picture 10"/>
          <p:cNvPicPr>
            <a:picLocks noChangeAspect="1"/>
          </p:cNvPicPr>
          <p:nvPr/>
        </p:nvPicPr>
        <p:blipFill>
          <a:blip r:embed="rId5"/>
          <a:stretch>
            <a:fillRect/>
          </a:stretch>
        </p:blipFill>
        <p:spPr>
          <a:xfrm>
            <a:off x="10362707" y="2334110"/>
            <a:ext cx="603460" cy="766829"/>
          </a:xfrm>
          <a:prstGeom prst="rect">
            <a:avLst/>
          </a:prstGeom>
        </p:spPr>
      </p:pic>
      <p:sp>
        <p:nvSpPr>
          <p:cNvPr id="5" name="Rounded Rectangle 4"/>
          <p:cNvSpPr/>
          <p:nvPr/>
        </p:nvSpPr>
        <p:spPr>
          <a:xfrm>
            <a:off x="9254724" y="4981903"/>
            <a:ext cx="850973" cy="2680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98" name="Picture 2" descr="Tejido adiposo, agentes contaminantes y obesidad - The Free Obesity eBo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014" y="3070722"/>
            <a:ext cx="3094208" cy="233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07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62" y="1155032"/>
            <a:ext cx="9653337" cy="535656"/>
          </a:xfrm>
        </p:spPr>
        <p:txBody>
          <a:bodyPr>
            <a:normAutofit/>
          </a:bodyPr>
          <a:lstStyle/>
          <a:p>
            <a:r>
              <a:rPr lang="es-MX" sz="1800" b="1" dirty="0" smtClean="0">
                <a:solidFill>
                  <a:schemeClr val="accent3">
                    <a:lumMod val="60000"/>
                    <a:lumOff val="40000"/>
                  </a:schemeClr>
                </a:solidFill>
              </a:rPr>
              <a:t>Bibliografía</a:t>
            </a:r>
            <a:endParaRPr lang="es-MX" sz="1800" b="1" dirty="0">
              <a:solidFill>
                <a:schemeClr val="accent3">
                  <a:lumMod val="60000"/>
                  <a:lumOff val="40000"/>
                </a:schemeClr>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s-ES" sz="1600" dirty="0" err="1"/>
              <a:t>Bastarrachea</a:t>
            </a:r>
            <a:r>
              <a:rPr lang="es-ES" sz="1600" dirty="0"/>
              <a:t> et al. </a:t>
            </a:r>
            <a:r>
              <a:rPr lang="es-ES" sz="1600" dirty="0" err="1"/>
              <a:t>Genomica</a:t>
            </a:r>
            <a:r>
              <a:rPr lang="es-ES" sz="1600" dirty="0"/>
              <a:t> de la </a:t>
            </a:r>
            <a:r>
              <a:rPr lang="es-ES" sz="1600" dirty="0" err="1"/>
              <a:t>regulacion</a:t>
            </a:r>
            <a:r>
              <a:rPr lang="es-ES" sz="1600" dirty="0"/>
              <a:t> del peso corporal: Mecanismos moleculares que predisponen a la obesidad. </a:t>
            </a:r>
            <a:r>
              <a:rPr lang="es-ES" sz="1600" dirty="0" err="1"/>
              <a:t>Med</a:t>
            </a:r>
            <a:r>
              <a:rPr lang="es-ES" sz="1600" dirty="0"/>
              <a:t> </a:t>
            </a:r>
            <a:r>
              <a:rPr lang="es-ES" sz="1600" dirty="0" err="1"/>
              <a:t>Clin</a:t>
            </a:r>
            <a:r>
              <a:rPr lang="es-ES" sz="1600" dirty="0"/>
              <a:t>(</a:t>
            </a:r>
            <a:r>
              <a:rPr lang="es-ES" sz="1600" dirty="0" err="1"/>
              <a:t>Barc</a:t>
            </a:r>
            <a:r>
              <a:rPr lang="es-ES" sz="1600" dirty="0"/>
              <a:t>)2004;123(3):</a:t>
            </a:r>
            <a:r>
              <a:rPr lang="es-ES" sz="1600" dirty="0" smtClean="0"/>
              <a:t>103-117</a:t>
            </a:r>
          </a:p>
          <a:p>
            <a:pPr marL="514350" indent="-514350">
              <a:buFont typeface="+mj-lt"/>
              <a:buAutoNum type="arabicPeriod"/>
            </a:pPr>
            <a:r>
              <a:rPr lang="en-US" sz="1600" dirty="0" err="1"/>
              <a:t>Farooqi</a:t>
            </a:r>
            <a:r>
              <a:rPr lang="en-US" sz="1600" dirty="0"/>
              <a:t>, I. S.et al. (2003). Clinical Spectrum of Obesity and Mutations in the </a:t>
            </a:r>
            <a:r>
              <a:rPr lang="en-US" sz="1600" dirty="0" err="1"/>
              <a:t>Melanocortin</a:t>
            </a:r>
            <a:r>
              <a:rPr lang="en-US" sz="1600" dirty="0"/>
              <a:t> 4 Receptor Gene. New England Journal of Medicine, 348(12), 1085–1095. doi:10.1056/nejmoa022050 </a:t>
            </a:r>
            <a:endParaRPr lang="en-US" sz="1600" dirty="0" smtClean="0"/>
          </a:p>
          <a:p>
            <a:pPr marL="514350" indent="-514350">
              <a:buFont typeface="+mj-lt"/>
              <a:buAutoNum type="arabicPeriod"/>
            </a:pPr>
            <a:r>
              <a:rPr lang="en-US" sz="1600" dirty="0"/>
              <a:t>Herrera, B. The Genetics of Obesity. </a:t>
            </a:r>
            <a:r>
              <a:rPr lang="en-US" sz="1600" dirty="0" err="1"/>
              <a:t>Curr</a:t>
            </a:r>
            <a:r>
              <a:rPr lang="en-US" sz="1600" dirty="0"/>
              <a:t> </a:t>
            </a:r>
            <a:r>
              <a:rPr lang="en-US" sz="1600" dirty="0" err="1"/>
              <a:t>Diab</a:t>
            </a:r>
            <a:r>
              <a:rPr lang="en-US" sz="1600" dirty="0"/>
              <a:t> Rep (2010) </a:t>
            </a:r>
            <a:r>
              <a:rPr lang="en-US" sz="1600" dirty="0" smtClean="0"/>
              <a:t>10:498–505</a:t>
            </a:r>
          </a:p>
          <a:p>
            <a:pPr marL="514350" indent="-514350">
              <a:buFont typeface="+mj-lt"/>
              <a:buAutoNum type="arabicPeriod"/>
            </a:pPr>
            <a:r>
              <a:rPr lang="en-US" sz="1600" dirty="0" err="1"/>
              <a:t>Bouchard,C</a:t>
            </a:r>
            <a:r>
              <a:rPr lang="en-US" sz="1600" dirty="0"/>
              <a:t>. Current Status of the Human Obesity Gene Map. OBESITY RESEARCH Vol. 4 No.1 Jan. 1996 </a:t>
            </a:r>
            <a:endParaRPr lang="en-US" sz="1600" dirty="0" smtClean="0"/>
          </a:p>
          <a:p>
            <a:pPr marL="514350" indent="-514350">
              <a:buFont typeface="+mj-lt"/>
              <a:buAutoNum type="arabicPeriod"/>
            </a:pPr>
            <a:r>
              <a:rPr lang="en-US" sz="1600" dirty="0" err="1"/>
              <a:t>Levian</a:t>
            </a:r>
            <a:r>
              <a:rPr lang="en-US" sz="1600" dirty="0"/>
              <a:t>, C., Ruiz, E., &amp; Yang, X. (2014). The pathogenesis of obesity from a genomic and systems biology perspective. The Yale journal of biology and medicine, 87(2), 113–126</a:t>
            </a:r>
            <a:r>
              <a:rPr lang="en-US" sz="1600" dirty="0" smtClean="0"/>
              <a:t>.</a:t>
            </a:r>
          </a:p>
          <a:p>
            <a:pPr marL="514350" indent="-514350">
              <a:buFont typeface="+mj-lt"/>
              <a:buAutoNum type="arabicPeriod"/>
            </a:pPr>
            <a:r>
              <a:rPr lang="en-US" sz="1600" dirty="0" err="1"/>
              <a:t>Gonzalez,E</a:t>
            </a:r>
            <a:r>
              <a:rPr lang="en-US" sz="1600" dirty="0"/>
              <a:t>. Genes and Obesity: a cause and effect </a:t>
            </a:r>
            <a:r>
              <a:rPr lang="en-US" sz="1600" dirty="0" err="1"/>
              <a:t>relationship.Endocrinol</a:t>
            </a:r>
            <a:r>
              <a:rPr lang="en-US" sz="1600" dirty="0"/>
              <a:t> </a:t>
            </a:r>
            <a:r>
              <a:rPr lang="en-US" sz="1600" dirty="0" err="1"/>
              <a:t>Nutr</a:t>
            </a:r>
            <a:r>
              <a:rPr lang="en-US" sz="1600" dirty="0"/>
              <a:t>. 2011;58(9):492---</a:t>
            </a:r>
            <a:r>
              <a:rPr lang="en-US" sz="1600" dirty="0" smtClean="0"/>
              <a:t>496</a:t>
            </a:r>
          </a:p>
          <a:p>
            <a:pPr marL="514350" indent="-514350">
              <a:buFont typeface="+mj-lt"/>
              <a:buAutoNum type="arabicPeriod"/>
            </a:pPr>
            <a:r>
              <a:rPr lang="en-US" sz="1600" dirty="0" err="1"/>
              <a:t>Rönn</a:t>
            </a:r>
            <a:r>
              <a:rPr lang="en-US" sz="1600" dirty="0"/>
              <a:t>, T., </a:t>
            </a:r>
            <a:r>
              <a:rPr lang="en-US" sz="1600" dirty="0" err="1"/>
              <a:t>Volkov</a:t>
            </a:r>
            <a:r>
              <a:rPr lang="en-US" sz="1600" dirty="0"/>
              <a:t>, P., </a:t>
            </a:r>
            <a:r>
              <a:rPr lang="en-US" sz="1600" dirty="0" err="1"/>
              <a:t>Davegårdh</a:t>
            </a:r>
            <a:r>
              <a:rPr lang="en-US" sz="1600" dirty="0"/>
              <a:t>, C., </a:t>
            </a:r>
            <a:r>
              <a:rPr lang="en-US" sz="1600" dirty="0" err="1"/>
              <a:t>Dayeh</a:t>
            </a:r>
            <a:r>
              <a:rPr lang="en-US" sz="1600" dirty="0"/>
              <a:t>, T., Hall, E., Olsson, A. H., … Ling, C. (2013). A Six Months Exercise Intervention Influences the Genome-wide DNA Methylation Pattern in Human Adipose Tissue. </a:t>
            </a:r>
            <a:r>
              <a:rPr lang="en-US" sz="1600" dirty="0" err="1"/>
              <a:t>PLoS</a:t>
            </a:r>
            <a:r>
              <a:rPr lang="en-US" sz="1600" dirty="0"/>
              <a:t> Genetics, 9(6), e1003572. doi:10.1371/journal.pgen.1003572 </a:t>
            </a:r>
            <a:endParaRPr lang="en-US" sz="1600" dirty="0"/>
          </a:p>
          <a:p>
            <a:pPr marL="0" indent="0">
              <a:buNone/>
            </a:pPr>
            <a:endParaRPr lang="es-MX" sz="1600"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s-MX" dirty="0"/>
          </a:p>
          <a:p>
            <a:pPr marL="514350" indent="-514350">
              <a:buFont typeface="+mj-lt"/>
              <a:buAutoNum type="arabicPeriod"/>
            </a:pPr>
            <a:endParaRPr lang="es-MX" dirty="0"/>
          </a:p>
          <a:p>
            <a:pPr marL="514350" indent="-514350">
              <a:buFont typeface="+mj-lt"/>
              <a:buAutoNum type="arabicPeriod"/>
            </a:pPr>
            <a:endParaRPr lang="es-MX" dirty="0"/>
          </a:p>
        </p:txBody>
      </p:sp>
    </p:spTree>
    <p:extLst>
      <p:ext uri="{BB962C8B-B14F-4D97-AF65-F5344CB8AC3E}">
        <p14:creationId xmlns:p14="http://schemas.microsoft.com/office/powerpoint/2010/main" val="3141489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1120000" y="1825625"/>
            <a:ext cx="6066863" cy="4351338"/>
          </a:xfrm>
        </p:spPr>
        <p:txBody>
          <a:bodyPr>
            <a:normAutofit/>
          </a:bodyPr>
          <a:lstStyle/>
          <a:p>
            <a:r>
              <a:rPr lang="es-MX" sz="2000" dirty="0" smtClean="0"/>
              <a:t>&gt;300 genes, marcadores y cromosomas se han vinculado a la obesidad</a:t>
            </a:r>
          </a:p>
          <a:p>
            <a:endParaRPr lang="es-MX" sz="2000" dirty="0"/>
          </a:p>
          <a:p>
            <a:endParaRPr lang="es-MX" sz="2000" dirty="0" smtClean="0"/>
          </a:p>
          <a:p>
            <a:r>
              <a:rPr lang="es-MX" sz="2000" dirty="0" smtClean="0"/>
              <a:t>68 locus de rasgos cuantitativos (QTL) en humanos y 168 QTL en modelos animales para obesidad en rastreo genómico completo</a:t>
            </a:r>
            <a:endParaRPr lang="es-MX" sz="2000" dirty="0"/>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sp>
        <p:nvSpPr>
          <p:cNvPr id="5" name="AutoShape 2" descr="Qué es un locus genético? - Curiosoa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808" y="2746103"/>
            <a:ext cx="1840946" cy="2510381"/>
          </a:xfrm>
          <a:prstGeom prst="rect">
            <a:avLst/>
          </a:prstGeom>
        </p:spPr>
      </p:pic>
      <p:pic>
        <p:nvPicPr>
          <p:cNvPr id="16388" name="Picture 4" descr="Beyond Genetics, DNA Methylation Identified as New Factor in Obe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699" y="2746103"/>
            <a:ext cx="2817774" cy="251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162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654" y="1540042"/>
            <a:ext cx="9720071" cy="4023360"/>
          </a:xfrm>
        </p:spPr>
        <p:txBody>
          <a:bodyPr/>
          <a:lstStyle/>
          <a:p>
            <a:pPr>
              <a:buFont typeface="Arial" panose="020B0604020202020204" pitchFamily="34" charset="0"/>
              <a:buChar char="•"/>
            </a:pPr>
            <a:r>
              <a:rPr lang="en-US" sz="2000" dirty="0" err="1" smtClean="0"/>
              <a:t>Monogénica</a:t>
            </a:r>
            <a:r>
              <a:rPr lang="en-US" sz="2000" dirty="0" smtClean="0"/>
              <a:t> (un gen </a:t>
            </a:r>
            <a:r>
              <a:rPr lang="en-US" sz="2000" dirty="0" err="1" smtClean="0"/>
              <a:t>responsable</a:t>
            </a:r>
            <a:r>
              <a:rPr lang="en-US" sz="2000" dirty="0" smtClean="0"/>
              <a:t>)</a:t>
            </a:r>
          </a:p>
          <a:p>
            <a:pPr>
              <a:buFont typeface="Arial" panose="020B0604020202020204" pitchFamily="34" charset="0"/>
              <a:buChar char="•"/>
            </a:pPr>
            <a:r>
              <a:rPr lang="en-US" sz="2000" dirty="0" err="1" smtClean="0"/>
              <a:t>Obesidad</a:t>
            </a:r>
            <a:r>
              <a:rPr lang="en-US" sz="2000" dirty="0" smtClean="0"/>
              <a:t> </a:t>
            </a:r>
            <a:r>
              <a:rPr lang="en-US" sz="2000" dirty="0" err="1" smtClean="0"/>
              <a:t>sindrómica</a:t>
            </a:r>
            <a:r>
              <a:rPr lang="en-US" sz="2000" dirty="0" smtClean="0"/>
              <a:t> (</a:t>
            </a:r>
            <a:r>
              <a:rPr lang="en-US" sz="2000" dirty="0" err="1" smtClean="0"/>
              <a:t>Obesidad</a:t>
            </a:r>
            <a:r>
              <a:rPr lang="en-US" sz="2000" dirty="0" smtClean="0"/>
              <a:t> + </a:t>
            </a:r>
            <a:r>
              <a:rPr lang="en-US" sz="2000" dirty="0" err="1" smtClean="0"/>
              <a:t>síntomas</a:t>
            </a:r>
            <a:r>
              <a:rPr lang="en-US" sz="2000" dirty="0" smtClean="0"/>
              <a:t> </a:t>
            </a:r>
            <a:r>
              <a:rPr lang="en-US" sz="2000" dirty="0" err="1" smtClean="0"/>
              <a:t>específicos</a:t>
            </a:r>
            <a:r>
              <a:rPr lang="en-US" sz="2000" dirty="0" smtClean="0"/>
              <a:t>)</a:t>
            </a:r>
          </a:p>
          <a:p>
            <a:pPr>
              <a:buFont typeface="Arial" panose="020B0604020202020204" pitchFamily="34" charset="0"/>
              <a:buChar char="•"/>
            </a:pPr>
            <a:r>
              <a:rPr lang="en-US" sz="2000" dirty="0" err="1" smtClean="0"/>
              <a:t>Obesidad</a:t>
            </a:r>
            <a:r>
              <a:rPr lang="en-US" sz="2000" dirty="0" smtClean="0"/>
              <a:t> </a:t>
            </a:r>
            <a:r>
              <a:rPr lang="en-US" sz="2000" dirty="0" err="1" smtClean="0"/>
              <a:t>poligénica</a:t>
            </a:r>
            <a:r>
              <a:rPr lang="en-US" sz="2000" dirty="0" smtClean="0"/>
              <a:t>* (95%)</a:t>
            </a:r>
          </a:p>
          <a:p>
            <a:pPr>
              <a:buFont typeface="Arial" panose="020B0604020202020204" pitchFamily="34" charset="0"/>
              <a:buChar char="•"/>
            </a:pPr>
            <a:endParaRPr lang="en-US" dirty="0"/>
          </a:p>
          <a:p>
            <a:pPr marL="0" indent="0">
              <a:buNone/>
            </a:pPr>
            <a:r>
              <a:rPr lang="en-US" sz="1400" dirty="0" smtClean="0"/>
              <a:t>*</a:t>
            </a:r>
            <a:r>
              <a:rPr lang="en-US" sz="1400" dirty="0" err="1" smtClean="0"/>
              <a:t>Obesidad</a:t>
            </a:r>
            <a:r>
              <a:rPr lang="en-US" sz="1400" dirty="0" smtClean="0"/>
              <a:t> </a:t>
            </a:r>
            <a:r>
              <a:rPr lang="en-US" sz="1400" dirty="0" err="1" smtClean="0"/>
              <a:t>común</a:t>
            </a:r>
            <a:endParaRPr lang="en-US" sz="1400" dirty="0"/>
          </a:p>
        </p:txBody>
      </p:sp>
      <p:sp>
        <p:nvSpPr>
          <p:cNvPr id="4" name="Footer Placeholder 3"/>
          <p:cNvSpPr>
            <a:spLocks noGrp="1"/>
          </p:cNvSpPr>
          <p:nvPr>
            <p:ph type="ftr" sz="quarter" idx="11"/>
          </p:nvPr>
        </p:nvSpPr>
        <p:spPr/>
        <p:txBody>
          <a:bodyPr/>
          <a:lstStyle/>
          <a:p>
            <a:r>
              <a:rPr lang="en-US" dirty="0" smtClean="0"/>
              <a:t>Herrera, B. The Genetics of Obesity. </a:t>
            </a:r>
            <a:r>
              <a:rPr lang="en-US" dirty="0" err="1" smtClean="0"/>
              <a:t>Curr</a:t>
            </a:r>
            <a:r>
              <a:rPr lang="en-US" dirty="0" smtClean="0"/>
              <a:t> </a:t>
            </a:r>
            <a:r>
              <a:rPr lang="en-US" dirty="0" err="1" smtClean="0"/>
              <a:t>Diab</a:t>
            </a:r>
            <a:r>
              <a:rPr lang="en-US" dirty="0" smtClean="0"/>
              <a:t> Rep (2010) 10:498–505</a:t>
            </a:r>
            <a:endParaRPr lang="en-US" dirty="0"/>
          </a:p>
        </p:txBody>
      </p:sp>
    </p:spTree>
    <p:extLst>
      <p:ext uri="{BB962C8B-B14F-4D97-AF65-F5344CB8AC3E}">
        <p14:creationId xmlns:p14="http://schemas.microsoft.com/office/powerpoint/2010/main" val="168437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998" y="1129886"/>
            <a:ext cx="10233800" cy="4351338"/>
          </a:xfrm>
        </p:spPr>
        <p:txBody>
          <a:bodyPr>
            <a:normAutofit/>
          </a:bodyPr>
          <a:lstStyle/>
          <a:p>
            <a:r>
              <a:rPr lang="es-MX" sz="2000" dirty="0" smtClean="0"/>
              <a:t>Exposición de genes al medio ambiente </a:t>
            </a:r>
            <a:r>
              <a:rPr lang="es-MX" sz="2000" dirty="0" smtClean="0">
                <a:sym typeface="Wingdings" panose="05000000000000000000" pitchFamily="2" charset="2"/>
              </a:rPr>
              <a:t> Enfermedades crónicas de alta prevalencia</a:t>
            </a:r>
          </a:p>
          <a:p>
            <a:pPr marL="0" indent="0">
              <a:buNone/>
            </a:pPr>
            <a:r>
              <a:rPr lang="es-MX" sz="2000" dirty="0">
                <a:sym typeface="Wingdings" panose="05000000000000000000" pitchFamily="2" charset="2"/>
              </a:rPr>
              <a:t> </a:t>
            </a:r>
            <a:r>
              <a:rPr lang="es-MX" sz="2000" dirty="0" smtClean="0">
                <a:sym typeface="Wingdings" panose="05000000000000000000" pitchFamily="2" charset="2"/>
              </a:rPr>
              <a:t>                                                                              OBESIDAD</a:t>
            </a:r>
          </a:p>
          <a:p>
            <a:r>
              <a:rPr lang="es-MX" sz="2000" dirty="0" smtClean="0">
                <a:sym typeface="Wingdings" panose="05000000000000000000" pitchFamily="2" charset="2"/>
              </a:rPr>
              <a:t>Ingesta calórica excesiva + Sedentarismo = Medio ambiente </a:t>
            </a:r>
            <a:r>
              <a:rPr lang="es-MX" sz="2000" dirty="0" err="1" smtClean="0">
                <a:sym typeface="Wingdings" panose="05000000000000000000" pitchFamily="2" charset="2"/>
              </a:rPr>
              <a:t>obesogénico</a:t>
            </a:r>
            <a:endParaRPr lang="es-MX" sz="2000" dirty="0" smtClean="0">
              <a:sym typeface="Wingdings" panose="05000000000000000000" pitchFamily="2" charset="2"/>
            </a:endParaRPr>
          </a:p>
          <a:p>
            <a:r>
              <a:rPr lang="es-MX" sz="2000" dirty="0" smtClean="0">
                <a:sym typeface="Wingdings" panose="05000000000000000000" pitchFamily="2" charset="2"/>
              </a:rPr>
              <a:t>SINERGIA con genes para el desarrollo de obesidad. </a:t>
            </a:r>
            <a:endParaRPr lang="es-MX" sz="1600" dirty="0" smtClean="0">
              <a:sym typeface="Wingdings" panose="05000000000000000000" pitchFamily="2" charset="2"/>
            </a:endParaRPr>
          </a:p>
          <a:p>
            <a:pPr marL="457200" lvl="1" indent="0">
              <a:buNone/>
            </a:pPr>
            <a:endParaRPr lang="es-MX" sz="1600" dirty="0">
              <a:sym typeface="Wingdings" panose="05000000000000000000" pitchFamily="2" charset="2"/>
            </a:endParaRPr>
          </a:p>
          <a:p>
            <a:pPr marL="457200" lvl="1" indent="0">
              <a:buNone/>
            </a:pPr>
            <a:endParaRPr lang="es-MX" sz="1600" dirty="0" smtClean="0">
              <a:sym typeface="Wingdings" panose="05000000000000000000" pitchFamily="2" charset="2"/>
            </a:endParaRPr>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pic>
        <p:nvPicPr>
          <p:cNvPr id="1026" name="Picture 2" descr="Qué es el entorno obesogénico? – Botanical-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149" y="3436379"/>
            <a:ext cx="3985497" cy="246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57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2400" u="sng" dirty="0" smtClean="0"/>
              <a:t>Grado de </a:t>
            </a:r>
            <a:r>
              <a:rPr lang="es-MX" sz="2400" u="sng" dirty="0" err="1" smtClean="0"/>
              <a:t>heredabilidad</a:t>
            </a:r>
            <a:r>
              <a:rPr lang="es-MX" sz="2400" u="sng" dirty="0" smtClean="0"/>
              <a:t> de la adiposidad humana</a:t>
            </a:r>
            <a:endParaRPr lang="es-MX" sz="2400" u="sng" dirty="0"/>
          </a:p>
        </p:txBody>
      </p:sp>
      <p:sp>
        <p:nvSpPr>
          <p:cNvPr id="3" name="Content Placeholder 2"/>
          <p:cNvSpPr>
            <a:spLocks noGrp="1"/>
          </p:cNvSpPr>
          <p:nvPr>
            <p:ph idx="1"/>
          </p:nvPr>
        </p:nvSpPr>
        <p:spPr>
          <a:xfrm>
            <a:off x="1120000" y="1825625"/>
            <a:ext cx="10233800" cy="1116358"/>
          </a:xfrm>
        </p:spPr>
        <p:txBody>
          <a:bodyPr>
            <a:normAutofit/>
          </a:bodyPr>
          <a:lstStyle/>
          <a:p>
            <a:r>
              <a:rPr lang="es-MX" sz="2000" dirty="0" smtClean="0"/>
              <a:t>Riesgo de ser obeso cuando un pariente de primer grado es obeso</a:t>
            </a:r>
          </a:p>
          <a:p>
            <a:r>
              <a:rPr lang="es-MX" sz="2000" dirty="0" smtClean="0"/>
              <a:t>Riesgo de obesidad  severa es 7-8 veces mayor en familias con parientes con IMC &gt;40</a:t>
            </a:r>
          </a:p>
          <a:p>
            <a:endParaRPr lang="es-MX" sz="2000" dirty="0"/>
          </a:p>
          <a:p>
            <a:endParaRPr lang="es-MX" sz="2000" dirty="0" smtClean="0"/>
          </a:p>
          <a:p>
            <a:pPr marL="0" indent="0">
              <a:buNone/>
            </a:pPr>
            <a:endParaRPr lang="es-MX" sz="2000" dirty="0"/>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sp>
        <p:nvSpPr>
          <p:cNvPr id="5" name="Content Placeholder 2"/>
          <p:cNvSpPr txBox="1">
            <a:spLocks/>
          </p:cNvSpPr>
          <p:nvPr/>
        </p:nvSpPr>
        <p:spPr>
          <a:xfrm>
            <a:off x="4687484" y="3510583"/>
            <a:ext cx="6712035" cy="11163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s-MX" sz="2000" dirty="0" smtClean="0"/>
              <a:t>Estudio de asociación de gen candidato único tradicional</a:t>
            </a:r>
          </a:p>
          <a:p>
            <a:pPr marL="457200" indent="-457200">
              <a:buFont typeface="+mj-lt"/>
              <a:buAutoNum type="arabicPeriod"/>
            </a:pPr>
            <a:r>
              <a:rPr lang="es-MX" sz="2000" dirty="0" smtClean="0"/>
              <a:t>Escaneo genómico amplio (</a:t>
            </a:r>
            <a:r>
              <a:rPr lang="es-MX" sz="2000" dirty="0" err="1" smtClean="0"/>
              <a:t>Genome-wide</a:t>
            </a:r>
            <a:r>
              <a:rPr lang="es-MX" sz="2000" dirty="0" smtClean="0"/>
              <a:t> </a:t>
            </a:r>
            <a:r>
              <a:rPr lang="es-MX" sz="2000" dirty="0" err="1" smtClean="0"/>
              <a:t>scan</a:t>
            </a:r>
            <a:r>
              <a:rPr lang="es-MX" sz="2000" dirty="0" smtClean="0"/>
              <a:t>)]</a:t>
            </a:r>
          </a:p>
          <a:p>
            <a:pPr marL="457200" indent="-457200">
              <a:buFont typeface="+mj-lt"/>
              <a:buAutoNum type="arabicPeriod"/>
            </a:pPr>
            <a:r>
              <a:rPr lang="es-MX" sz="2000" dirty="0" smtClean="0"/>
              <a:t>Perfil de expresión genética de los tejidos</a:t>
            </a:r>
          </a:p>
          <a:p>
            <a:endParaRPr lang="es-MX" sz="2000" dirty="0" smtClean="0"/>
          </a:p>
          <a:p>
            <a:pPr marL="0" indent="0">
              <a:buFont typeface="Arial" panose="020B0604020202020204" pitchFamily="34" charset="0"/>
              <a:buNone/>
            </a:pPr>
            <a:endParaRPr lang="es-MX" sz="2000" dirty="0"/>
          </a:p>
        </p:txBody>
      </p:sp>
      <p:sp>
        <p:nvSpPr>
          <p:cNvPr id="6" name="TextBox 5"/>
          <p:cNvSpPr txBox="1"/>
          <p:nvPr/>
        </p:nvSpPr>
        <p:spPr>
          <a:xfrm>
            <a:off x="1120000" y="3745596"/>
            <a:ext cx="3240157" cy="646331"/>
          </a:xfrm>
          <a:prstGeom prst="rect">
            <a:avLst/>
          </a:prstGeom>
          <a:solidFill>
            <a:schemeClr val="accent2">
              <a:lumMod val="50000"/>
            </a:schemeClr>
          </a:solidFill>
        </p:spPr>
        <p:txBody>
          <a:bodyPr wrap="square" rtlCol="0">
            <a:spAutoFit/>
          </a:bodyPr>
          <a:lstStyle/>
          <a:p>
            <a:r>
              <a:rPr lang="es-MX" dirty="0" smtClean="0"/>
              <a:t>Enfoques para identificar genes en el desarrollo de obesidad</a:t>
            </a:r>
            <a:endParaRPr lang="es-MX" dirty="0"/>
          </a:p>
        </p:txBody>
      </p:sp>
      <p:sp>
        <p:nvSpPr>
          <p:cNvPr id="7" name="Left Brace 6"/>
          <p:cNvSpPr/>
          <p:nvPr/>
        </p:nvSpPr>
        <p:spPr>
          <a:xfrm>
            <a:off x="4512365" y="3510583"/>
            <a:ext cx="175119" cy="11163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72987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5861"/>
            <a:ext cx="10515600" cy="557627"/>
          </a:xfrm>
        </p:spPr>
        <p:txBody>
          <a:bodyPr>
            <a:normAutofit/>
          </a:bodyPr>
          <a:lstStyle/>
          <a:p>
            <a:r>
              <a:rPr lang="es-MX" sz="2400" dirty="0" smtClean="0"/>
              <a:t>1. Estudio </a:t>
            </a:r>
            <a:r>
              <a:rPr lang="es-MX" sz="2400" dirty="0"/>
              <a:t>de asociación de gen candidato único </a:t>
            </a:r>
            <a:r>
              <a:rPr lang="es-MX" sz="2400" dirty="0" smtClean="0"/>
              <a:t>tradicional</a:t>
            </a:r>
            <a:endParaRPr lang="es-MX" sz="2400" dirty="0"/>
          </a:p>
        </p:txBody>
      </p:sp>
      <p:sp>
        <p:nvSpPr>
          <p:cNvPr id="3" name="Content Placeholder 2"/>
          <p:cNvSpPr>
            <a:spLocks noGrp="1"/>
          </p:cNvSpPr>
          <p:nvPr>
            <p:ph idx="1"/>
          </p:nvPr>
        </p:nvSpPr>
        <p:spPr>
          <a:xfrm>
            <a:off x="1120000" y="1233488"/>
            <a:ext cx="10233800" cy="4943475"/>
          </a:xfrm>
        </p:spPr>
        <p:txBody>
          <a:bodyPr>
            <a:normAutofit/>
          </a:bodyPr>
          <a:lstStyle/>
          <a:p>
            <a:endParaRPr lang="es-MX" sz="2000" dirty="0" smtClean="0"/>
          </a:p>
          <a:p>
            <a:endParaRPr lang="es-MX" sz="2000" dirty="0"/>
          </a:p>
          <a:p>
            <a:r>
              <a:rPr lang="es-MX" sz="2000" dirty="0" smtClean="0"/>
              <a:t>Genes que participan en la obesidad por mecanismos biológicos </a:t>
            </a:r>
          </a:p>
          <a:p>
            <a:pPr marL="457200" indent="-457200">
              <a:buFont typeface="+mj-lt"/>
              <a:buAutoNum type="alphaLcParenR"/>
            </a:pPr>
            <a:r>
              <a:rPr lang="es-MX" sz="2000" dirty="0" smtClean="0"/>
              <a:t>Ingesta de alimentos bajo control de SNC</a:t>
            </a:r>
          </a:p>
          <a:p>
            <a:pPr marL="457200" indent="-457200">
              <a:buFont typeface="+mj-lt"/>
              <a:buAutoNum type="alphaLcParenR"/>
            </a:pPr>
            <a:r>
              <a:rPr lang="es-MX" sz="2000" dirty="0" smtClean="0"/>
              <a:t>Acción sobre la insulina y metabolismo de glucosa en tejidos blancos</a:t>
            </a:r>
          </a:p>
          <a:p>
            <a:pPr marL="457200" indent="-457200">
              <a:buFont typeface="+mj-lt"/>
              <a:buAutoNum type="alphaLcParenR"/>
            </a:pPr>
            <a:r>
              <a:rPr lang="es-MX" sz="2000" dirty="0" smtClean="0"/>
              <a:t>Regulación del gasto energético y metabolismo de tejido adiposo (lipólisis, </a:t>
            </a:r>
            <a:r>
              <a:rPr lang="es-MX" sz="2000" dirty="0" err="1" smtClean="0"/>
              <a:t>lipogénesis</a:t>
            </a:r>
            <a:r>
              <a:rPr lang="es-MX" sz="2000" dirty="0" smtClean="0"/>
              <a:t>)</a:t>
            </a:r>
          </a:p>
          <a:p>
            <a:endParaRPr lang="es-MX" sz="2000" dirty="0"/>
          </a:p>
          <a:p>
            <a:endParaRPr lang="es-MX" sz="2000" dirty="0" smtClean="0"/>
          </a:p>
          <a:p>
            <a:r>
              <a:rPr lang="es-MX" sz="2000" dirty="0" smtClean="0"/>
              <a:t>Identificación de variaciones genéticas (casos y controles)</a:t>
            </a:r>
          </a:p>
          <a:p>
            <a:r>
              <a:rPr lang="es-MX" sz="2000" dirty="0" smtClean="0"/>
              <a:t>Para detectar asociaciones, análisis para determinar si la obesidad y un alelo muestran una relación en la población</a:t>
            </a:r>
            <a:endParaRPr lang="es-MX" sz="2000" dirty="0"/>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sp>
        <p:nvSpPr>
          <p:cNvPr id="5" name="TextBox 4"/>
          <p:cNvSpPr txBox="1"/>
          <p:nvPr/>
        </p:nvSpPr>
        <p:spPr>
          <a:xfrm>
            <a:off x="3766947" y="1397023"/>
            <a:ext cx="4238063" cy="369332"/>
          </a:xfrm>
          <a:prstGeom prst="rect">
            <a:avLst/>
          </a:prstGeom>
          <a:solidFill>
            <a:schemeClr val="accent2">
              <a:lumMod val="50000"/>
            </a:schemeClr>
          </a:solidFill>
        </p:spPr>
        <p:txBody>
          <a:bodyPr wrap="square" rtlCol="0">
            <a:spAutoFit/>
          </a:bodyPr>
          <a:lstStyle/>
          <a:p>
            <a:r>
              <a:rPr lang="es-MX" dirty="0" smtClean="0">
                <a:solidFill>
                  <a:schemeClr val="bg1"/>
                </a:solidFill>
              </a:rPr>
              <a:t>Variante genética específica = fenotipo</a:t>
            </a:r>
            <a:endParaRPr lang="es-MX" dirty="0">
              <a:solidFill>
                <a:schemeClr val="bg1"/>
              </a:solidFill>
            </a:endParaRPr>
          </a:p>
        </p:txBody>
      </p:sp>
    </p:spTree>
    <p:extLst>
      <p:ext uri="{BB962C8B-B14F-4D97-AF65-F5344CB8AC3E}">
        <p14:creationId xmlns:p14="http://schemas.microsoft.com/office/powerpoint/2010/main" val="182637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400"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rPr>
              <a:t>2</a:t>
            </a:r>
            <a:r>
              <a:rPr lang="es-MX" sz="2400" dirty="0" smtClean="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rPr>
              <a:t>. </a:t>
            </a:r>
            <a:r>
              <a:rPr lang="es-MX" sz="2400" dirty="0"/>
              <a:t>Escaneo genómico amplio (</a:t>
            </a:r>
            <a:r>
              <a:rPr lang="es-MX" sz="2400" dirty="0" err="1"/>
              <a:t>Genome-wide</a:t>
            </a:r>
            <a:r>
              <a:rPr lang="es-MX" sz="2400" dirty="0"/>
              <a:t> </a:t>
            </a:r>
            <a:r>
              <a:rPr lang="es-MX" sz="2400" dirty="0" err="1"/>
              <a:t>scan</a:t>
            </a:r>
            <a:r>
              <a:rPr lang="es-MX" sz="2400" dirty="0" smtClean="0"/>
              <a:t>)]</a:t>
            </a:r>
            <a:endParaRPr lang="es-MX" dirty="0"/>
          </a:p>
        </p:txBody>
      </p:sp>
      <p:sp>
        <p:nvSpPr>
          <p:cNvPr id="3" name="Content Placeholder 2"/>
          <p:cNvSpPr>
            <a:spLocks noGrp="1"/>
          </p:cNvSpPr>
          <p:nvPr>
            <p:ph idx="1"/>
          </p:nvPr>
        </p:nvSpPr>
        <p:spPr/>
        <p:txBody>
          <a:bodyPr>
            <a:normAutofit/>
          </a:bodyPr>
          <a:lstStyle/>
          <a:p>
            <a:r>
              <a:rPr lang="es-MX" sz="2000" dirty="0" smtClean="0"/>
              <a:t>genes dentro de regiones cromosómicas</a:t>
            </a:r>
          </a:p>
          <a:p>
            <a:pPr lvl="1"/>
            <a:r>
              <a:rPr lang="es-MX" sz="1600" dirty="0" smtClean="0"/>
              <a:t>locus  QTL</a:t>
            </a:r>
          </a:p>
          <a:p>
            <a:r>
              <a:rPr lang="es-MX" sz="2000" dirty="0" smtClean="0"/>
              <a:t>Mapeo de genes relacionados con la obesidad. </a:t>
            </a:r>
          </a:p>
          <a:p>
            <a:r>
              <a:rPr lang="es-MX" sz="2000" dirty="0" smtClean="0"/>
              <a:t>Localización cromosómica (400-600 marcadores) </a:t>
            </a:r>
            <a:r>
              <a:rPr lang="es-MX" sz="2000" dirty="0" smtClean="0">
                <a:sym typeface="Wingdings" panose="05000000000000000000" pitchFamily="2" charset="2"/>
              </a:rPr>
              <a:t> localización aproximada del gen causal de la obesidad</a:t>
            </a:r>
            <a:endParaRPr lang="es-MX" sz="2000" dirty="0"/>
          </a:p>
        </p:txBody>
      </p:sp>
      <p:sp>
        <p:nvSpPr>
          <p:cNvPr id="4" name="Footer Placeholder 3"/>
          <p:cNvSpPr>
            <a:spLocks noGrp="1"/>
          </p:cNvSpPr>
          <p:nvPr>
            <p:ph type="ftr" sz="quarter" idx="11"/>
          </p:nvPr>
        </p:nvSpPr>
        <p:spPr>
          <a:xfrm>
            <a:off x="3375045" y="6311900"/>
            <a:ext cx="5723709" cy="365125"/>
          </a:xfrm>
        </p:spPr>
        <p:txBody>
          <a:bodyPr/>
          <a:lstStyle/>
          <a:p>
            <a:r>
              <a:rPr lang="es-ES" dirty="0" err="1" smtClean="0"/>
              <a:t>Bastarrachea</a:t>
            </a:r>
            <a:r>
              <a:rPr lang="es-ES" dirty="0" smtClean="0"/>
              <a:t> et al. </a:t>
            </a:r>
            <a:r>
              <a:rPr lang="es-ES" dirty="0" err="1" smtClean="0"/>
              <a:t>Genomica</a:t>
            </a:r>
            <a:r>
              <a:rPr lang="es-ES" dirty="0" smtClean="0"/>
              <a:t> de la </a:t>
            </a:r>
            <a:r>
              <a:rPr lang="es-ES" dirty="0" err="1" smtClean="0"/>
              <a:t>regulacion</a:t>
            </a:r>
            <a:r>
              <a:rPr lang="es-ES" dirty="0" smtClean="0"/>
              <a:t> del peso corporal: Mecanismos moleculares que predisponen a la obesidad. </a:t>
            </a:r>
            <a:r>
              <a:rPr lang="es-ES" dirty="0" err="1" smtClean="0"/>
              <a:t>Med</a:t>
            </a:r>
            <a:r>
              <a:rPr lang="es-ES" dirty="0" smtClean="0"/>
              <a:t> </a:t>
            </a:r>
            <a:r>
              <a:rPr lang="es-ES" dirty="0" err="1" smtClean="0"/>
              <a:t>Clin</a:t>
            </a:r>
            <a:r>
              <a:rPr lang="es-ES" dirty="0" smtClean="0"/>
              <a:t>(</a:t>
            </a:r>
            <a:r>
              <a:rPr lang="es-ES" dirty="0" err="1" smtClean="0"/>
              <a:t>Barc</a:t>
            </a:r>
            <a:r>
              <a:rPr lang="es-ES" dirty="0" smtClean="0"/>
              <a:t>)2004;123(3):103-117</a:t>
            </a:r>
            <a:endParaRPr lang="es-MX" dirty="0"/>
          </a:p>
        </p:txBody>
      </p:sp>
    </p:spTree>
    <p:extLst>
      <p:ext uri="{BB962C8B-B14F-4D97-AF65-F5344CB8AC3E}">
        <p14:creationId xmlns:p14="http://schemas.microsoft.com/office/powerpoint/2010/main" val="3535797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1007</TotalTime>
  <Words>3829</Words>
  <Application>Microsoft Office PowerPoint</Application>
  <PresentationFormat>Widescreen</PresentationFormat>
  <Paragraphs>274</Paragraphs>
  <Slides>31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Corbel</vt:lpstr>
      <vt:lpstr>Trebuchet MS</vt:lpstr>
      <vt:lpstr>Wingdings</vt:lpstr>
      <vt:lpstr>Depth</vt:lpstr>
      <vt:lpstr>Genómica de la Obesidad </vt:lpstr>
      <vt:lpstr>PowerPoint Presentation</vt:lpstr>
      <vt:lpstr>PowerPoint Presentation</vt:lpstr>
      <vt:lpstr>PowerPoint Presentation</vt:lpstr>
      <vt:lpstr>PowerPoint Presentation</vt:lpstr>
      <vt:lpstr>PowerPoint Presentation</vt:lpstr>
      <vt:lpstr>Grado de heredabilidad de la adiposidad humana</vt:lpstr>
      <vt:lpstr>1. Estudio de asociación de gen candidato único tradicional</vt:lpstr>
      <vt:lpstr>2. Escaneo genómico amplio (Genome-wide scan)]</vt:lpstr>
      <vt:lpstr>3. Perfil de expresión genética de los tejidos</vt:lpstr>
      <vt:lpstr>Trastornos sindrómicos de la obesidad</vt:lpstr>
      <vt:lpstr>PowerPoint Presentation</vt:lpstr>
      <vt:lpstr>PowerPoint Presentation</vt:lpstr>
      <vt:lpstr>Obesidad Monogénica</vt:lpstr>
      <vt:lpstr>LEP, LEPR, POMC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Fto Fat mass and obesity – associated gene</vt:lpstr>
      <vt:lpstr>PowerPoint Presentation</vt:lpstr>
      <vt:lpstr>PowerPoint Presentation</vt:lpstr>
      <vt:lpstr>Riesgos ambientales de la obesidad</vt:lpstr>
      <vt:lpstr>PowerPoint Presentation</vt:lpstr>
      <vt:lpstr>PowerPoint Presentation</vt:lpstr>
      <vt:lpstr>PowerPoint Presentation</vt:lpstr>
      <vt:lpstr>PowerPoint Presentation</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Genómica de la Obesidad </dc:title>
  <dc:creator>pc</dc:creator>
  <cp:lastModifiedBy>pc</cp:lastModifiedBy>
  <cp:revision>114</cp:revision>
  <dcterms:created xsi:type="dcterms:W3CDTF">2020-09-29T16:00:40Z</dcterms:created>
  <dcterms:modified xsi:type="dcterms:W3CDTF">2020-09-30T15:17:20Z</dcterms:modified>
</cp:coreProperties>
</file>