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89" r:id="rId6"/>
    <p:sldId id="260" r:id="rId7"/>
    <p:sldId id="262" r:id="rId8"/>
    <p:sldId id="263" r:id="rId9"/>
    <p:sldId id="261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6" r:id="rId19"/>
    <p:sldId id="278" r:id="rId20"/>
    <p:sldId id="277" r:id="rId21"/>
    <p:sldId id="279" r:id="rId22"/>
    <p:sldId id="272" r:id="rId23"/>
    <p:sldId id="280" r:id="rId24"/>
    <p:sldId id="281" r:id="rId25"/>
    <p:sldId id="274" r:id="rId26"/>
    <p:sldId id="273" r:id="rId27"/>
    <p:sldId id="275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F45E4A-CA95-4DC6-8B3D-03AEBE165FFE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878F780-871A-4C87-9963-3B23C11ACDEE}">
      <dgm:prSet phldrT="[Text]"/>
      <dgm:spPr/>
      <dgm:t>
        <a:bodyPr/>
        <a:lstStyle/>
        <a:p>
          <a:r>
            <a:rPr lang="en-US" dirty="0" err="1" smtClean="0"/>
            <a:t>Restricción</a:t>
          </a:r>
          <a:endParaRPr lang="en-US" dirty="0"/>
        </a:p>
      </dgm:t>
    </dgm:pt>
    <dgm:pt modelId="{EFE1807C-F0A4-4B43-8B8F-3AFBC1C6C150}" type="parTrans" cxnId="{E8F834FF-F958-4809-803F-CD85E0944DC9}">
      <dgm:prSet/>
      <dgm:spPr/>
      <dgm:t>
        <a:bodyPr/>
        <a:lstStyle/>
        <a:p>
          <a:endParaRPr lang="en-US"/>
        </a:p>
      </dgm:t>
    </dgm:pt>
    <dgm:pt modelId="{DD14BB03-B17B-4A85-91A0-8A9C94933486}" type="sibTrans" cxnId="{E8F834FF-F958-4809-803F-CD85E0944DC9}">
      <dgm:prSet/>
      <dgm:spPr/>
      <dgm:t>
        <a:bodyPr/>
        <a:lstStyle/>
        <a:p>
          <a:endParaRPr lang="en-US"/>
        </a:p>
      </dgm:t>
    </dgm:pt>
    <dgm:pt modelId="{35CCB7F0-46EE-4700-85ED-96606A7F23B9}">
      <dgm:prSet phldrT="[Text]"/>
      <dgm:spPr/>
      <dgm:t>
        <a:bodyPr/>
        <a:lstStyle/>
        <a:p>
          <a:r>
            <a:rPr lang="en-US" dirty="0" err="1" smtClean="0"/>
            <a:t>Hormonas</a:t>
          </a:r>
          <a:r>
            <a:rPr lang="en-US" dirty="0" smtClean="0"/>
            <a:t> </a:t>
          </a:r>
          <a:r>
            <a:rPr lang="en-US" dirty="0" err="1" smtClean="0"/>
            <a:t>gastrointestinales</a:t>
          </a:r>
          <a:endParaRPr lang="en-US" dirty="0"/>
        </a:p>
      </dgm:t>
    </dgm:pt>
    <dgm:pt modelId="{352DE168-9344-485E-B57B-5EE47BCE6F39}" type="parTrans" cxnId="{66DBD38D-BAAC-4607-A277-3BAA38AC7B1C}">
      <dgm:prSet/>
      <dgm:spPr/>
      <dgm:t>
        <a:bodyPr/>
        <a:lstStyle/>
        <a:p>
          <a:endParaRPr lang="en-US"/>
        </a:p>
      </dgm:t>
    </dgm:pt>
    <dgm:pt modelId="{203A0FFC-9608-4399-9761-9B1D39CE8153}" type="sibTrans" cxnId="{66DBD38D-BAAC-4607-A277-3BAA38AC7B1C}">
      <dgm:prSet/>
      <dgm:spPr/>
      <dgm:t>
        <a:bodyPr/>
        <a:lstStyle/>
        <a:p>
          <a:endParaRPr lang="en-US"/>
        </a:p>
      </dgm:t>
    </dgm:pt>
    <dgm:pt modelId="{D14D319E-F906-4790-988A-729002B6858B}">
      <dgm:prSet phldrT="[Text]"/>
      <dgm:spPr/>
      <dgm:t>
        <a:bodyPr/>
        <a:lstStyle/>
        <a:p>
          <a:r>
            <a:rPr lang="en-US" dirty="0" err="1" smtClean="0"/>
            <a:t>Adipocinas</a:t>
          </a:r>
          <a:endParaRPr lang="en-US" dirty="0"/>
        </a:p>
      </dgm:t>
    </dgm:pt>
    <dgm:pt modelId="{D131FADA-FF71-4952-A470-AFFC82AB163B}" type="parTrans" cxnId="{06912F85-2A64-4326-A916-49355D6F25D2}">
      <dgm:prSet/>
      <dgm:spPr/>
      <dgm:t>
        <a:bodyPr/>
        <a:lstStyle/>
        <a:p>
          <a:endParaRPr lang="en-US"/>
        </a:p>
      </dgm:t>
    </dgm:pt>
    <dgm:pt modelId="{CB75D533-A9A8-411A-BC78-E8004BAEE3DC}" type="sibTrans" cxnId="{06912F85-2A64-4326-A916-49355D6F25D2}">
      <dgm:prSet/>
      <dgm:spPr/>
      <dgm:t>
        <a:bodyPr/>
        <a:lstStyle/>
        <a:p>
          <a:endParaRPr lang="en-US"/>
        </a:p>
      </dgm:t>
    </dgm:pt>
    <dgm:pt modelId="{AA3C99AF-0823-4D8A-BDC4-3BA48223DAFA}">
      <dgm:prSet phldrT="[Text]"/>
      <dgm:spPr/>
      <dgm:t>
        <a:bodyPr/>
        <a:lstStyle/>
        <a:p>
          <a:r>
            <a:rPr lang="en-US" dirty="0" err="1" smtClean="0"/>
            <a:t>Ácidos</a:t>
          </a:r>
          <a:r>
            <a:rPr lang="en-US" dirty="0" smtClean="0"/>
            <a:t> </a:t>
          </a:r>
          <a:r>
            <a:rPr lang="en-US" dirty="0" err="1" smtClean="0"/>
            <a:t>biliares</a:t>
          </a:r>
          <a:endParaRPr lang="en-US" dirty="0"/>
        </a:p>
      </dgm:t>
    </dgm:pt>
    <dgm:pt modelId="{D8422858-58A6-4C22-AAC3-A49911C59D78}" type="parTrans" cxnId="{794FA391-BA52-4A1C-A9E9-533B4E415C19}">
      <dgm:prSet/>
      <dgm:spPr/>
      <dgm:t>
        <a:bodyPr/>
        <a:lstStyle/>
        <a:p>
          <a:endParaRPr lang="en-US"/>
        </a:p>
      </dgm:t>
    </dgm:pt>
    <dgm:pt modelId="{C23D009B-AB4C-4805-8EFB-2F0F0DA037D9}" type="sibTrans" cxnId="{794FA391-BA52-4A1C-A9E9-533B4E415C19}">
      <dgm:prSet/>
      <dgm:spPr/>
      <dgm:t>
        <a:bodyPr/>
        <a:lstStyle/>
        <a:p>
          <a:endParaRPr lang="en-US"/>
        </a:p>
      </dgm:t>
    </dgm:pt>
    <dgm:pt modelId="{7601EA0D-2CE7-4003-ABDC-6DAC7E235F77}">
      <dgm:prSet phldrT="[Text]"/>
      <dgm:spPr/>
      <dgm:t>
        <a:bodyPr/>
        <a:lstStyle/>
        <a:p>
          <a:r>
            <a:rPr lang="en-US" dirty="0" smtClean="0"/>
            <a:t>Flora Intestinal</a:t>
          </a:r>
          <a:endParaRPr lang="en-US" dirty="0"/>
        </a:p>
      </dgm:t>
    </dgm:pt>
    <dgm:pt modelId="{C2344FC9-713A-4B7D-A4B8-B382B597FE45}" type="parTrans" cxnId="{3A72E915-860A-4D5D-979B-2E860CF08A9F}">
      <dgm:prSet/>
      <dgm:spPr/>
      <dgm:t>
        <a:bodyPr/>
        <a:lstStyle/>
        <a:p>
          <a:endParaRPr lang="en-US"/>
        </a:p>
      </dgm:t>
    </dgm:pt>
    <dgm:pt modelId="{3DA16760-7F1F-4614-9868-9D9A8F8A3BC9}" type="sibTrans" cxnId="{3A72E915-860A-4D5D-979B-2E860CF08A9F}">
      <dgm:prSet/>
      <dgm:spPr/>
      <dgm:t>
        <a:bodyPr/>
        <a:lstStyle/>
        <a:p>
          <a:endParaRPr lang="en-US"/>
        </a:p>
      </dgm:t>
    </dgm:pt>
    <dgm:pt modelId="{B6C9BAC5-3E29-4426-9DEF-B3CCD30062E9}" type="pres">
      <dgm:prSet presAssocID="{35F45E4A-CA95-4DC6-8B3D-03AEBE165F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22BF2-D773-4E81-A8AD-1AD01E90437F}" type="pres">
      <dgm:prSet presAssocID="{5878F780-871A-4C87-9963-3B23C11ACD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1F602-ABD9-4638-BAAC-D82E387821E6}" type="pres">
      <dgm:prSet presAssocID="{DD14BB03-B17B-4A85-91A0-8A9C94933486}" presName="sibTrans" presStyleCnt="0"/>
      <dgm:spPr/>
    </dgm:pt>
    <dgm:pt modelId="{A2E1D7EB-CD0F-4765-B727-1CA8B2DFC1F7}" type="pres">
      <dgm:prSet presAssocID="{35CCB7F0-46EE-4700-85ED-96606A7F23B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1BA2B-81B5-48E4-B405-923F87E79007}" type="pres">
      <dgm:prSet presAssocID="{203A0FFC-9608-4399-9761-9B1D39CE8153}" presName="sibTrans" presStyleCnt="0"/>
      <dgm:spPr/>
    </dgm:pt>
    <dgm:pt modelId="{7C1FC605-EC47-4B32-A32E-1710A8C92DF5}" type="pres">
      <dgm:prSet presAssocID="{D14D319E-F906-4790-988A-729002B6858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641B5-EFEA-4C29-ABB5-157152F2A02D}" type="pres">
      <dgm:prSet presAssocID="{CB75D533-A9A8-411A-BC78-E8004BAEE3DC}" presName="sibTrans" presStyleCnt="0"/>
      <dgm:spPr/>
    </dgm:pt>
    <dgm:pt modelId="{93A78130-EC81-4D43-811B-08EA0724F4B8}" type="pres">
      <dgm:prSet presAssocID="{AA3C99AF-0823-4D8A-BDC4-3BA48223DAF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299E8-FE54-4420-9DF7-2C21794D5B41}" type="pres">
      <dgm:prSet presAssocID="{C23D009B-AB4C-4805-8EFB-2F0F0DA037D9}" presName="sibTrans" presStyleCnt="0"/>
      <dgm:spPr/>
    </dgm:pt>
    <dgm:pt modelId="{DD18C530-E43C-461F-B87E-87D5F3000905}" type="pres">
      <dgm:prSet presAssocID="{7601EA0D-2CE7-4003-ABDC-6DAC7E235F7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7B0849-4E01-4B07-9166-D5B826D9616B}" type="presOf" srcId="{AA3C99AF-0823-4D8A-BDC4-3BA48223DAFA}" destId="{93A78130-EC81-4D43-811B-08EA0724F4B8}" srcOrd="0" destOrd="0" presId="urn:microsoft.com/office/officeart/2005/8/layout/default"/>
    <dgm:cxn modelId="{F7CF87A6-5BD7-464D-A53B-B5DA561A1ABE}" type="presOf" srcId="{35F45E4A-CA95-4DC6-8B3D-03AEBE165FFE}" destId="{B6C9BAC5-3E29-4426-9DEF-B3CCD30062E9}" srcOrd="0" destOrd="0" presId="urn:microsoft.com/office/officeart/2005/8/layout/default"/>
    <dgm:cxn modelId="{F6718B7B-DCA6-4363-BE58-E040A1686342}" type="presOf" srcId="{7601EA0D-2CE7-4003-ABDC-6DAC7E235F77}" destId="{DD18C530-E43C-461F-B87E-87D5F3000905}" srcOrd="0" destOrd="0" presId="urn:microsoft.com/office/officeart/2005/8/layout/default"/>
    <dgm:cxn modelId="{0EC77E56-00BC-4430-88FC-67B545C2A0CA}" type="presOf" srcId="{5878F780-871A-4C87-9963-3B23C11ACDEE}" destId="{88B22BF2-D773-4E81-A8AD-1AD01E90437F}" srcOrd="0" destOrd="0" presId="urn:microsoft.com/office/officeart/2005/8/layout/default"/>
    <dgm:cxn modelId="{794FA391-BA52-4A1C-A9E9-533B4E415C19}" srcId="{35F45E4A-CA95-4DC6-8B3D-03AEBE165FFE}" destId="{AA3C99AF-0823-4D8A-BDC4-3BA48223DAFA}" srcOrd="3" destOrd="0" parTransId="{D8422858-58A6-4C22-AAC3-A49911C59D78}" sibTransId="{C23D009B-AB4C-4805-8EFB-2F0F0DA037D9}"/>
    <dgm:cxn modelId="{06912F85-2A64-4326-A916-49355D6F25D2}" srcId="{35F45E4A-CA95-4DC6-8B3D-03AEBE165FFE}" destId="{D14D319E-F906-4790-988A-729002B6858B}" srcOrd="2" destOrd="0" parTransId="{D131FADA-FF71-4952-A470-AFFC82AB163B}" sibTransId="{CB75D533-A9A8-411A-BC78-E8004BAEE3DC}"/>
    <dgm:cxn modelId="{66DBD38D-BAAC-4607-A277-3BAA38AC7B1C}" srcId="{35F45E4A-CA95-4DC6-8B3D-03AEBE165FFE}" destId="{35CCB7F0-46EE-4700-85ED-96606A7F23B9}" srcOrd="1" destOrd="0" parTransId="{352DE168-9344-485E-B57B-5EE47BCE6F39}" sibTransId="{203A0FFC-9608-4399-9761-9B1D39CE8153}"/>
    <dgm:cxn modelId="{E8F834FF-F958-4809-803F-CD85E0944DC9}" srcId="{35F45E4A-CA95-4DC6-8B3D-03AEBE165FFE}" destId="{5878F780-871A-4C87-9963-3B23C11ACDEE}" srcOrd="0" destOrd="0" parTransId="{EFE1807C-F0A4-4B43-8B8F-3AFBC1C6C150}" sibTransId="{DD14BB03-B17B-4A85-91A0-8A9C94933486}"/>
    <dgm:cxn modelId="{F8525221-1660-40DC-8E83-BC5F306F38A6}" type="presOf" srcId="{35CCB7F0-46EE-4700-85ED-96606A7F23B9}" destId="{A2E1D7EB-CD0F-4765-B727-1CA8B2DFC1F7}" srcOrd="0" destOrd="0" presId="urn:microsoft.com/office/officeart/2005/8/layout/default"/>
    <dgm:cxn modelId="{3A72E915-860A-4D5D-979B-2E860CF08A9F}" srcId="{35F45E4A-CA95-4DC6-8B3D-03AEBE165FFE}" destId="{7601EA0D-2CE7-4003-ABDC-6DAC7E235F77}" srcOrd="4" destOrd="0" parTransId="{C2344FC9-713A-4B7D-A4B8-B382B597FE45}" sibTransId="{3DA16760-7F1F-4614-9868-9D9A8F8A3BC9}"/>
    <dgm:cxn modelId="{AB2429AE-6DC8-4929-8F52-62A0C995629A}" type="presOf" srcId="{D14D319E-F906-4790-988A-729002B6858B}" destId="{7C1FC605-EC47-4B32-A32E-1710A8C92DF5}" srcOrd="0" destOrd="0" presId="urn:microsoft.com/office/officeart/2005/8/layout/default"/>
    <dgm:cxn modelId="{7448D0B8-D4A6-4AEF-B3C0-F0D938BC16C0}" type="presParOf" srcId="{B6C9BAC5-3E29-4426-9DEF-B3CCD30062E9}" destId="{88B22BF2-D773-4E81-A8AD-1AD01E90437F}" srcOrd="0" destOrd="0" presId="urn:microsoft.com/office/officeart/2005/8/layout/default"/>
    <dgm:cxn modelId="{E638BA79-00A0-46E8-913F-5D1E2AA3A68F}" type="presParOf" srcId="{B6C9BAC5-3E29-4426-9DEF-B3CCD30062E9}" destId="{01A1F602-ABD9-4638-BAAC-D82E387821E6}" srcOrd="1" destOrd="0" presId="urn:microsoft.com/office/officeart/2005/8/layout/default"/>
    <dgm:cxn modelId="{CA28D7D6-CAC7-47AD-B504-2239BC229AB3}" type="presParOf" srcId="{B6C9BAC5-3E29-4426-9DEF-B3CCD30062E9}" destId="{A2E1D7EB-CD0F-4765-B727-1CA8B2DFC1F7}" srcOrd="2" destOrd="0" presId="urn:microsoft.com/office/officeart/2005/8/layout/default"/>
    <dgm:cxn modelId="{795B47E1-15D1-466D-98C8-79DE0F966D45}" type="presParOf" srcId="{B6C9BAC5-3E29-4426-9DEF-B3CCD30062E9}" destId="{1531BA2B-81B5-48E4-B405-923F87E79007}" srcOrd="3" destOrd="0" presId="urn:microsoft.com/office/officeart/2005/8/layout/default"/>
    <dgm:cxn modelId="{10E22E86-849F-41F0-A9CB-A7660B3729CA}" type="presParOf" srcId="{B6C9BAC5-3E29-4426-9DEF-B3CCD30062E9}" destId="{7C1FC605-EC47-4B32-A32E-1710A8C92DF5}" srcOrd="4" destOrd="0" presId="urn:microsoft.com/office/officeart/2005/8/layout/default"/>
    <dgm:cxn modelId="{A440E7D9-2BA7-4C70-A5B8-D98EC403FD51}" type="presParOf" srcId="{B6C9BAC5-3E29-4426-9DEF-B3CCD30062E9}" destId="{472641B5-EFEA-4C29-ABB5-157152F2A02D}" srcOrd="5" destOrd="0" presId="urn:microsoft.com/office/officeart/2005/8/layout/default"/>
    <dgm:cxn modelId="{727BC1C3-38EF-4726-A166-C4DEB6AA54F2}" type="presParOf" srcId="{B6C9BAC5-3E29-4426-9DEF-B3CCD30062E9}" destId="{93A78130-EC81-4D43-811B-08EA0724F4B8}" srcOrd="6" destOrd="0" presId="urn:microsoft.com/office/officeart/2005/8/layout/default"/>
    <dgm:cxn modelId="{04DC2A6F-487B-4DAA-842D-8C00001ABB26}" type="presParOf" srcId="{B6C9BAC5-3E29-4426-9DEF-B3CCD30062E9}" destId="{1D5299E8-FE54-4420-9DF7-2C21794D5B41}" srcOrd="7" destOrd="0" presId="urn:microsoft.com/office/officeart/2005/8/layout/default"/>
    <dgm:cxn modelId="{098A768C-FE98-422A-8CB6-A31F381F239A}" type="presParOf" srcId="{B6C9BAC5-3E29-4426-9DEF-B3CCD30062E9}" destId="{DD18C530-E43C-461F-B87E-87D5F300090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0801CC-9555-42C0-AB7F-4C3E9C871EA1}" type="doc">
      <dgm:prSet loTypeId="urn:microsoft.com/office/officeart/2005/8/layout/hProcess7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6ED9498-C1A9-4F33-8CEE-AB9C89500B01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GRELINA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2CECF98F-849E-40D5-88B8-7EA21E586CB0}" type="parTrans" cxnId="{39561BF8-6654-47E4-8D7B-12AD71B73499}">
      <dgm:prSet/>
      <dgm:spPr/>
      <dgm:t>
        <a:bodyPr/>
        <a:lstStyle/>
        <a:p>
          <a:endParaRPr lang="en-US"/>
        </a:p>
      </dgm:t>
    </dgm:pt>
    <dgm:pt modelId="{67FBD75D-2D88-48AA-81A2-3693204169AF}" type="sibTrans" cxnId="{39561BF8-6654-47E4-8D7B-12AD71B73499}">
      <dgm:prSet/>
      <dgm:spPr/>
      <dgm:t>
        <a:bodyPr/>
        <a:lstStyle/>
        <a:p>
          <a:endParaRPr lang="en-US"/>
        </a:p>
      </dgm:t>
    </dgm:pt>
    <dgm:pt modelId="{7B86513B-1A22-48FD-841B-C8E906EEDD7F}">
      <dgm:prSet phldrT="[Text]"/>
      <dgm:spPr/>
      <dgm:t>
        <a:bodyPr/>
        <a:lstStyle/>
        <a:p>
          <a:r>
            <a:rPr lang="en-US" dirty="0" err="1" smtClean="0"/>
            <a:t>H.orexigénica</a:t>
          </a:r>
          <a:endParaRPr lang="en-US" dirty="0" smtClean="0"/>
        </a:p>
        <a:p>
          <a:r>
            <a:rPr lang="en-US" dirty="0" err="1" smtClean="0"/>
            <a:t>Estimula</a:t>
          </a:r>
          <a:r>
            <a:rPr lang="en-US" dirty="0" smtClean="0"/>
            <a:t> el </a:t>
          </a:r>
          <a:r>
            <a:rPr lang="en-US" dirty="0" err="1" smtClean="0"/>
            <a:t>apetito</a:t>
          </a:r>
          <a:endParaRPr lang="en-US" dirty="0" smtClean="0"/>
        </a:p>
        <a:p>
          <a:endParaRPr lang="en-US" dirty="0" smtClean="0"/>
        </a:p>
        <a:p>
          <a:r>
            <a:rPr lang="en-US" dirty="0" smtClean="0"/>
            <a:t>Posterior  RYGB, las </a:t>
          </a:r>
          <a:r>
            <a:rPr lang="en-US" dirty="0" err="1" smtClean="0"/>
            <a:t>concentraciones</a:t>
          </a:r>
          <a:r>
            <a:rPr lang="en-US" dirty="0" smtClean="0"/>
            <a:t> se </a:t>
          </a:r>
          <a:r>
            <a:rPr lang="en-US" dirty="0" err="1" smtClean="0"/>
            <a:t>encuentran</a:t>
          </a:r>
          <a:r>
            <a:rPr lang="en-US" dirty="0" smtClean="0"/>
            <a:t> </a:t>
          </a:r>
          <a:r>
            <a:rPr lang="en-US" b="1" dirty="0" err="1" smtClean="0"/>
            <a:t>bajas</a:t>
          </a:r>
          <a:r>
            <a:rPr lang="en-US" dirty="0" smtClean="0"/>
            <a:t> </a:t>
          </a:r>
          <a:r>
            <a:rPr lang="en-US" dirty="0" err="1" smtClean="0"/>
            <a:t>desde</a:t>
          </a:r>
          <a:r>
            <a:rPr lang="en-US" dirty="0" smtClean="0"/>
            <a:t> </a:t>
          </a:r>
          <a:r>
            <a:rPr lang="en-US" dirty="0" err="1" smtClean="0"/>
            <a:t>los</a:t>
          </a:r>
          <a:r>
            <a:rPr lang="en-US" dirty="0" smtClean="0"/>
            <a:t> </a:t>
          </a:r>
          <a:r>
            <a:rPr lang="en-US" dirty="0" err="1" smtClean="0"/>
            <a:t>primeros</a:t>
          </a:r>
          <a:r>
            <a:rPr lang="en-US" dirty="0" smtClean="0"/>
            <a:t> 30 </a:t>
          </a:r>
          <a:r>
            <a:rPr lang="en-US" dirty="0" err="1" smtClean="0"/>
            <a:t>minutos</a:t>
          </a:r>
          <a:r>
            <a:rPr lang="en-US" dirty="0" smtClean="0"/>
            <a:t> </a:t>
          </a:r>
          <a:r>
            <a:rPr lang="en-US" dirty="0" err="1" smtClean="0"/>
            <a:t>después</a:t>
          </a:r>
          <a:r>
            <a:rPr lang="en-US" dirty="0" smtClean="0"/>
            <a:t> de </a:t>
          </a:r>
          <a:r>
            <a:rPr lang="en-US" dirty="0" err="1" smtClean="0"/>
            <a:t>cirugía</a:t>
          </a:r>
          <a:r>
            <a:rPr lang="en-US" dirty="0" smtClean="0"/>
            <a:t> y hasta un </a:t>
          </a:r>
          <a:r>
            <a:rPr lang="en-US" dirty="0" err="1" smtClean="0"/>
            <a:t>año</a:t>
          </a:r>
          <a:r>
            <a:rPr lang="en-US" dirty="0" smtClean="0"/>
            <a:t> </a:t>
          </a:r>
          <a:r>
            <a:rPr lang="en-US" dirty="0" err="1" smtClean="0"/>
            <a:t>después</a:t>
          </a:r>
          <a:r>
            <a:rPr lang="en-US" dirty="0" smtClean="0"/>
            <a:t>. </a:t>
          </a:r>
        </a:p>
        <a:p>
          <a:endParaRPr lang="en-US" dirty="0" smtClean="0"/>
        </a:p>
        <a:p>
          <a:r>
            <a:rPr lang="en-US" dirty="0" err="1" smtClean="0"/>
            <a:t>Relacionado</a:t>
          </a:r>
          <a:r>
            <a:rPr lang="en-US" dirty="0" smtClean="0"/>
            <a:t> con </a:t>
          </a:r>
          <a:r>
            <a:rPr lang="en-US" dirty="0" err="1" smtClean="0"/>
            <a:t>tamaño</a:t>
          </a:r>
          <a:r>
            <a:rPr lang="en-US" dirty="0" smtClean="0"/>
            <a:t> de “pouch” ó </a:t>
          </a:r>
          <a:r>
            <a:rPr lang="en-US" dirty="0" err="1" smtClean="0"/>
            <a:t>longitud</a:t>
          </a:r>
          <a:r>
            <a:rPr lang="en-US" dirty="0" smtClean="0"/>
            <a:t> de </a:t>
          </a:r>
          <a:r>
            <a:rPr lang="en-US" dirty="0" err="1" smtClean="0"/>
            <a:t>asa</a:t>
          </a:r>
          <a:r>
            <a:rPr lang="en-US" dirty="0" smtClean="0"/>
            <a:t> </a:t>
          </a:r>
          <a:r>
            <a:rPr lang="en-US" dirty="0" err="1" smtClean="0"/>
            <a:t>biliopancreática</a:t>
          </a:r>
          <a:endParaRPr lang="en-US" dirty="0"/>
        </a:p>
      </dgm:t>
    </dgm:pt>
    <dgm:pt modelId="{36463E13-13B8-4464-A17B-D730F18C3C9F}" type="parTrans" cxnId="{22733FA9-C1BD-4B26-923B-C6EC1EC0FD30}">
      <dgm:prSet/>
      <dgm:spPr/>
      <dgm:t>
        <a:bodyPr/>
        <a:lstStyle/>
        <a:p>
          <a:endParaRPr lang="en-US"/>
        </a:p>
      </dgm:t>
    </dgm:pt>
    <dgm:pt modelId="{9BBEB910-9C5A-4D6B-BDFF-723B4B90B3B2}" type="sibTrans" cxnId="{22733FA9-C1BD-4B26-923B-C6EC1EC0FD30}">
      <dgm:prSet/>
      <dgm:spPr/>
      <dgm:t>
        <a:bodyPr/>
        <a:lstStyle/>
        <a:p>
          <a:endParaRPr lang="en-US"/>
        </a:p>
      </dgm:t>
    </dgm:pt>
    <dgm:pt modelId="{FE83E6F7-1622-468F-813E-E25B6701BFBD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INCRETINAS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C644938C-5AE2-48E2-A811-D55F7B016CAF}" type="parTrans" cxnId="{D4042D46-3ED6-4B56-8E40-0C69B888AC7F}">
      <dgm:prSet/>
      <dgm:spPr/>
      <dgm:t>
        <a:bodyPr/>
        <a:lstStyle/>
        <a:p>
          <a:endParaRPr lang="en-US"/>
        </a:p>
      </dgm:t>
    </dgm:pt>
    <dgm:pt modelId="{C7023ADE-9C38-42D8-A332-C66D98FCC5AF}" type="sibTrans" cxnId="{D4042D46-3ED6-4B56-8E40-0C69B888AC7F}">
      <dgm:prSet/>
      <dgm:spPr/>
      <dgm:t>
        <a:bodyPr/>
        <a:lstStyle/>
        <a:p>
          <a:endParaRPr lang="en-US"/>
        </a:p>
      </dgm:t>
    </dgm:pt>
    <dgm:pt modelId="{55FEEE67-955C-4450-9A87-A95BD3237ABF}">
      <dgm:prSet phldrT="[Text]"/>
      <dgm:spPr/>
      <dgm:t>
        <a:bodyPr/>
        <a:lstStyle/>
        <a:p>
          <a:r>
            <a:rPr lang="en-US" dirty="0" err="1" smtClean="0"/>
            <a:t>Aumentan</a:t>
          </a:r>
          <a:r>
            <a:rPr lang="en-US" dirty="0" smtClean="0"/>
            <a:t> </a:t>
          </a:r>
          <a:r>
            <a:rPr lang="en-US" dirty="0" err="1" smtClean="0"/>
            <a:t>secreción</a:t>
          </a:r>
          <a:r>
            <a:rPr lang="en-US" dirty="0" smtClean="0"/>
            <a:t> de </a:t>
          </a:r>
          <a:r>
            <a:rPr lang="en-US" dirty="0" err="1" smtClean="0"/>
            <a:t>insulina</a:t>
          </a:r>
          <a:r>
            <a:rPr lang="en-US" dirty="0" smtClean="0"/>
            <a:t> /  </a:t>
          </a:r>
          <a:r>
            <a:rPr lang="en-US" dirty="0" err="1" smtClean="0"/>
            <a:t>Saciedad</a:t>
          </a:r>
          <a:r>
            <a:rPr lang="en-US" dirty="0" smtClean="0"/>
            <a:t> SNC</a:t>
          </a:r>
        </a:p>
        <a:p>
          <a:r>
            <a:rPr lang="en-US" b="1" dirty="0" smtClean="0"/>
            <a:t>GLP-1</a:t>
          </a:r>
          <a:r>
            <a:rPr lang="en-US" dirty="0" smtClean="0"/>
            <a:t>, </a:t>
          </a:r>
          <a:r>
            <a:rPr lang="en-US" dirty="0" err="1" smtClean="0"/>
            <a:t>cel</a:t>
          </a:r>
          <a:r>
            <a:rPr lang="en-US" dirty="0" smtClean="0"/>
            <a:t> L, </a:t>
          </a:r>
          <a:r>
            <a:rPr lang="en-US" dirty="0" err="1" smtClean="0"/>
            <a:t>ileon</a:t>
          </a:r>
          <a:endParaRPr lang="en-US" dirty="0" smtClean="0"/>
        </a:p>
        <a:p>
          <a:r>
            <a:rPr lang="en-US" b="1" dirty="0" err="1" smtClean="0"/>
            <a:t>GIP</a:t>
          </a:r>
          <a:r>
            <a:rPr lang="en-US" dirty="0" err="1" smtClean="0"/>
            <a:t>;cel</a:t>
          </a:r>
          <a:r>
            <a:rPr lang="en-US" dirty="0" smtClean="0"/>
            <a:t> K, </a:t>
          </a:r>
          <a:r>
            <a:rPr lang="en-US" dirty="0" err="1" smtClean="0"/>
            <a:t>duodeno</a:t>
          </a:r>
          <a:r>
            <a:rPr lang="en-US" dirty="0" smtClean="0"/>
            <a:t> </a:t>
          </a:r>
          <a:r>
            <a:rPr lang="en-US" dirty="0" err="1" smtClean="0"/>
            <a:t>yeyuno</a:t>
          </a:r>
          <a:endParaRPr lang="en-US" dirty="0" smtClean="0"/>
        </a:p>
        <a:p>
          <a:endParaRPr lang="en-US" dirty="0" smtClean="0"/>
        </a:p>
        <a:p>
          <a:r>
            <a:rPr lang="en-US" b="1" dirty="0" err="1" smtClean="0"/>
            <a:t>Incremento</a:t>
          </a:r>
          <a:r>
            <a:rPr lang="en-US" dirty="0" smtClean="0"/>
            <a:t> </a:t>
          </a:r>
          <a:r>
            <a:rPr lang="en-US" dirty="0" err="1" smtClean="0"/>
            <a:t>importante</a:t>
          </a:r>
          <a:r>
            <a:rPr lang="en-US" dirty="0" smtClean="0"/>
            <a:t> </a:t>
          </a:r>
          <a:r>
            <a:rPr lang="en-US" dirty="0" err="1" smtClean="0"/>
            <a:t>en</a:t>
          </a:r>
          <a:r>
            <a:rPr lang="en-US" dirty="0" smtClean="0"/>
            <a:t> </a:t>
          </a:r>
          <a:r>
            <a:rPr lang="en-US" dirty="0" err="1" smtClean="0"/>
            <a:t>los</a:t>
          </a:r>
          <a:r>
            <a:rPr lang="en-US" dirty="0" smtClean="0"/>
            <a:t> </a:t>
          </a:r>
          <a:r>
            <a:rPr lang="en-US" dirty="0" err="1" smtClean="0"/>
            <a:t>niveles</a:t>
          </a:r>
          <a:r>
            <a:rPr lang="en-US" dirty="0" smtClean="0"/>
            <a:t> posterior a RYGB y hasta 4 </a:t>
          </a:r>
          <a:r>
            <a:rPr lang="en-US" dirty="0" err="1" smtClean="0"/>
            <a:t>años</a:t>
          </a:r>
          <a:r>
            <a:rPr lang="en-US" dirty="0" smtClean="0"/>
            <a:t> </a:t>
          </a:r>
          <a:r>
            <a:rPr lang="en-US" dirty="0" err="1" smtClean="0"/>
            <a:t>después</a:t>
          </a:r>
          <a:r>
            <a:rPr lang="en-US" dirty="0" smtClean="0"/>
            <a:t> de </a:t>
          </a:r>
          <a:r>
            <a:rPr lang="en-US" dirty="0" err="1" smtClean="0"/>
            <a:t>cirugía</a:t>
          </a:r>
          <a:endParaRPr lang="en-US" dirty="0"/>
        </a:p>
      </dgm:t>
    </dgm:pt>
    <dgm:pt modelId="{57542527-8D3E-460F-8C18-05CDD523BC00}" type="parTrans" cxnId="{91486145-979B-4C89-BFA2-7D2FB60092AC}">
      <dgm:prSet/>
      <dgm:spPr/>
      <dgm:t>
        <a:bodyPr/>
        <a:lstStyle/>
        <a:p>
          <a:endParaRPr lang="en-US"/>
        </a:p>
      </dgm:t>
    </dgm:pt>
    <dgm:pt modelId="{2FF5E203-49DB-4FD5-8D0A-7BEC57D6FB5F}" type="sibTrans" cxnId="{91486145-979B-4C89-BFA2-7D2FB60092AC}">
      <dgm:prSet/>
      <dgm:spPr/>
      <dgm:t>
        <a:bodyPr/>
        <a:lstStyle/>
        <a:p>
          <a:endParaRPr lang="en-US"/>
        </a:p>
      </dgm:t>
    </dgm:pt>
    <dgm:pt modelId="{213AE2EE-AE01-4016-9557-0CE2D2CA4E94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PYY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610E6ACA-7E00-42E6-AD4E-E34A7ADB2D90}" type="parTrans" cxnId="{3862760E-77BD-429A-93EB-6B380F6E8F90}">
      <dgm:prSet/>
      <dgm:spPr/>
      <dgm:t>
        <a:bodyPr/>
        <a:lstStyle/>
        <a:p>
          <a:endParaRPr lang="en-US"/>
        </a:p>
      </dgm:t>
    </dgm:pt>
    <dgm:pt modelId="{026ECADA-47F8-4ABE-AFDD-674AB3CE6E09}" type="sibTrans" cxnId="{3862760E-77BD-429A-93EB-6B380F6E8F90}">
      <dgm:prSet/>
      <dgm:spPr/>
      <dgm:t>
        <a:bodyPr/>
        <a:lstStyle/>
        <a:p>
          <a:endParaRPr lang="en-US"/>
        </a:p>
      </dgm:t>
    </dgm:pt>
    <dgm:pt modelId="{9C6467C5-B525-4121-B06D-6B00574C56D3}">
      <dgm:prSet phldrT="[Text]"/>
      <dgm:spPr/>
      <dgm:t>
        <a:bodyPr/>
        <a:lstStyle/>
        <a:p>
          <a:r>
            <a:rPr lang="en-US" dirty="0" err="1" smtClean="0"/>
            <a:t>Inhibe</a:t>
          </a:r>
          <a:r>
            <a:rPr lang="en-US" dirty="0" smtClean="0"/>
            <a:t> </a:t>
          </a:r>
          <a:r>
            <a:rPr lang="en-US" dirty="0" err="1" smtClean="0"/>
            <a:t>apetito</a:t>
          </a:r>
          <a:r>
            <a:rPr lang="en-US" dirty="0" smtClean="0"/>
            <a:t>, </a:t>
          </a:r>
          <a:r>
            <a:rPr lang="en-US" dirty="0" err="1" smtClean="0"/>
            <a:t>secreción</a:t>
          </a:r>
          <a:r>
            <a:rPr lang="en-US" dirty="0" smtClean="0"/>
            <a:t> </a:t>
          </a:r>
          <a:r>
            <a:rPr lang="en-US" dirty="0" err="1" smtClean="0"/>
            <a:t>gástrica</a:t>
          </a:r>
          <a:r>
            <a:rPr lang="en-US" dirty="0" smtClean="0"/>
            <a:t>, </a:t>
          </a:r>
          <a:r>
            <a:rPr lang="en-US" dirty="0" err="1" smtClean="0"/>
            <a:t>función</a:t>
          </a:r>
          <a:r>
            <a:rPr lang="en-US" dirty="0" smtClean="0"/>
            <a:t> </a:t>
          </a:r>
          <a:r>
            <a:rPr lang="en-US" dirty="0" err="1" smtClean="0"/>
            <a:t>exócrina</a:t>
          </a:r>
          <a:r>
            <a:rPr lang="en-US" dirty="0" smtClean="0"/>
            <a:t> de pancreas y </a:t>
          </a:r>
          <a:r>
            <a:rPr lang="en-US" dirty="0" err="1" smtClean="0"/>
            <a:t>disminuye</a:t>
          </a:r>
          <a:r>
            <a:rPr lang="en-US" dirty="0" smtClean="0"/>
            <a:t> </a:t>
          </a:r>
          <a:r>
            <a:rPr lang="en-US" dirty="0" err="1" smtClean="0"/>
            <a:t>transito</a:t>
          </a:r>
          <a:r>
            <a:rPr lang="en-US" dirty="0" smtClean="0"/>
            <a:t> intestinal. </a:t>
          </a:r>
        </a:p>
        <a:p>
          <a:endParaRPr lang="en-US" dirty="0" smtClean="0"/>
        </a:p>
        <a:p>
          <a:r>
            <a:rPr lang="en-US" dirty="0" err="1" smtClean="0"/>
            <a:t>Después</a:t>
          </a:r>
          <a:r>
            <a:rPr lang="en-US" dirty="0" smtClean="0"/>
            <a:t> de RYGB, </a:t>
          </a:r>
          <a:r>
            <a:rPr lang="en-US" dirty="0" err="1" smtClean="0"/>
            <a:t>níveles</a:t>
          </a:r>
          <a:r>
            <a:rPr lang="en-US" dirty="0" smtClean="0"/>
            <a:t> post </a:t>
          </a:r>
          <a:r>
            <a:rPr lang="en-US" dirty="0" err="1" smtClean="0"/>
            <a:t>pandriales</a:t>
          </a:r>
          <a:r>
            <a:rPr lang="en-US" dirty="0" smtClean="0"/>
            <a:t> </a:t>
          </a:r>
          <a:r>
            <a:rPr lang="en-US" dirty="0" err="1" smtClean="0"/>
            <a:t>están</a:t>
          </a:r>
          <a:r>
            <a:rPr lang="en-US" dirty="0" smtClean="0"/>
            <a:t> </a:t>
          </a:r>
          <a:r>
            <a:rPr lang="en-US" b="1" dirty="0" err="1" smtClean="0"/>
            <a:t>aumentados</a:t>
          </a:r>
          <a:r>
            <a:rPr lang="en-US" dirty="0" smtClean="0"/>
            <a:t>. </a:t>
          </a:r>
        </a:p>
        <a:p>
          <a:r>
            <a:rPr lang="en-US" dirty="0" smtClean="0"/>
            <a:t>Pico a las 52 </a:t>
          </a:r>
          <a:r>
            <a:rPr lang="en-US" dirty="0" err="1" smtClean="0"/>
            <a:t>semanas</a:t>
          </a:r>
          <a:r>
            <a:rPr lang="en-US" dirty="0" smtClean="0"/>
            <a:t>; </a:t>
          </a:r>
          <a:r>
            <a:rPr lang="en-US" dirty="0" err="1" smtClean="0"/>
            <a:t>efectos</a:t>
          </a:r>
          <a:r>
            <a:rPr lang="en-US" dirty="0" smtClean="0"/>
            <a:t> contra </a:t>
          </a:r>
          <a:r>
            <a:rPr lang="en-US" dirty="0" err="1" smtClean="0"/>
            <a:t>resistencia</a:t>
          </a:r>
          <a:r>
            <a:rPr lang="en-US" dirty="0" smtClean="0"/>
            <a:t> a la </a:t>
          </a:r>
          <a:r>
            <a:rPr lang="en-US" dirty="0" err="1" smtClean="0"/>
            <a:t>insulina</a:t>
          </a:r>
          <a:r>
            <a:rPr lang="en-US" dirty="0" smtClean="0"/>
            <a:t> y </a:t>
          </a:r>
          <a:r>
            <a:rPr lang="en-US" dirty="0" err="1" smtClean="0"/>
            <a:t>bajo</a:t>
          </a:r>
          <a:r>
            <a:rPr lang="en-US" dirty="0" smtClean="0"/>
            <a:t> peso </a:t>
          </a:r>
          <a:r>
            <a:rPr lang="en-US" dirty="0" err="1" smtClean="0"/>
            <a:t>continúan</a:t>
          </a:r>
          <a:r>
            <a:rPr lang="en-US" dirty="0" smtClean="0"/>
            <a:t>.</a:t>
          </a:r>
          <a:endParaRPr lang="en-US" dirty="0"/>
        </a:p>
      </dgm:t>
    </dgm:pt>
    <dgm:pt modelId="{71E94CD0-04DE-4894-8868-9FAAC3827319}" type="parTrans" cxnId="{D937EBC4-7E0C-4830-9FF7-1C95E59D5D78}">
      <dgm:prSet/>
      <dgm:spPr/>
      <dgm:t>
        <a:bodyPr/>
        <a:lstStyle/>
        <a:p>
          <a:endParaRPr lang="en-US"/>
        </a:p>
      </dgm:t>
    </dgm:pt>
    <dgm:pt modelId="{70E99FBE-0C4C-40A7-910C-2C1D1AAC076C}" type="sibTrans" cxnId="{D937EBC4-7E0C-4830-9FF7-1C95E59D5D78}">
      <dgm:prSet/>
      <dgm:spPr/>
      <dgm:t>
        <a:bodyPr/>
        <a:lstStyle/>
        <a:p>
          <a:endParaRPr lang="en-US"/>
        </a:p>
      </dgm:t>
    </dgm:pt>
    <dgm:pt modelId="{78E9EFEE-2B15-4E6A-A342-6402C60F4D5D}">
      <dgm:prSet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LEPTINA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DC7B66DD-AB77-4A1B-A985-BF2DB7C68820}" type="parTrans" cxnId="{9A26B456-6D06-4A08-BE59-F8D0BD3BBEF4}">
      <dgm:prSet/>
      <dgm:spPr/>
      <dgm:t>
        <a:bodyPr/>
        <a:lstStyle/>
        <a:p>
          <a:endParaRPr lang="en-US"/>
        </a:p>
      </dgm:t>
    </dgm:pt>
    <dgm:pt modelId="{9DEF45EF-7F45-4387-B7F1-22588AC63457}" type="sibTrans" cxnId="{9A26B456-6D06-4A08-BE59-F8D0BD3BBEF4}">
      <dgm:prSet/>
      <dgm:spPr/>
      <dgm:t>
        <a:bodyPr/>
        <a:lstStyle/>
        <a:p>
          <a:endParaRPr lang="en-US"/>
        </a:p>
      </dgm:t>
    </dgm:pt>
    <dgm:pt modelId="{4B740490-124D-4630-883C-005326C01511}">
      <dgm:prSet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ADIPONECTINA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CE53CAE8-B34C-43A7-AD42-5A5B9A8595C6}" type="parTrans" cxnId="{CA5054A7-EDF0-4A87-9201-B76E231D2EA1}">
      <dgm:prSet/>
      <dgm:spPr/>
      <dgm:t>
        <a:bodyPr/>
        <a:lstStyle/>
        <a:p>
          <a:endParaRPr lang="en-US"/>
        </a:p>
      </dgm:t>
    </dgm:pt>
    <dgm:pt modelId="{D3823E9E-B39B-4F30-A57A-2226B134A095}" type="sibTrans" cxnId="{CA5054A7-EDF0-4A87-9201-B76E231D2EA1}">
      <dgm:prSet/>
      <dgm:spPr/>
      <dgm:t>
        <a:bodyPr/>
        <a:lstStyle/>
        <a:p>
          <a:endParaRPr lang="en-US"/>
        </a:p>
      </dgm:t>
    </dgm:pt>
    <dgm:pt modelId="{E0C1C1B7-A46A-42B3-BA77-3B61B148DF36}" type="pres">
      <dgm:prSet presAssocID="{C60801CC-9555-42C0-AB7F-4C3E9C871E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ED988E-AB41-4A63-B3D4-A62FC305EA40}" type="pres">
      <dgm:prSet presAssocID="{46ED9498-C1A9-4F33-8CEE-AB9C89500B01}" presName="compositeNode" presStyleCnt="0">
        <dgm:presLayoutVars>
          <dgm:bulletEnabled val="1"/>
        </dgm:presLayoutVars>
      </dgm:prSet>
      <dgm:spPr/>
    </dgm:pt>
    <dgm:pt modelId="{DF2B7615-E4DB-48B6-A584-EE82555D67D1}" type="pres">
      <dgm:prSet presAssocID="{46ED9498-C1A9-4F33-8CEE-AB9C89500B01}" presName="bgRect" presStyleLbl="node1" presStyleIdx="0" presStyleCnt="5"/>
      <dgm:spPr/>
      <dgm:t>
        <a:bodyPr/>
        <a:lstStyle/>
        <a:p>
          <a:endParaRPr lang="en-US"/>
        </a:p>
      </dgm:t>
    </dgm:pt>
    <dgm:pt modelId="{DD8FFE58-1D3F-4996-98D4-64C8F4C9A657}" type="pres">
      <dgm:prSet presAssocID="{46ED9498-C1A9-4F33-8CEE-AB9C89500B01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48E88-4933-465B-BA14-5063D81EE290}" type="pres">
      <dgm:prSet presAssocID="{46ED9498-C1A9-4F33-8CEE-AB9C89500B01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0E9E0-24FF-437D-ACA6-2D065ECBF3AE}" type="pres">
      <dgm:prSet presAssocID="{67FBD75D-2D88-48AA-81A2-3693204169AF}" presName="hSp" presStyleCnt="0"/>
      <dgm:spPr/>
    </dgm:pt>
    <dgm:pt modelId="{E749B245-A96F-4C43-9545-3E98AC6E41DA}" type="pres">
      <dgm:prSet presAssocID="{67FBD75D-2D88-48AA-81A2-3693204169AF}" presName="vProcSp" presStyleCnt="0"/>
      <dgm:spPr/>
    </dgm:pt>
    <dgm:pt modelId="{5C9A100F-7818-429F-B426-7AAA4CAC2281}" type="pres">
      <dgm:prSet presAssocID="{67FBD75D-2D88-48AA-81A2-3693204169AF}" presName="vSp1" presStyleCnt="0"/>
      <dgm:spPr/>
    </dgm:pt>
    <dgm:pt modelId="{10B83FE5-C686-4646-9700-7B9F44ADD9EF}" type="pres">
      <dgm:prSet presAssocID="{67FBD75D-2D88-48AA-81A2-3693204169AF}" presName="simulatedConn" presStyleLbl="solidFgAcc1" presStyleIdx="0" presStyleCnt="4"/>
      <dgm:spPr/>
    </dgm:pt>
    <dgm:pt modelId="{C001631C-5E4B-4FDB-B3EE-43D6BBA72097}" type="pres">
      <dgm:prSet presAssocID="{67FBD75D-2D88-48AA-81A2-3693204169AF}" presName="vSp2" presStyleCnt="0"/>
      <dgm:spPr/>
    </dgm:pt>
    <dgm:pt modelId="{41E3F11A-A86C-4FAC-9118-727FE2A198A4}" type="pres">
      <dgm:prSet presAssocID="{67FBD75D-2D88-48AA-81A2-3693204169AF}" presName="sibTrans" presStyleCnt="0"/>
      <dgm:spPr/>
    </dgm:pt>
    <dgm:pt modelId="{2CE01602-C841-4BF6-94AB-73AF006CE9FF}" type="pres">
      <dgm:prSet presAssocID="{FE83E6F7-1622-468F-813E-E25B6701BFBD}" presName="compositeNode" presStyleCnt="0">
        <dgm:presLayoutVars>
          <dgm:bulletEnabled val="1"/>
        </dgm:presLayoutVars>
      </dgm:prSet>
      <dgm:spPr/>
    </dgm:pt>
    <dgm:pt modelId="{6686F4B8-3086-427C-A3FF-F94C4071C13F}" type="pres">
      <dgm:prSet presAssocID="{FE83E6F7-1622-468F-813E-E25B6701BFBD}" presName="bgRect" presStyleLbl="node1" presStyleIdx="1" presStyleCnt="5"/>
      <dgm:spPr/>
      <dgm:t>
        <a:bodyPr/>
        <a:lstStyle/>
        <a:p>
          <a:endParaRPr lang="en-US"/>
        </a:p>
      </dgm:t>
    </dgm:pt>
    <dgm:pt modelId="{A284EEBE-45B6-4BF9-A0D5-F8E73741037F}" type="pres">
      <dgm:prSet presAssocID="{FE83E6F7-1622-468F-813E-E25B6701BFBD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443F9-A97F-41BC-BDC9-5BEA59E4F0B3}" type="pres">
      <dgm:prSet presAssocID="{FE83E6F7-1622-468F-813E-E25B6701BFBD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37E10-9641-4B22-BD69-ACE90A0A2114}" type="pres">
      <dgm:prSet presAssocID="{C7023ADE-9C38-42D8-A332-C66D98FCC5AF}" presName="hSp" presStyleCnt="0"/>
      <dgm:spPr/>
    </dgm:pt>
    <dgm:pt modelId="{37345109-CEF1-46F8-8E64-57DF97122755}" type="pres">
      <dgm:prSet presAssocID="{C7023ADE-9C38-42D8-A332-C66D98FCC5AF}" presName="vProcSp" presStyleCnt="0"/>
      <dgm:spPr/>
    </dgm:pt>
    <dgm:pt modelId="{AE34995B-7546-4AAB-BFBB-40113304D379}" type="pres">
      <dgm:prSet presAssocID="{C7023ADE-9C38-42D8-A332-C66D98FCC5AF}" presName="vSp1" presStyleCnt="0"/>
      <dgm:spPr/>
    </dgm:pt>
    <dgm:pt modelId="{F86F4F71-025B-4913-B63E-CB6E0C777C29}" type="pres">
      <dgm:prSet presAssocID="{C7023ADE-9C38-42D8-A332-C66D98FCC5AF}" presName="simulatedConn" presStyleLbl="solidFgAcc1" presStyleIdx="1" presStyleCnt="4"/>
      <dgm:spPr/>
    </dgm:pt>
    <dgm:pt modelId="{C6419918-C159-40A8-BB44-FE4E9CEBCCA0}" type="pres">
      <dgm:prSet presAssocID="{C7023ADE-9C38-42D8-A332-C66D98FCC5AF}" presName="vSp2" presStyleCnt="0"/>
      <dgm:spPr/>
    </dgm:pt>
    <dgm:pt modelId="{1B305572-46DC-4792-8FCB-497ED6C343FD}" type="pres">
      <dgm:prSet presAssocID="{C7023ADE-9C38-42D8-A332-C66D98FCC5AF}" presName="sibTrans" presStyleCnt="0"/>
      <dgm:spPr/>
    </dgm:pt>
    <dgm:pt modelId="{AC5D88FD-912F-4253-9A2A-699E523AF77F}" type="pres">
      <dgm:prSet presAssocID="{213AE2EE-AE01-4016-9557-0CE2D2CA4E94}" presName="compositeNode" presStyleCnt="0">
        <dgm:presLayoutVars>
          <dgm:bulletEnabled val="1"/>
        </dgm:presLayoutVars>
      </dgm:prSet>
      <dgm:spPr/>
    </dgm:pt>
    <dgm:pt modelId="{E7C21C1E-5EE3-4E71-AE8B-66D307412EF6}" type="pres">
      <dgm:prSet presAssocID="{213AE2EE-AE01-4016-9557-0CE2D2CA4E94}" presName="bgRect" presStyleLbl="node1" presStyleIdx="2" presStyleCnt="5"/>
      <dgm:spPr/>
      <dgm:t>
        <a:bodyPr/>
        <a:lstStyle/>
        <a:p>
          <a:endParaRPr lang="en-US"/>
        </a:p>
      </dgm:t>
    </dgm:pt>
    <dgm:pt modelId="{6EF46FFD-29C5-4E2D-9E70-85AEBE3CFFB9}" type="pres">
      <dgm:prSet presAssocID="{213AE2EE-AE01-4016-9557-0CE2D2CA4E94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2EE3F-8648-4218-977D-969A817D7ADB}" type="pres">
      <dgm:prSet presAssocID="{213AE2EE-AE01-4016-9557-0CE2D2CA4E94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FBBB5-024C-4F6E-A89F-3CC09F1898B8}" type="pres">
      <dgm:prSet presAssocID="{026ECADA-47F8-4ABE-AFDD-674AB3CE6E09}" presName="hSp" presStyleCnt="0"/>
      <dgm:spPr/>
    </dgm:pt>
    <dgm:pt modelId="{9B009EA4-9D05-41BB-92B6-FEF681D98383}" type="pres">
      <dgm:prSet presAssocID="{026ECADA-47F8-4ABE-AFDD-674AB3CE6E09}" presName="vProcSp" presStyleCnt="0"/>
      <dgm:spPr/>
    </dgm:pt>
    <dgm:pt modelId="{A8092EBD-FDEB-4815-A234-61FDCD6AC0A6}" type="pres">
      <dgm:prSet presAssocID="{026ECADA-47F8-4ABE-AFDD-674AB3CE6E09}" presName="vSp1" presStyleCnt="0"/>
      <dgm:spPr/>
    </dgm:pt>
    <dgm:pt modelId="{56FFDB79-D94A-4D41-8E06-EC47B7FCCEEE}" type="pres">
      <dgm:prSet presAssocID="{026ECADA-47F8-4ABE-AFDD-674AB3CE6E09}" presName="simulatedConn" presStyleLbl="solidFgAcc1" presStyleIdx="2" presStyleCnt="4"/>
      <dgm:spPr/>
    </dgm:pt>
    <dgm:pt modelId="{D365B2CD-6BAE-4EE9-B271-46E0AF78B662}" type="pres">
      <dgm:prSet presAssocID="{026ECADA-47F8-4ABE-AFDD-674AB3CE6E09}" presName="vSp2" presStyleCnt="0"/>
      <dgm:spPr/>
    </dgm:pt>
    <dgm:pt modelId="{D66CFD9F-13B1-4EF3-933F-3B61A5AC8298}" type="pres">
      <dgm:prSet presAssocID="{026ECADA-47F8-4ABE-AFDD-674AB3CE6E09}" presName="sibTrans" presStyleCnt="0"/>
      <dgm:spPr/>
    </dgm:pt>
    <dgm:pt modelId="{59E16C15-1C60-4284-A363-4CA5F41634B8}" type="pres">
      <dgm:prSet presAssocID="{78E9EFEE-2B15-4E6A-A342-6402C60F4D5D}" presName="compositeNode" presStyleCnt="0">
        <dgm:presLayoutVars>
          <dgm:bulletEnabled val="1"/>
        </dgm:presLayoutVars>
      </dgm:prSet>
      <dgm:spPr/>
    </dgm:pt>
    <dgm:pt modelId="{768F2572-1B48-4C75-8D78-B5CCD87B8A78}" type="pres">
      <dgm:prSet presAssocID="{78E9EFEE-2B15-4E6A-A342-6402C60F4D5D}" presName="bgRect" presStyleLbl="node1" presStyleIdx="3" presStyleCnt="5"/>
      <dgm:spPr/>
      <dgm:t>
        <a:bodyPr/>
        <a:lstStyle/>
        <a:p>
          <a:endParaRPr lang="en-US"/>
        </a:p>
      </dgm:t>
    </dgm:pt>
    <dgm:pt modelId="{25E74DFB-1B8B-480E-A1F6-D5B286DDA1E2}" type="pres">
      <dgm:prSet presAssocID="{78E9EFEE-2B15-4E6A-A342-6402C60F4D5D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33989-CED8-48A4-9ADC-8C4D66BA6DEB}" type="pres">
      <dgm:prSet presAssocID="{9DEF45EF-7F45-4387-B7F1-22588AC63457}" presName="hSp" presStyleCnt="0"/>
      <dgm:spPr/>
    </dgm:pt>
    <dgm:pt modelId="{479FEB0C-C6CC-4CDA-9E6C-228615E8C684}" type="pres">
      <dgm:prSet presAssocID="{9DEF45EF-7F45-4387-B7F1-22588AC63457}" presName="vProcSp" presStyleCnt="0"/>
      <dgm:spPr/>
    </dgm:pt>
    <dgm:pt modelId="{563C01BE-9106-428E-A27F-0BBC00BF97C6}" type="pres">
      <dgm:prSet presAssocID="{9DEF45EF-7F45-4387-B7F1-22588AC63457}" presName="vSp1" presStyleCnt="0"/>
      <dgm:spPr/>
    </dgm:pt>
    <dgm:pt modelId="{33647424-65D2-47A5-9880-473D1EE91153}" type="pres">
      <dgm:prSet presAssocID="{9DEF45EF-7F45-4387-B7F1-22588AC63457}" presName="simulatedConn" presStyleLbl="solidFgAcc1" presStyleIdx="3" presStyleCnt="4"/>
      <dgm:spPr/>
    </dgm:pt>
    <dgm:pt modelId="{9B2FA649-4422-4F8C-8921-C8B315CA686A}" type="pres">
      <dgm:prSet presAssocID="{9DEF45EF-7F45-4387-B7F1-22588AC63457}" presName="vSp2" presStyleCnt="0"/>
      <dgm:spPr/>
    </dgm:pt>
    <dgm:pt modelId="{571AB348-1569-43E0-AFDC-C3E2FBAF1EB0}" type="pres">
      <dgm:prSet presAssocID="{9DEF45EF-7F45-4387-B7F1-22588AC63457}" presName="sibTrans" presStyleCnt="0"/>
      <dgm:spPr/>
    </dgm:pt>
    <dgm:pt modelId="{87721D1C-272D-435C-9878-DDFCA9772F67}" type="pres">
      <dgm:prSet presAssocID="{4B740490-124D-4630-883C-005326C01511}" presName="compositeNode" presStyleCnt="0">
        <dgm:presLayoutVars>
          <dgm:bulletEnabled val="1"/>
        </dgm:presLayoutVars>
      </dgm:prSet>
      <dgm:spPr/>
    </dgm:pt>
    <dgm:pt modelId="{5ECB5C4C-5A47-48A6-AB95-128109146F6B}" type="pres">
      <dgm:prSet presAssocID="{4B740490-124D-4630-883C-005326C01511}" presName="bgRect" presStyleLbl="node1" presStyleIdx="4" presStyleCnt="5"/>
      <dgm:spPr/>
      <dgm:t>
        <a:bodyPr/>
        <a:lstStyle/>
        <a:p>
          <a:endParaRPr lang="en-US"/>
        </a:p>
      </dgm:t>
    </dgm:pt>
    <dgm:pt modelId="{185706D6-86A6-491B-B36C-DDCEA488C53E}" type="pres">
      <dgm:prSet presAssocID="{4B740490-124D-4630-883C-005326C01511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561BF8-6654-47E4-8D7B-12AD71B73499}" srcId="{C60801CC-9555-42C0-AB7F-4C3E9C871EA1}" destId="{46ED9498-C1A9-4F33-8CEE-AB9C89500B01}" srcOrd="0" destOrd="0" parTransId="{2CECF98F-849E-40D5-88B8-7EA21E586CB0}" sibTransId="{67FBD75D-2D88-48AA-81A2-3693204169AF}"/>
    <dgm:cxn modelId="{22733FA9-C1BD-4B26-923B-C6EC1EC0FD30}" srcId="{46ED9498-C1A9-4F33-8CEE-AB9C89500B01}" destId="{7B86513B-1A22-48FD-841B-C8E906EEDD7F}" srcOrd="0" destOrd="0" parTransId="{36463E13-13B8-4464-A17B-D730F18C3C9F}" sibTransId="{9BBEB910-9C5A-4D6B-BDFF-723B4B90B3B2}"/>
    <dgm:cxn modelId="{0B191871-2908-43C8-81B7-B1FBD1399330}" type="presOf" srcId="{C60801CC-9555-42C0-AB7F-4C3E9C871EA1}" destId="{E0C1C1B7-A46A-42B3-BA77-3B61B148DF36}" srcOrd="0" destOrd="0" presId="urn:microsoft.com/office/officeart/2005/8/layout/hProcess7"/>
    <dgm:cxn modelId="{91486145-979B-4C89-BFA2-7D2FB60092AC}" srcId="{FE83E6F7-1622-468F-813E-E25B6701BFBD}" destId="{55FEEE67-955C-4450-9A87-A95BD3237ABF}" srcOrd="0" destOrd="0" parTransId="{57542527-8D3E-460F-8C18-05CDD523BC00}" sibTransId="{2FF5E203-49DB-4FD5-8D0A-7BEC57D6FB5F}"/>
    <dgm:cxn modelId="{2B68BBAE-B510-45AA-A62E-65E780165EF4}" type="presOf" srcId="{78E9EFEE-2B15-4E6A-A342-6402C60F4D5D}" destId="{25E74DFB-1B8B-480E-A1F6-D5B286DDA1E2}" srcOrd="1" destOrd="0" presId="urn:microsoft.com/office/officeart/2005/8/layout/hProcess7"/>
    <dgm:cxn modelId="{5319C4C1-5C78-4FCF-B03E-890C7B84AA8D}" type="presOf" srcId="{4B740490-124D-4630-883C-005326C01511}" destId="{185706D6-86A6-491B-B36C-DDCEA488C53E}" srcOrd="1" destOrd="0" presId="urn:microsoft.com/office/officeart/2005/8/layout/hProcess7"/>
    <dgm:cxn modelId="{2CED5969-CA18-46F1-A15D-4BE4C42C3A0E}" type="presOf" srcId="{9C6467C5-B525-4121-B06D-6B00574C56D3}" destId="{68B2EE3F-8648-4218-977D-969A817D7ADB}" srcOrd="0" destOrd="0" presId="urn:microsoft.com/office/officeart/2005/8/layout/hProcess7"/>
    <dgm:cxn modelId="{0D2CBD1E-3D2D-48BD-AA47-454A373B2077}" type="presOf" srcId="{213AE2EE-AE01-4016-9557-0CE2D2CA4E94}" destId="{6EF46FFD-29C5-4E2D-9E70-85AEBE3CFFB9}" srcOrd="1" destOrd="0" presId="urn:microsoft.com/office/officeart/2005/8/layout/hProcess7"/>
    <dgm:cxn modelId="{2B548CD6-2FEB-43E2-BB56-0A5C5A79DED7}" type="presOf" srcId="{55FEEE67-955C-4450-9A87-A95BD3237ABF}" destId="{DCF443F9-A97F-41BC-BDC9-5BEA59E4F0B3}" srcOrd="0" destOrd="0" presId="urn:microsoft.com/office/officeart/2005/8/layout/hProcess7"/>
    <dgm:cxn modelId="{E5A58619-4A33-4541-89AF-E19B74280258}" type="presOf" srcId="{4B740490-124D-4630-883C-005326C01511}" destId="{5ECB5C4C-5A47-48A6-AB95-128109146F6B}" srcOrd="0" destOrd="0" presId="urn:microsoft.com/office/officeart/2005/8/layout/hProcess7"/>
    <dgm:cxn modelId="{3862760E-77BD-429A-93EB-6B380F6E8F90}" srcId="{C60801CC-9555-42C0-AB7F-4C3E9C871EA1}" destId="{213AE2EE-AE01-4016-9557-0CE2D2CA4E94}" srcOrd="2" destOrd="0" parTransId="{610E6ACA-7E00-42E6-AD4E-E34A7ADB2D90}" sibTransId="{026ECADA-47F8-4ABE-AFDD-674AB3CE6E09}"/>
    <dgm:cxn modelId="{D4042D46-3ED6-4B56-8E40-0C69B888AC7F}" srcId="{C60801CC-9555-42C0-AB7F-4C3E9C871EA1}" destId="{FE83E6F7-1622-468F-813E-E25B6701BFBD}" srcOrd="1" destOrd="0" parTransId="{C644938C-5AE2-48E2-A811-D55F7B016CAF}" sibTransId="{C7023ADE-9C38-42D8-A332-C66D98FCC5AF}"/>
    <dgm:cxn modelId="{058B34DF-138D-4DEC-A56A-EDE37A0447AE}" type="presOf" srcId="{FE83E6F7-1622-468F-813E-E25B6701BFBD}" destId="{A284EEBE-45B6-4BF9-A0D5-F8E73741037F}" srcOrd="1" destOrd="0" presId="urn:microsoft.com/office/officeart/2005/8/layout/hProcess7"/>
    <dgm:cxn modelId="{4E565F34-B57C-4C67-881D-AC561DE316EF}" type="presOf" srcId="{78E9EFEE-2B15-4E6A-A342-6402C60F4D5D}" destId="{768F2572-1B48-4C75-8D78-B5CCD87B8A78}" srcOrd="0" destOrd="0" presId="urn:microsoft.com/office/officeart/2005/8/layout/hProcess7"/>
    <dgm:cxn modelId="{CA5054A7-EDF0-4A87-9201-B76E231D2EA1}" srcId="{C60801CC-9555-42C0-AB7F-4C3E9C871EA1}" destId="{4B740490-124D-4630-883C-005326C01511}" srcOrd="4" destOrd="0" parTransId="{CE53CAE8-B34C-43A7-AD42-5A5B9A8595C6}" sibTransId="{D3823E9E-B39B-4F30-A57A-2226B134A095}"/>
    <dgm:cxn modelId="{1A36170D-72A4-428E-A0AC-405627237955}" type="presOf" srcId="{46ED9498-C1A9-4F33-8CEE-AB9C89500B01}" destId="{DD8FFE58-1D3F-4996-98D4-64C8F4C9A657}" srcOrd="1" destOrd="0" presId="urn:microsoft.com/office/officeart/2005/8/layout/hProcess7"/>
    <dgm:cxn modelId="{9A26B456-6D06-4A08-BE59-F8D0BD3BBEF4}" srcId="{C60801CC-9555-42C0-AB7F-4C3E9C871EA1}" destId="{78E9EFEE-2B15-4E6A-A342-6402C60F4D5D}" srcOrd="3" destOrd="0" parTransId="{DC7B66DD-AB77-4A1B-A985-BF2DB7C68820}" sibTransId="{9DEF45EF-7F45-4387-B7F1-22588AC63457}"/>
    <dgm:cxn modelId="{D937EBC4-7E0C-4830-9FF7-1C95E59D5D78}" srcId="{213AE2EE-AE01-4016-9557-0CE2D2CA4E94}" destId="{9C6467C5-B525-4121-B06D-6B00574C56D3}" srcOrd="0" destOrd="0" parTransId="{71E94CD0-04DE-4894-8868-9FAAC3827319}" sibTransId="{70E99FBE-0C4C-40A7-910C-2C1D1AAC076C}"/>
    <dgm:cxn modelId="{B46724B1-B0E4-4ED9-BF8F-08005EB83B89}" type="presOf" srcId="{FE83E6F7-1622-468F-813E-E25B6701BFBD}" destId="{6686F4B8-3086-427C-A3FF-F94C4071C13F}" srcOrd="0" destOrd="0" presId="urn:microsoft.com/office/officeart/2005/8/layout/hProcess7"/>
    <dgm:cxn modelId="{30877599-6390-43DC-ACFA-72B7F11CE2B9}" type="presOf" srcId="{46ED9498-C1A9-4F33-8CEE-AB9C89500B01}" destId="{DF2B7615-E4DB-48B6-A584-EE82555D67D1}" srcOrd="0" destOrd="0" presId="urn:microsoft.com/office/officeart/2005/8/layout/hProcess7"/>
    <dgm:cxn modelId="{B5C77EEF-5C92-4DE9-ABEB-81D3EC6294CF}" type="presOf" srcId="{213AE2EE-AE01-4016-9557-0CE2D2CA4E94}" destId="{E7C21C1E-5EE3-4E71-AE8B-66D307412EF6}" srcOrd="0" destOrd="0" presId="urn:microsoft.com/office/officeart/2005/8/layout/hProcess7"/>
    <dgm:cxn modelId="{DF2FCE93-32A6-47C0-9F6D-42A543192F32}" type="presOf" srcId="{7B86513B-1A22-48FD-841B-C8E906EEDD7F}" destId="{E4148E88-4933-465B-BA14-5063D81EE290}" srcOrd="0" destOrd="0" presId="urn:microsoft.com/office/officeart/2005/8/layout/hProcess7"/>
    <dgm:cxn modelId="{A321933D-E89C-4ED0-92DB-34F118357F91}" type="presParOf" srcId="{E0C1C1B7-A46A-42B3-BA77-3B61B148DF36}" destId="{4AED988E-AB41-4A63-B3D4-A62FC305EA40}" srcOrd="0" destOrd="0" presId="urn:microsoft.com/office/officeart/2005/8/layout/hProcess7"/>
    <dgm:cxn modelId="{E5934599-6DBE-41D9-8D13-8BF28D503BF5}" type="presParOf" srcId="{4AED988E-AB41-4A63-B3D4-A62FC305EA40}" destId="{DF2B7615-E4DB-48B6-A584-EE82555D67D1}" srcOrd="0" destOrd="0" presId="urn:microsoft.com/office/officeart/2005/8/layout/hProcess7"/>
    <dgm:cxn modelId="{C8787750-3CE2-4308-9B04-10AA13544191}" type="presParOf" srcId="{4AED988E-AB41-4A63-B3D4-A62FC305EA40}" destId="{DD8FFE58-1D3F-4996-98D4-64C8F4C9A657}" srcOrd="1" destOrd="0" presId="urn:microsoft.com/office/officeart/2005/8/layout/hProcess7"/>
    <dgm:cxn modelId="{ABC19D80-85C0-4DCC-89AA-E2AF1CBF3BB2}" type="presParOf" srcId="{4AED988E-AB41-4A63-B3D4-A62FC305EA40}" destId="{E4148E88-4933-465B-BA14-5063D81EE290}" srcOrd="2" destOrd="0" presId="urn:microsoft.com/office/officeart/2005/8/layout/hProcess7"/>
    <dgm:cxn modelId="{9FCAD09B-EE6E-407F-96E1-9EB0C10FC892}" type="presParOf" srcId="{E0C1C1B7-A46A-42B3-BA77-3B61B148DF36}" destId="{BA40E9E0-24FF-437D-ACA6-2D065ECBF3AE}" srcOrd="1" destOrd="0" presId="urn:microsoft.com/office/officeart/2005/8/layout/hProcess7"/>
    <dgm:cxn modelId="{6D9224EB-D486-44A1-8172-9C12B9F0DC43}" type="presParOf" srcId="{E0C1C1B7-A46A-42B3-BA77-3B61B148DF36}" destId="{E749B245-A96F-4C43-9545-3E98AC6E41DA}" srcOrd="2" destOrd="0" presId="urn:microsoft.com/office/officeart/2005/8/layout/hProcess7"/>
    <dgm:cxn modelId="{8E076AB3-8E62-4E7A-9A24-C37E9D3A1450}" type="presParOf" srcId="{E749B245-A96F-4C43-9545-3E98AC6E41DA}" destId="{5C9A100F-7818-429F-B426-7AAA4CAC2281}" srcOrd="0" destOrd="0" presId="urn:microsoft.com/office/officeart/2005/8/layout/hProcess7"/>
    <dgm:cxn modelId="{8C80FF06-C239-4901-9609-1EA4150E4011}" type="presParOf" srcId="{E749B245-A96F-4C43-9545-3E98AC6E41DA}" destId="{10B83FE5-C686-4646-9700-7B9F44ADD9EF}" srcOrd="1" destOrd="0" presId="urn:microsoft.com/office/officeart/2005/8/layout/hProcess7"/>
    <dgm:cxn modelId="{BD57A509-2BA7-4BE9-B721-EB1C6E882ECD}" type="presParOf" srcId="{E749B245-A96F-4C43-9545-3E98AC6E41DA}" destId="{C001631C-5E4B-4FDB-B3EE-43D6BBA72097}" srcOrd="2" destOrd="0" presId="urn:microsoft.com/office/officeart/2005/8/layout/hProcess7"/>
    <dgm:cxn modelId="{0078EE29-E94F-482B-9228-8EC5540A85AB}" type="presParOf" srcId="{E0C1C1B7-A46A-42B3-BA77-3B61B148DF36}" destId="{41E3F11A-A86C-4FAC-9118-727FE2A198A4}" srcOrd="3" destOrd="0" presId="urn:microsoft.com/office/officeart/2005/8/layout/hProcess7"/>
    <dgm:cxn modelId="{2C04FBB2-841F-4456-ABE4-D58509CDA02D}" type="presParOf" srcId="{E0C1C1B7-A46A-42B3-BA77-3B61B148DF36}" destId="{2CE01602-C841-4BF6-94AB-73AF006CE9FF}" srcOrd="4" destOrd="0" presId="urn:microsoft.com/office/officeart/2005/8/layout/hProcess7"/>
    <dgm:cxn modelId="{C8C2CA84-1B2C-44D5-95D4-238B74343AFC}" type="presParOf" srcId="{2CE01602-C841-4BF6-94AB-73AF006CE9FF}" destId="{6686F4B8-3086-427C-A3FF-F94C4071C13F}" srcOrd="0" destOrd="0" presId="urn:microsoft.com/office/officeart/2005/8/layout/hProcess7"/>
    <dgm:cxn modelId="{53F4399C-4DC3-4BCD-B893-59F58E24F128}" type="presParOf" srcId="{2CE01602-C841-4BF6-94AB-73AF006CE9FF}" destId="{A284EEBE-45B6-4BF9-A0D5-F8E73741037F}" srcOrd="1" destOrd="0" presId="urn:microsoft.com/office/officeart/2005/8/layout/hProcess7"/>
    <dgm:cxn modelId="{E0C297FC-6148-4F7E-B168-751A6A4280DE}" type="presParOf" srcId="{2CE01602-C841-4BF6-94AB-73AF006CE9FF}" destId="{DCF443F9-A97F-41BC-BDC9-5BEA59E4F0B3}" srcOrd="2" destOrd="0" presId="urn:microsoft.com/office/officeart/2005/8/layout/hProcess7"/>
    <dgm:cxn modelId="{2481160F-D5A4-4486-8700-DCA8C40C9BC1}" type="presParOf" srcId="{E0C1C1B7-A46A-42B3-BA77-3B61B148DF36}" destId="{6A237E10-9641-4B22-BD69-ACE90A0A2114}" srcOrd="5" destOrd="0" presId="urn:microsoft.com/office/officeart/2005/8/layout/hProcess7"/>
    <dgm:cxn modelId="{AD11C8A2-1B32-4DCA-B7C9-F714B5D3DC9B}" type="presParOf" srcId="{E0C1C1B7-A46A-42B3-BA77-3B61B148DF36}" destId="{37345109-CEF1-46F8-8E64-57DF97122755}" srcOrd="6" destOrd="0" presId="urn:microsoft.com/office/officeart/2005/8/layout/hProcess7"/>
    <dgm:cxn modelId="{36ABA038-DDA2-4240-B60E-4080EB759DE7}" type="presParOf" srcId="{37345109-CEF1-46F8-8E64-57DF97122755}" destId="{AE34995B-7546-4AAB-BFBB-40113304D379}" srcOrd="0" destOrd="0" presId="urn:microsoft.com/office/officeart/2005/8/layout/hProcess7"/>
    <dgm:cxn modelId="{8FC12C13-8A94-4B97-B335-7808AFE43356}" type="presParOf" srcId="{37345109-CEF1-46F8-8E64-57DF97122755}" destId="{F86F4F71-025B-4913-B63E-CB6E0C777C29}" srcOrd="1" destOrd="0" presId="urn:microsoft.com/office/officeart/2005/8/layout/hProcess7"/>
    <dgm:cxn modelId="{2557C40B-90C1-48A5-94C4-7C42A5F94A66}" type="presParOf" srcId="{37345109-CEF1-46F8-8E64-57DF97122755}" destId="{C6419918-C159-40A8-BB44-FE4E9CEBCCA0}" srcOrd="2" destOrd="0" presId="urn:microsoft.com/office/officeart/2005/8/layout/hProcess7"/>
    <dgm:cxn modelId="{71BA6909-378C-47A9-8D15-5A0600A5FF43}" type="presParOf" srcId="{E0C1C1B7-A46A-42B3-BA77-3B61B148DF36}" destId="{1B305572-46DC-4792-8FCB-497ED6C343FD}" srcOrd="7" destOrd="0" presId="urn:microsoft.com/office/officeart/2005/8/layout/hProcess7"/>
    <dgm:cxn modelId="{E8383343-A5D3-4C0F-AB8E-A75FF4F52050}" type="presParOf" srcId="{E0C1C1B7-A46A-42B3-BA77-3B61B148DF36}" destId="{AC5D88FD-912F-4253-9A2A-699E523AF77F}" srcOrd="8" destOrd="0" presId="urn:microsoft.com/office/officeart/2005/8/layout/hProcess7"/>
    <dgm:cxn modelId="{1E876879-A54B-481B-ACAA-D5C4AC30E392}" type="presParOf" srcId="{AC5D88FD-912F-4253-9A2A-699E523AF77F}" destId="{E7C21C1E-5EE3-4E71-AE8B-66D307412EF6}" srcOrd="0" destOrd="0" presId="urn:microsoft.com/office/officeart/2005/8/layout/hProcess7"/>
    <dgm:cxn modelId="{6A8D3B7A-0BF6-4346-AE2B-0D826DFC788E}" type="presParOf" srcId="{AC5D88FD-912F-4253-9A2A-699E523AF77F}" destId="{6EF46FFD-29C5-4E2D-9E70-85AEBE3CFFB9}" srcOrd="1" destOrd="0" presId="urn:microsoft.com/office/officeart/2005/8/layout/hProcess7"/>
    <dgm:cxn modelId="{78596FC3-48D3-426A-B71E-AE1BC62D120F}" type="presParOf" srcId="{AC5D88FD-912F-4253-9A2A-699E523AF77F}" destId="{68B2EE3F-8648-4218-977D-969A817D7ADB}" srcOrd="2" destOrd="0" presId="urn:microsoft.com/office/officeart/2005/8/layout/hProcess7"/>
    <dgm:cxn modelId="{1A0E6074-096C-4208-B526-6CCACFA368BC}" type="presParOf" srcId="{E0C1C1B7-A46A-42B3-BA77-3B61B148DF36}" destId="{753FBBB5-024C-4F6E-A89F-3CC09F1898B8}" srcOrd="9" destOrd="0" presId="urn:microsoft.com/office/officeart/2005/8/layout/hProcess7"/>
    <dgm:cxn modelId="{AEB63789-0EBC-42B4-898D-0AB5A123456F}" type="presParOf" srcId="{E0C1C1B7-A46A-42B3-BA77-3B61B148DF36}" destId="{9B009EA4-9D05-41BB-92B6-FEF681D98383}" srcOrd="10" destOrd="0" presId="urn:microsoft.com/office/officeart/2005/8/layout/hProcess7"/>
    <dgm:cxn modelId="{1C3F6347-B0DD-4B1E-903A-BE14C50F6B57}" type="presParOf" srcId="{9B009EA4-9D05-41BB-92B6-FEF681D98383}" destId="{A8092EBD-FDEB-4815-A234-61FDCD6AC0A6}" srcOrd="0" destOrd="0" presId="urn:microsoft.com/office/officeart/2005/8/layout/hProcess7"/>
    <dgm:cxn modelId="{AD3FD84B-EAA8-42DC-8406-8FD4F02F976E}" type="presParOf" srcId="{9B009EA4-9D05-41BB-92B6-FEF681D98383}" destId="{56FFDB79-D94A-4D41-8E06-EC47B7FCCEEE}" srcOrd="1" destOrd="0" presId="urn:microsoft.com/office/officeart/2005/8/layout/hProcess7"/>
    <dgm:cxn modelId="{1497F023-F556-4167-93B9-22147DB13F70}" type="presParOf" srcId="{9B009EA4-9D05-41BB-92B6-FEF681D98383}" destId="{D365B2CD-6BAE-4EE9-B271-46E0AF78B662}" srcOrd="2" destOrd="0" presId="urn:microsoft.com/office/officeart/2005/8/layout/hProcess7"/>
    <dgm:cxn modelId="{4C3A9777-08AC-47EF-A5EA-979C9055193D}" type="presParOf" srcId="{E0C1C1B7-A46A-42B3-BA77-3B61B148DF36}" destId="{D66CFD9F-13B1-4EF3-933F-3B61A5AC8298}" srcOrd="11" destOrd="0" presId="urn:microsoft.com/office/officeart/2005/8/layout/hProcess7"/>
    <dgm:cxn modelId="{9912FF66-F42F-459F-B24B-6C4883F4B3BA}" type="presParOf" srcId="{E0C1C1B7-A46A-42B3-BA77-3B61B148DF36}" destId="{59E16C15-1C60-4284-A363-4CA5F41634B8}" srcOrd="12" destOrd="0" presId="urn:microsoft.com/office/officeart/2005/8/layout/hProcess7"/>
    <dgm:cxn modelId="{1AB2AA06-3219-4BF1-B63C-55C2AEE0FF69}" type="presParOf" srcId="{59E16C15-1C60-4284-A363-4CA5F41634B8}" destId="{768F2572-1B48-4C75-8D78-B5CCD87B8A78}" srcOrd="0" destOrd="0" presId="urn:microsoft.com/office/officeart/2005/8/layout/hProcess7"/>
    <dgm:cxn modelId="{260C2E6E-8E09-4BEA-9FA1-3DCCF033F0F3}" type="presParOf" srcId="{59E16C15-1C60-4284-A363-4CA5F41634B8}" destId="{25E74DFB-1B8B-480E-A1F6-D5B286DDA1E2}" srcOrd="1" destOrd="0" presId="urn:microsoft.com/office/officeart/2005/8/layout/hProcess7"/>
    <dgm:cxn modelId="{2FE24C8E-0633-4C0C-A7B5-370563720A33}" type="presParOf" srcId="{E0C1C1B7-A46A-42B3-BA77-3B61B148DF36}" destId="{4C333989-CED8-48A4-9ADC-8C4D66BA6DEB}" srcOrd="13" destOrd="0" presId="urn:microsoft.com/office/officeart/2005/8/layout/hProcess7"/>
    <dgm:cxn modelId="{3A03FC2D-7BD5-42FC-B180-86FEE8F2B4DB}" type="presParOf" srcId="{E0C1C1B7-A46A-42B3-BA77-3B61B148DF36}" destId="{479FEB0C-C6CC-4CDA-9E6C-228615E8C684}" srcOrd="14" destOrd="0" presId="urn:microsoft.com/office/officeart/2005/8/layout/hProcess7"/>
    <dgm:cxn modelId="{2FA095CE-FB5F-4198-B9AD-796D288CDD88}" type="presParOf" srcId="{479FEB0C-C6CC-4CDA-9E6C-228615E8C684}" destId="{563C01BE-9106-428E-A27F-0BBC00BF97C6}" srcOrd="0" destOrd="0" presId="urn:microsoft.com/office/officeart/2005/8/layout/hProcess7"/>
    <dgm:cxn modelId="{66AA72E1-2E43-448A-8612-FE96CFF3FF64}" type="presParOf" srcId="{479FEB0C-C6CC-4CDA-9E6C-228615E8C684}" destId="{33647424-65D2-47A5-9880-473D1EE91153}" srcOrd="1" destOrd="0" presId="urn:microsoft.com/office/officeart/2005/8/layout/hProcess7"/>
    <dgm:cxn modelId="{DA2EC43C-7A83-4945-88C0-2E5CBD0E5243}" type="presParOf" srcId="{479FEB0C-C6CC-4CDA-9E6C-228615E8C684}" destId="{9B2FA649-4422-4F8C-8921-C8B315CA686A}" srcOrd="2" destOrd="0" presId="urn:microsoft.com/office/officeart/2005/8/layout/hProcess7"/>
    <dgm:cxn modelId="{F6812E72-AA33-4C3A-9E82-F6A23F710B0E}" type="presParOf" srcId="{E0C1C1B7-A46A-42B3-BA77-3B61B148DF36}" destId="{571AB348-1569-43E0-AFDC-C3E2FBAF1EB0}" srcOrd="15" destOrd="0" presId="urn:microsoft.com/office/officeart/2005/8/layout/hProcess7"/>
    <dgm:cxn modelId="{5DECCA35-42D9-4203-9425-796DF4B273E5}" type="presParOf" srcId="{E0C1C1B7-A46A-42B3-BA77-3B61B148DF36}" destId="{87721D1C-272D-435C-9878-DDFCA9772F67}" srcOrd="16" destOrd="0" presId="urn:microsoft.com/office/officeart/2005/8/layout/hProcess7"/>
    <dgm:cxn modelId="{8F63EAF3-2278-4D4A-99DC-50AC24313407}" type="presParOf" srcId="{87721D1C-272D-435C-9878-DDFCA9772F67}" destId="{5ECB5C4C-5A47-48A6-AB95-128109146F6B}" srcOrd="0" destOrd="0" presId="urn:microsoft.com/office/officeart/2005/8/layout/hProcess7"/>
    <dgm:cxn modelId="{4C53F2E9-5EC4-4683-A590-9DB359272A69}" type="presParOf" srcId="{87721D1C-272D-435C-9878-DDFCA9772F67}" destId="{185706D6-86A6-491B-B36C-DDCEA488C53E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5CFF2C-D125-475F-97E5-06AA33D028E6}" type="doc">
      <dgm:prSet loTypeId="urn:microsoft.com/office/officeart/2005/8/layout/radial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ECE24F2-8867-49FD-8781-FEB9CB95A104}">
      <dgm:prSet phldrT="[Text]"/>
      <dgm:spPr/>
      <dgm:t>
        <a:bodyPr/>
        <a:lstStyle/>
        <a:p>
          <a:r>
            <a:rPr lang="en-US" dirty="0" err="1" smtClean="0"/>
            <a:t>Equipo</a:t>
          </a:r>
          <a:r>
            <a:rPr lang="en-US" dirty="0" smtClean="0"/>
            <a:t> </a:t>
          </a:r>
          <a:r>
            <a:rPr lang="en-US" dirty="0" err="1" smtClean="0"/>
            <a:t>Multidisciplinario</a:t>
          </a:r>
          <a:endParaRPr lang="en-US" dirty="0"/>
        </a:p>
      </dgm:t>
    </dgm:pt>
    <dgm:pt modelId="{38EDDCA5-A4E0-44E1-BE80-302DFADA1EF9}" type="parTrans" cxnId="{8018E373-8BCB-4981-A150-5E19D2A4C3DE}">
      <dgm:prSet/>
      <dgm:spPr/>
      <dgm:t>
        <a:bodyPr/>
        <a:lstStyle/>
        <a:p>
          <a:endParaRPr lang="en-US"/>
        </a:p>
      </dgm:t>
    </dgm:pt>
    <dgm:pt modelId="{6CB799C9-CC84-4071-9227-BEADE3545142}" type="sibTrans" cxnId="{8018E373-8BCB-4981-A150-5E19D2A4C3DE}">
      <dgm:prSet/>
      <dgm:spPr/>
      <dgm:t>
        <a:bodyPr/>
        <a:lstStyle/>
        <a:p>
          <a:endParaRPr lang="en-US"/>
        </a:p>
      </dgm:t>
    </dgm:pt>
    <dgm:pt modelId="{480A3ADF-4D5B-4F56-8827-9BEE1BB94BD5}">
      <dgm:prSet phldrT="[Text]"/>
      <dgm:spPr/>
      <dgm:t>
        <a:bodyPr/>
        <a:lstStyle/>
        <a:p>
          <a:r>
            <a:rPr lang="en-US" dirty="0" err="1" smtClean="0"/>
            <a:t>Nutrición</a:t>
          </a:r>
          <a:endParaRPr lang="en-US" dirty="0"/>
        </a:p>
      </dgm:t>
    </dgm:pt>
    <dgm:pt modelId="{2A81D99F-CDC2-4517-9F2A-A8F16DFA4812}" type="parTrans" cxnId="{7C49B6E5-EC52-4791-BE65-38FA95FCC24A}">
      <dgm:prSet/>
      <dgm:spPr/>
      <dgm:t>
        <a:bodyPr/>
        <a:lstStyle/>
        <a:p>
          <a:endParaRPr lang="en-US"/>
        </a:p>
      </dgm:t>
    </dgm:pt>
    <dgm:pt modelId="{BB148721-8F9C-4CD2-85D3-60588DA00A32}" type="sibTrans" cxnId="{7C49B6E5-EC52-4791-BE65-38FA95FCC24A}">
      <dgm:prSet/>
      <dgm:spPr/>
      <dgm:t>
        <a:bodyPr/>
        <a:lstStyle/>
        <a:p>
          <a:endParaRPr lang="en-US"/>
        </a:p>
      </dgm:t>
    </dgm:pt>
    <dgm:pt modelId="{20E50595-B847-4A54-91AA-48C5049F8908}">
      <dgm:prSet phldrT="[Text]"/>
      <dgm:spPr/>
      <dgm:t>
        <a:bodyPr/>
        <a:lstStyle/>
        <a:p>
          <a:r>
            <a:rPr lang="en-US" dirty="0" err="1" smtClean="0"/>
            <a:t>Psicología</a:t>
          </a:r>
          <a:endParaRPr lang="en-US" dirty="0"/>
        </a:p>
      </dgm:t>
    </dgm:pt>
    <dgm:pt modelId="{4E2B6EBB-C252-4947-A6C5-3CBCB36929F5}" type="parTrans" cxnId="{1512333E-815E-4C31-A39A-31E3A0B4BAE6}">
      <dgm:prSet/>
      <dgm:spPr/>
      <dgm:t>
        <a:bodyPr/>
        <a:lstStyle/>
        <a:p>
          <a:endParaRPr lang="en-US"/>
        </a:p>
      </dgm:t>
    </dgm:pt>
    <dgm:pt modelId="{BA95070E-0491-4710-A82B-60597159C950}" type="sibTrans" cxnId="{1512333E-815E-4C31-A39A-31E3A0B4BAE6}">
      <dgm:prSet/>
      <dgm:spPr/>
      <dgm:t>
        <a:bodyPr/>
        <a:lstStyle/>
        <a:p>
          <a:endParaRPr lang="en-US"/>
        </a:p>
      </dgm:t>
    </dgm:pt>
    <dgm:pt modelId="{3F90504C-8664-480A-8E86-DA6FC356F70E}">
      <dgm:prSet phldrT="[Text]"/>
      <dgm:spPr/>
      <dgm:t>
        <a:bodyPr/>
        <a:lstStyle/>
        <a:p>
          <a:r>
            <a:rPr lang="en-US" dirty="0" smtClean="0"/>
            <a:t>DM / SAHOS</a:t>
          </a:r>
          <a:endParaRPr lang="en-US" dirty="0"/>
        </a:p>
      </dgm:t>
    </dgm:pt>
    <dgm:pt modelId="{2F23D0CB-57F9-46D5-A965-9666A7A93498}" type="parTrans" cxnId="{AE5052F0-B1AB-4630-B22B-8D56BF3BF890}">
      <dgm:prSet/>
      <dgm:spPr/>
      <dgm:t>
        <a:bodyPr/>
        <a:lstStyle/>
        <a:p>
          <a:endParaRPr lang="en-US"/>
        </a:p>
      </dgm:t>
    </dgm:pt>
    <dgm:pt modelId="{291DB8B5-D068-4DCC-8ECF-E58F47205C99}" type="sibTrans" cxnId="{AE5052F0-B1AB-4630-B22B-8D56BF3BF890}">
      <dgm:prSet/>
      <dgm:spPr/>
      <dgm:t>
        <a:bodyPr/>
        <a:lstStyle/>
        <a:p>
          <a:endParaRPr lang="en-US"/>
        </a:p>
      </dgm:t>
    </dgm:pt>
    <dgm:pt modelId="{916B87B3-A8C2-45F5-9727-038C0ADA5907}">
      <dgm:prSet phldrT="[Text]"/>
      <dgm:spPr>
        <a:solidFill>
          <a:schemeClr val="bg1"/>
        </a:solidFill>
      </dgm:spPr>
      <dgm:t>
        <a:bodyPr/>
        <a:lstStyle/>
        <a:p>
          <a:r>
            <a:rPr lang="en-US" b="0" dirty="0" err="1" smtClean="0"/>
            <a:t>Endoscopía</a:t>
          </a:r>
          <a:endParaRPr lang="en-US" b="0" dirty="0"/>
        </a:p>
      </dgm:t>
    </dgm:pt>
    <dgm:pt modelId="{524872F0-278C-4EA5-AAC3-3C22FE9CA435}" type="parTrans" cxnId="{E24D022B-FC43-44AE-9894-9D7252B37419}">
      <dgm:prSet/>
      <dgm:spPr/>
      <dgm:t>
        <a:bodyPr/>
        <a:lstStyle/>
        <a:p>
          <a:endParaRPr lang="en-US"/>
        </a:p>
      </dgm:t>
    </dgm:pt>
    <dgm:pt modelId="{A8E8AD7A-9C0D-4319-BEDF-D17DB8D353CF}" type="sibTrans" cxnId="{E24D022B-FC43-44AE-9894-9D7252B37419}">
      <dgm:prSet/>
      <dgm:spPr/>
      <dgm:t>
        <a:bodyPr/>
        <a:lstStyle/>
        <a:p>
          <a:endParaRPr lang="en-US"/>
        </a:p>
      </dgm:t>
    </dgm:pt>
    <dgm:pt modelId="{A34F9EFA-5A2A-4CBC-888E-0F3F559D1013}">
      <dgm:prSet/>
      <dgm:spPr/>
      <dgm:t>
        <a:bodyPr/>
        <a:lstStyle/>
        <a:p>
          <a:r>
            <a:rPr lang="en-US" dirty="0" err="1" smtClean="0"/>
            <a:t>Anestesiología</a:t>
          </a:r>
          <a:endParaRPr lang="en-US" dirty="0"/>
        </a:p>
      </dgm:t>
    </dgm:pt>
    <dgm:pt modelId="{A3A176A5-2EDC-4ED2-B776-35F744C1F134}" type="parTrans" cxnId="{C02D2A33-2D70-468E-9809-7933A5771AF1}">
      <dgm:prSet/>
      <dgm:spPr/>
      <dgm:t>
        <a:bodyPr/>
        <a:lstStyle/>
        <a:p>
          <a:endParaRPr lang="en-US"/>
        </a:p>
      </dgm:t>
    </dgm:pt>
    <dgm:pt modelId="{AA991293-FD27-4F12-A603-EF4925EEA560}" type="sibTrans" cxnId="{C02D2A33-2D70-468E-9809-7933A5771AF1}">
      <dgm:prSet/>
      <dgm:spPr/>
      <dgm:t>
        <a:bodyPr/>
        <a:lstStyle/>
        <a:p>
          <a:endParaRPr lang="en-US"/>
        </a:p>
      </dgm:t>
    </dgm:pt>
    <dgm:pt modelId="{2FF41CE2-918D-43DA-A6F0-8147F387E211}" type="pres">
      <dgm:prSet presAssocID="{A75CFF2C-D125-475F-97E5-06AA33D028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87CD26-38E1-4938-AEF5-C0D8D8192F75}" type="pres">
      <dgm:prSet presAssocID="{7ECE24F2-8867-49FD-8781-FEB9CB95A104}" presName="centerShape" presStyleLbl="node0" presStyleIdx="0" presStyleCnt="1"/>
      <dgm:spPr/>
      <dgm:t>
        <a:bodyPr/>
        <a:lstStyle/>
        <a:p>
          <a:endParaRPr lang="en-US"/>
        </a:p>
      </dgm:t>
    </dgm:pt>
    <dgm:pt modelId="{6A2E5550-292C-47AE-A6B0-951F097BDFE5}" type="pres">
      <dgm:prSet presAssocID="{480A3ADF-4D5B-4F56-8827-9BEE1BB94BD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44D91-4C9C-42CC-9EBE-B6BAD013C5BF}" type="pres">
      <dgm:prSet presAssocID="{480A3ADF-4D5B-4F56-8827-9BEE1BB94BD5}" presName="dummy" presStyleCnt="0"/>
      <dgm:spPr/>
    </dgm:pt>
    <dgm:pt modelId="{EFC3B4EE-063F-44DB-8172-92E60ACAD33E}" type="pres">
      <dgm:prSet presAssocID="{BB148721-8F9C-4CD2-85D3-60588DA00A3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7A5F676-BD1C-46A3-BAF3-38465CE0850B}" type="pres">
      <dgm:prSet presAssocID="{20E50595-B847-4A54-91AA-48C5049F89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F0665-6E3F-4E7A-859E-78F8C70AE921}" type="pres">
      <dgm:prSet presAssocID="{20E50595-B847-4A54-91AA-48C5049F8908}" presName="dummy" presStyleCnt="0"/>
      <dgm:spPr/>
    </dgm:pt>
    <dgm:pt modelId="{6352F9EA-9F1A-43B8-B610-F1F239BC5C03}" type="pres">
      <dgm:prSet presAssocID="{BA95070E-0491-4710-A82B-60597159C95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D5F89C3-F977-4535-B286-29BC48475AC2}" type="pres">
      <dgm:prSet presAssocID="{A34F9EFA-5A2A-4CBC-888E-0F3F559D10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85E58-C3D3-4344-907E-D04384FE992E}" type="pres">
      <dgm:prSet presAssocID="{A34F9EFA-5A2A-4CBC-888E-0F3F559D1013}" presName="dummy" presStyleCnt="0"/>
      <dgm:spPr/>
    </dgm:pt>
    <dgm:pt modelId="{25459FE7-839E-4881-87A0-C2FEF8BCA064}" type="pres">
      <dgm:prSet presAssocID="{AA991293-FD27-4F12-A603-EF4925EEA56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F52E50D-E746-460D-AEB1-43ADB2CC14EA}" type="pres">
      <dgm:prSet presAssocID="{3F90504C-8664-480A-8E86-DA6FC356F70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359CC-0E81-4CC1-8E03-579E0CA08330}" type="pres">
      <dgm:prSet presAssocID="{3F90504C-8664-480A-8E86-DA6FC356F70E}" presName="dummy" presStyleCnt="0"/>
      <dgm:spPr/>
    </dgm:pt>
    <dgm:pt modelId="{C87EB2F6-BCCB-45E8-8F64-E6F08A0CBE13}" type="pres">
      <dgm:prSet presAssocID="{291DB8B5-D068-4DCC-8ECF-E58F47205C9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886C308-2B63-407E-A536-125471A0FEEB}" type="pres">
      <dgm:prSet presAssocID="{916B87B3-A8C2-45F5-9727-038C0ADA590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647D7-A60D-46CB-BE45-6DE02D64CF45}" type="pres">
      <dgm:prSet presAssocID="{916B87B3-A8C2-45F5-9727-038C0ADA5907}" presName="dummy" presStyleCnt="0"/>
      <dgm:spPr/>
    </dgm:pt>
    <dgm:pt modelId="{6C3DA8AA-47D1-4EB1-9AD5-CC155D9E101A}" type="pres">
      <dgm:prSet presAssocID="{A8E8AD7A-9C0D-4319-BEDF-D17DB8D353CF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1A10B3F-9EAC-4D35-A385-D78659EF9F5C}" type="presOf" srcId="{BA95070E-0491-4710-A82B-60597159C950}" destId="{6352F9EA-9F1A-43B8-B610-F1F239BC5C03}" srcOrd="0" destOrd="0" presId="urn:microsoft.com/office/officeart/2005/8/layout/radial6"/>
    <dgm:cxn modelId="{E24D022B-FC43-44AE-9894-9D7252B37419}" srcId="{7ECE24F2-8867-49FD-8781-FEB9CB95A104}" destId="{916B87B3-A8C2-45F5-9727-038C0ADA5907}" srcOrd="4" destOrd="0" parTransId="{524872F0-278C-4EA5-AAC3-3C22FE9CA435}" sibTransId="{A8E8AD7A-9C0D-4319-BEDF-D17DB8D353CF}"/>
    <dgm:cxn modelId="{4C595425-53D6-4E83-91A6-C07674D66657}" type="presOf" srcId="{916B87B3-A8C2-45F5-9727-038C0ADA5907}" destId="{8886C308-2B63-407E-A536-125471A0FEEB}" srcOrd="0" destOrd="0" presId="urn:microsoft.com/office/officeart/2005/8/layout/radial6"/>
    <dgm:cxn modelId="{A97ABCDE-DDA2-4414-9869-2E10198E128B}" type="presOf" srcId="{A34F9EFA-5A2A-4CBC-888E-0F3F559D1013}" destId="{1D5F89C3-F977-4535-B286-29BC48475AC2}" srcOrd="0" destOrd="0" presId="urn:microsoft.com/office/officeart/2005/8/layout/radial6"/>
    <dgm:cxn modelId="{6E2344CF-4F1E-4FB2-AD77-D87440886035}" type="presOf" srcId="{A8E8AD7A-9C0D-4319-BEDF-D17DB8D353CF}" destId="{6C3DA8AA-47D1-4EB1-9AD5-CC155D9E101A}" srcOrd="0" destOrd="0" presId="urn:microsoft.com/office/officeart/2005/8/layout/radial6"/>
    <dgm:cxn modelId="{F9CB58D7-225F-4A62-BCFE-A06A8660B04D}" type="presOf" srcId="{A75CFF2C-D125-475F-97E5-06AA33D028E6}" destId="{2FF41CE2-918D-43DA-A6F0-8147F387E211}" srcOrd="0" destOrd="0" presId="urn:microsoft.com/office/officeart/2005/8/layout/radial6"/>
    <dgm:cxn modelId="{B0A0D48C-CFE3-472C-92EE-9ABD81B0AD9F}" type="presOf" srcId="{291DB8B5-D068-4DCC-8ECF-E58F47205C99}" destId="{C87EB2F6-BCCB-45E8-8F64-E6F08A0CBE13}" srcOrd="0" destOrd="0" presId="urn:microsoft.com/office/officeart/2005/8/layout/radial6"/>
    <dgm:cxn modelId="{8018E373-8BCB-4981-A150-5E19D2A4C3DE}" srcId="{A75CFF2C-D125-475F-97E5-06AA33D028E6}" destId="{7ECE24F2-8867-49FD-8781-FEB9CB95A104}" srcOrd="0" destOrd="0" parTransId="{38EDDCA5-A4E0-44E1-BE80-302DFADA1EF9}" sibTransId="{6CB799C9-CC84-4071-9227-BEADE3545142}"/>
    <dgm:cxn modelId="{7C49B6E5-EC52-4791-BE65-38FA95FCC24A}" srcId="{7ECE24F2-8867-49FD-8781-FEB9CB95A104}" destId="{480A3ADF-4D5B-4F56-8827-9BEE1BB94BD5}" srcOrd="0" destOrd="0" parTransId="{2A81D99F-CDC2-4517-9F2A-A8F16DFA4812}" sibTransId="{BB148721-8F9C-4CD2-85D3-60588DA00A32}"/>
    <dgm:cxn modelId="{0584A580-C4A2-433E-9085-43DA7B752C99}" type="presOf" srcId="{480A3ADF-4D5B-4F56-8827-9BEE1BB94BD5}" destId="{6A2E5550-292C-47AE-A6B0-951F097BDFE5}" srcOrd="0" destOrd="0" presId="urn:microsoft.com/office/officeart/2005/8/layout/radial6"/>
    <dgm:cxn modelId="{3C4F58C6-CA47-4F2C-8016-F774F88161D2}" type="presOf" srcId="{20E50595-B847-4A54-91AA-48C5049F8908}" destId="{57A5F676-BD1C-46A3-BAF3-38465CE0850B}" srcOrd="0" destOrd="0" presId="urn:microsoft.com/office/officeart/2005/8/layout/radial6"/>
    <dgm:cxn modelId="{C02D2A33-2D70-468E-9809-7933A5771AF1}" srcId="{7ECE24F2-8867-49FD-8781-FEB9CB95A104}" destId="{A34F9EFA-5A2A-4CBC-888E-0F3F559D1013}" srcOrd="2" destOrd="0" parTransId="{A3A176A5-2EDC-4ED2-B776-35F744C1F134}" sibTransId="{AA991293-FD27-4F12-A603-EF4925EEA560}"/>
    <dgm:cxn modelId="{FCB1532C-EF29-487A-9CC5-9D740B1633DE}" type="presOf" srcId="{7ECE24F2-8867-49FD-8781-FEB9CB95A104}" destId="{C687CD26-38E1-4938-AEF5-C0D8D8192F75}" srcOrd="0" destOrd="0" presId="urn:microsoft.com/office/officeart/2005/8/layout/radial6"/>
    <dgm:cxn modelId="{EF661779-82C1-4B5A-8360-BB4258CA033E}" type="presOf" srcId="{BB148721-8F9C-4CD2-85D3-60588DA00A32}" destId="{EFC3B4EE-063F-44DB-8172-92E60ACAD33E}" srcOrd="0" destOrd="0" presId="urn:microsoft.com/office/officeart/2005/8/layout/radial6"/>
    <dgm:cxn modelId="{17C90720-E437-417D-8385-74A11767CB25}" type="presOf" srcId="{3F90504C-8664-480A-8E86-DA6FC356F70E}" destId="{EF52E50D-E746-460D-AEB1-43ADB2CC14EA}" srcOrd="0" destOrd="0" presId="urn:microsoft.com/office/officeart/2005/8/layout/radial6"/>
    <dgm:cxn modelId="{1512333E-815E-4C31-A39A-31E3A0B4BAE6}" srcId="{7ECE24F2-8867-49FD-8781-FEB9CB95A104}" destId="{20E50595-B847-4A54-91AA-48C5049F8908}" srcOrd="1" destOrd="0" parTransId="{4E2B6EBB-C252-4947-A6C5-3CBCB36929F5}" sibTransId="{BA95070E-0491-4710-A82B-60597159C950}"/>
    <dgm:cxn modelId="{AE5052F0-B1AB-4630-B22B-8D56BF3BF890}" srcId="{7ECE24F2-8867-49FD-8781-FEB9CB95A104}" destId="{3F90504C-8664-480A-8E86-DA6FC356F70E}" srcOrd="3" destOrd="0" parTransId="{2F23D0CB-57F9-46D5-A965-9666A7A93498}" sibTransId="{291DB8B5-D068-4DCC-8ECF-E58F47205C99}"/>
    <dgm:cxn modelId="{86FAEB44-0D4A-4691-8532-6A50F9D1F6E3}" type="presOf" srcId="{AA991293-FD27-4F12-A603-EF4925EEA560}" destId="{25459FE7-839E-4881-87A0-C2FEF8BCA064}" srcOrd="0" destOrd="0" presId="urn:microsoft.com/office/officeart/2005/8/layout/radial6"/>
    <dgm:cxn modelId="{AAC9B773-97AD-4CDA-A6E5-4DF707882C4D}" type="presParOf" srcId="{2FF41CE2-918D-43DA-A6F0-8147F387E211}" destId="{C687CD26-38E1-4938-AEF5-C0D8D8192F75}" srcOrd="0" destOrd="0" presId="urn:microsoft.com/office/officeart/2005/8/layout/radial6"/>
    <dgm:cxn modelId="{11E44400-82D2-442E-8BA0-3E98D877EB40}" type="presParOf" srcId="{2FF41CE2-918D-43DA-A6F0-8147F387E211}" destId="{6A2E5550-292C-47AE-A6B0-951F097BDFE5}" srcOrd="1" destOrd="0" presId="urn:microsoft.com/office/officeart/2005/8/layout/radial6"/>
    <dgm:cxn modelId="{C06B3B15-79A6-4D51-B3F4-C29FAD728D72}" type="presParOf" srcId="{2FF41CE2-918D-43DA-A6F0-8147F387E211}" destId="{6A144D91-4C9C-42CC-9EBE-B6BAD013C5BF}" srcOrd="2" destOrd="0" presId="urn:microsoft.com/office/officeart/2005/8/layout/radial6"/>
    <dgm:cxn modelId="{B7BDEE7C-CC08-4EEA-9910-36A44543E5A9}" type="presParOf" srcId="{2FF41CE2-918D-43DA-A6F0-8147F387E211}" destId="{EFC3B4EE-063F-44DB-8172-92E60ACAD33E}" srcOrd="3" destOrd="0" presId="urn:microsoft.com/office/officeart/2005/8/layout/radial6"/>
    <dgm:cxn modelId="{92A7917D-3E7D-48A4-8C81-F64A13B72DB6}" type="presParOf" srcId="{2FF41CE2-918D-43DA-A6F0-8147F387E211}" destId="{57A5F676-BD1C-46A3-BAF3-38465CE0850B}" srcOrd="4" destOrd="0" presId="urn:microsoft.com/office/officeart/2005/8/layout/radial6"/>
    <dgm:cxn modelId="{1B2D248A-7A8E-461F-961A-EEDC0130AEE3}" type="presParOf" srcId="{2FF41CE2-918D-43DA-A6F0-8147F387E211}" destId="{624F0665-6E3F-4E7A-859E-78F8C70AE921}" srcOrd="5" destOrd="0" presId="urn:microsoft.com/office/officeart/2005/8/layout/radial6"/>
    <dgm:cxn modelId="{090CC0ED-00B8-4DE7-938C-C54B9345D308}" type="presParOf" srcId="{2FF41CE2-918D-43DA-A6F0-8147F387E211}" destId="{6352F9EA-9F1A-43B8-B610-F1F239BC5C03}" srcOrd="6" destOrd="0" presId="urn:microsoft.com/office/officeart/2005/8/layout/radial6"/>
    <dgm:cxn modelId="{5DE0C24A-212B-41A7-B131-EA7FA19B5AAF}" type="presParOf" srcId="{2FF41CE2-918D-43DA-A6F0-8147F387E211}" destId="{1D5F89C3-F977-4535-B286-29BC48475AC2}" srcOrd="7" destOrd="0" presId="urn:microsoft.com/office/officeart/2005/8/layout/radial6"/>
    <dgm:cxn modelId="{A5C1D99D-5B6C-40DB-AE84-8DDCD1B0E308}" type="presParOf" srcId="{2FF41CE2-918D-43DA-A6F0-8147F387E211}" destId="{45F85E58-C3D3-4344-907E-D04384FE992E}" srcOrd="8" destOrd="0" presId="urn:microsoft.com/office/officeart/2005/8/layout/radial6"/>
    <dgm:cxn modelId="{88FF50F5-1EA1-4017-B0F2-2FFE5BCDF242}" type="presParOf" srcId="{2FF41CE2-918D-43DA-A6F0-8147F387E211}" destId="{25459FE7-839E-4881-87A0-C2FEF8BCA064}" srcOrd="9" destOrd="0" presId="urn:microsoft.com/office/officeart/2005/8/layout/radial6"/>
    <dgm:cxn modelId="{00F6357A-CB96-4605-AC3C-6F3406B5BC13}" type="presParOf" srcId="{2FF41CE2-918D-43DA-A6F0-8147F387E211}" destId="{EF52E50D-E746-460D-AEB1-43ADB2CC14EA}" srcOrd="10" destOrd="0" presId="urn:microsoft.com/office/officeart/2005/8/layout/radial6"/>
    <dgm:cxn modelId="{F69D6FAF-B570-494A-B975-A8135480B125}" type="presParOf" srcId="{2FF41CE2-918D-43DA-A6F0-8147F387E211}" destId="{4CB359CC-0E81-4CC1-8E03-579E0CA08330}" srcOrd="11" destOrd="0" presId="urn:microsoft.com/office/officeart/2005/8/layout/radial6"/>
    <dgm:cxn modelId="{8F33096B-DE6A-49A1-B2DE-D0927F1395A1}" type="presParOf" srcId="{2FF41CE2-918D-43DA-A6F0-8147F387E211}" destId="{C87EB2F6-BCCB-45E8-8F64-E6F08A0CBE13}" srcOrd="12" destOrd="0" presId="urn:microsoft.com/office/officeart/2005/8/layout/radial6"/>
    <dgm:cxn modelId="{5D1C3358-E300-4C96-8E5E-69F55764AF16}" type="presParOf" srcId="{2FF41CE2-918D-43DA-A6F0-8147F387E211}" destId="{8886C308-2B63-407E-A536-125471A0FEEB}" srcOrd="13" destOrd="0" presId="urn:microsoft.com/office/officeart/2005/8/layout/radial6"/>
    <dgm:cxn modelId="{7DAFD1E3-ADAF-4155-B64E-DF5AB7AE7AFD}" type="presParOf" srcId="{2FF41CE2-918D-43DA-A6F0-8147F387E211}" destId="{B2C647D7-A60D-46CB-BE45-6DE02D64CF45}" srcOrd="14" destOrd="0" presId="urn:microsoft.com/office/officeart/2005/8/layout/radial6"/>
    <dgm:cxn modelId="{A906ACB3-E6F2-4CF8-9E48-8F76522D9FED}" type="presParOf" srcId="{2FF41CE2-918D-43DA-A6F0-8147F387E211}" destId="{6C3DA8AA-47D1-4EB1-9AD5-CC155D9E101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F0812A-6997-4E1C-864A-7583B2C3C73C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E5F5C4E-D0B4-4F01-8019-AA164837BD00}">
      <dgm:prSet phldrT="[Text]" custT="1"/>
      <dgm:spPr/>
      <dgm:t>
        <a:bodyPr/>
        <a:lstStyle/>
        <a:p>
          <a:r>
            <a:rPr lang="en-US" sz="2000" dirty="0" err="1" smtClean="0"/>
            <a:t>Tempranas</a:t>
          </a:r>
          <a:r>
            <a:rPr lang="en-US" sz="2000" dirty="0" smtClean="0"/>
            <a:t> (&lt;30 </a:t>
          </a:r>
          <a:r>
            <a:rPr lang="en-US" sz="2000" dirty="0" err="1" smtClean="0"/>
            <a:t>días</a:t>
          </a:r>
          <a:r>
            <a:rPr lang="en-US" sz="2000" dirty="0" smtClean="0"/>
            <a:t>)</a:t>
          </a:r>
          <a:endParaRPr lang="en-US" sz="2000" dirty="0"/>
        </a:p>
      </dgm:t>
    </dgm:pt>
    <dgm:pt modelId="{E32E94F2-F469-4406-A64C-AC71F6EC2258}" type="parTrans" cxnId="{6177694D-C67E-4B3A-8108-07DA5FBF0A0D}">
      <dgm:prSet/>
      <dgm:spPr/>
      <dgm:t>
        <a:bodyPr/>
        <a:lstStyle/>
        <a:p>
          <a:endParaRPr lang="en-US"/>
        </a:p>
      </dgm:t>
    </dgm:pt>
    <dgm:pt modelId="{BCF04DBD-3D79-4DED-8458-0289D463DC00}" type="sibTrans" cxnId="{6177694D-C67E-4B3A-8108-07DA5FBF0A0D}">
      <dgm:prSet/>
      <dgm:spPr/>
      <dgm:t>
        <a:bodyPr/>
        <a:lstStyle/>
        <a:p>
          <a:endParaRPr lang="en-US"/>
        </a:p>
      </dgm:t>
    </dgm:pt>
    <dgm:pt modelId="{363F8D66-2E81-4912-96A6-06728B4E522A}">
      <dgm:prSet phldrT="[Text]"/>
      <dgm:spPr/>
      <dgm:t>
        <a:bodyPr/>
        <a:lstStyle/>
        <a:p>
          <a:r>
            <a:rPr lang="en-US" dirty="0" err="1" smtClean="0"/>
            <a:t>Fuga</a:t>
          </a:r>
          <a:r>
            <a:rPr lang="en-US" dirty="0" smtClean="0"/>
            <a:t> anastomosis</a:t>
          </a:r>
          <a:endParaRPr lang="en-US" dirty="0"/>
        </a:p>
      </dgm:t>
    </dgm:pt>
    <dgm:pt modelId="{4E92116C-FACF-4265-8C9C-B7F4A34328EF}" type="parTrans" cxnId="{12297C95-CFFC-47FF-BBD1-0068F1D2E5CF}">
      <dgm:prSet/>
      <dgm:spPr/>
      <dgm:t>
        <a:bodyPr/>
        <a:lstStyle/>
        <a:p>
          <a:endParaRPr lang="en-US"/>
        </a:p>
      </dgm:t>
    </dgm:pt>
    <dgm:pt modelId="{E81A6B56-5608-4505-8BA9-0C87E2BD9CE3}" type="sibTrans" cxnId="{12297C95-CFFC-47FF-BBD1-0068F1D2E5CF}">
      <dgm:prSet/>
      <dgm:spPr/>
      <dgm:t>
        <a:bodyPr/>
        <a:lstStyle/>
        <a:p>
          <a:endParaRPr lang="en-US"/>
        </a:p>
      </dgm:t>
    </dgm:pt>
    <dgm:pt modelId="{9B928C2D-D167-4D40-B9E4-509AF3C534D3}">
      <dgm:prSet phldrT="[Text]"/>
      <dgm:spPr/>
      <dgm:t>
        <a:bodyPr/>
        <a:lstStyle/>
        <a:p>
          <a:r>
            <a:rPr lang="en-US" dirty="0" err="1" smtClean="0"/>
            <a:t>Infección</a:t>
          </a:r>
          <a:r>
            <a:rPr lang="en-US" dirty="0" smtClean="0"/>
            <a:t> </a:t>
          </a:r>
          <a:r>
            <a:rPr lang="en-US" dirty="0" err="1" smtClean="0"/>
            <a:t>sitio</a:t>
          </a:r>
          <a:r>
            <a:rPr lang="en-US" dirty="0" smtClean="0"/>
            <a:t> </a:t>
          </a:r>
          <a:r>
            <a:rPr lang="en-US" dirty="0" err="1" smtClean="0"/>
            <a:t>quirúrgico</a:t>
          </a:r>
          <a:endParaRPr lang="en-US" dirty="0"/>
        </a:p>
      </dgm:t>
    </dgm:pt>
    <dgm:pt modelId="{B9A9F5EF-289E-47D1-AD78-B53714D45D21}" type="parTrans" cxnId="{76FB0DE1-9522-47EE-BB32-95FEC8877A96}">
      <dgm:prSet/>
      <dgm:spPr/>
      <dgm:t>
        <a:bodyPr/>
        <a:lstStyle/>
        <a:p>
          <a:endParaRPr lang="en-US"/>
        </a:p>
      </dgm:t>
    </dgm:pt>
    <dgm:pt modelId="{BA41D9E7-D450-4E20-B164-4CF2DFED7815}" type="sibTrans" cxnId="{76FB0DE1-9522-47EE-BB32-95FEC8877A96}">
      <dgm:prSet/>
      <dgm:spPr/>
      <dgm:t>
        <a:bodyPr/>
        <a:lstStyle/>
        <a:p>
          <a:endParaRPr lang="en-US"/>
        </a:p>
      </dgm:t>
    </dgm:pt>
    <dgm:pt modelId="{20BC4846-EFC5-41DA-BC38-5FBC8D77A760}">
      <dgm:prSet phldrT="[Text]" custT="1"/>
      <dgm:spPr/>
      <dgm:t>
        <a:bodyPr/>
        <a:lstStyle/>
        <a:p>
          <a:r>
            <a:rPr lang="en-US" sz="2000" dirty="0" err="1" smtClean="0"/>
            <a:t>Tardías</a:t>
          </a:r>
          <a:r>
            <a:rPr lang="en-US" sz="2000" dirty="0" smtClean="0"/>
            <a:t> (≥30 </a:t>
          </a:r>
          <a:r>
            <a:rPr lang="en-US" sz="2000" dirty="0" err="1" smtClean="0"/>
            <a:t>días</a:t>
          </a:r>
          <a:r>
            <a:rPr lang="en-US" sz="2000" dirty="0" smtClean="0"/>
            <a:t>)</a:t>
          </a:r>
          <a:endParaRPr lang="en-US" sz="2000" dirty="0"/>
        </a:p>
      </dgm:t>
    </dgm:pt>
    <dgm:pt modelId="{586421AE-2117-40C3-9410-05FCFE36A4AD}" type="parTrans" cxnId="{A687FC2D-2502-44AE-8B2B-95883174C221}">
      <dgm:prSet/>
      <dgm:spPr/>
      <dgm:t>
        <a:bodyPr/>
        <a:lstStyle/>
        <a:p>
          <a:endParaRPr lang="en-US"/>
        </a:p>
      </dgm:t>
    </dgm:pt>
    <dgm:pt modelId="{7456401E-ED03-46C2-9426-3E3B8096D968}" type="sibTrans" cxnId="{A687FC2D-2502-44AE-8B2B-95883174C221}">
      <dgm:prSet/>
      <dgm:spPr/>
      <dgm:t>
        <a:bodyPr/>
        <a:lstStyle/>
        <a:p>
          <a:endParaRPr lang="en-US"/>
        </a:p>
      </dgm:t>
    </dgm:pt>
    <dgm:pt modelId="{EE2E3CDC-B8C7-4150-B017-0D91FF5132F8}">
      <dgm:prSet phldrT="[Text]"/>
      <dgm:spPr/>
      <dgm:t>
        <a:bodyPr/>
        <a:lstStyle/>
        <a:p>
          <a:r>
            <a:rPr lang="en-US" dirty="0" err="1" smtClean="0"/>
            <a:t>Úlcera</a:t>
          </a:r>
          <a:r>
            <a:rPr lang="en-US" dirty="0" smtClean="0"/>
            <a:t> marginal</a:t>
          </a:r>
          <a:endParaRPr lang="en-US" dirty="0"/>
        </a:p>
      </dgm:t>
    </dgm:pt>
    <dgm:pt modelId="{97DC2BDB-C773-4363-AEE3-1E529F88EFC8}" type="parTrans" cxnId="{ED29597B-1EFC-4996-BE37-831607A52898}">
      <dgm:prSet/>
      <dgm:spPr/>
      <dgm:t>
        <a:bodyPr/>
        <a:lstStyle/>
        <a:p>
          <a:endParaRPr lang="en-US"/>
        </a:p>
      </dgm:t>
    </dgm:pt>
    <dgm:pt modelId="{A969C486-16ED-40E7-A49E-3CD2E1A08D24}" type="sibTrans" cxnId="{ED29597B-1EFC-4996-BE37-831607A52898}">
      <dgm:prSet/>
      <dgm:spPr/>
      <dgm:t>
        <a:bodyPr/>
        <a:lstStyle/>
        <a:p>
          <a:endParaRPr lang="en-US"/>
        </a:p>
      </dgm:t>
    </dgm:pt>
    <dgm:pt modelId="{C58DFFA6-EA64-4673-8E2A-DDFA8292DC52}">
      <dgm:prSet phldrT="[Text]"/>
      <dgm:spPr/>
      <dgm:t>
        <a:bodyPr/>
        <a:lstStyle/>
        <a:p>
          <a:r>
            <a:rPr lang="en-US" dirty="0" err="1" smtClean="0"/>
            <a:t>Obstrucción</a:t>
          </a:r>
          <a:r>
            <a:rPr lang="en-US" dirty="0" smtClean="0"/>
            <a:t> intestinal</a:t>
          </a:r>
          <a:endParaRPr lang="en-US" dirty="0"/>
        </a:p>
      </dgm:t>
    </dgm:pt>
    <dgm:pt modelId="{7F85608B-18D5-47D0-80CC-548FD4D95A70}" type="parTrans" cxnId="{FB55509D-2E41-4267-A9BC-06ECAC48CAB0}">
      <dgm:prSet/>
      <dgm:spPr/>
      <dgm:t>
        <a:bodyPr/>
        <a:lstStyle/>
        <a:p>
          <a:endParaRPr lang="en-US"/>
        </a:p>
      </dgm:t>
    </dgm:pt>
    <dgm:pt modelId="{AA04137F-16CA-4B0D-AEA6-CFAE9F18FA5A}" type="sibTrans" cxnId="{FB55509D-2E41-4267-A9BC-06ECAC48CAB0}">
      <dgm:prSet/>
      <dgm:spPr/>
      <dgm:t>
        <a:bodyPr/>
        <a:lstStyle/>
        <a:p>
          <a:endParaRPr lang="en-US"/>
        </a:p>
      </dgm:t>
    </dgm:pt>
    <dgm:pt modelId="{CB5B5B31-6ED5-4237-8C24-A6E7B409D0F1}">
      <dgm:prSet phldrT="[Text]"/>
      <dgm:spPr/>
      <dgm:t>
        <a:bodyPr/>
        <a:lstStyle/>
        <a:p>
          <a:r>
            <a:rPr lang="en-US" dirty="0" err="1" smtClean="0"/>
            <a:t>Sangrado</a:t>
          </a:r>
          <a:endParaRPr lang="en-US" dirty="0"/>
        </a:p>
      </dgm:t>
    </dgm:pt>
    <dgm:pt modelId="{E0465058-7547-497E-AFC4-C822C5AB8828}" type="parTrans" cxnId="{835F2866-24F3-4AED-8469-E6984AB206CF}">
      <dgm:prSet/>
      <dgm:spPr/>
      <dgm:t>
        <a:bodyPr/>
        <a:lstStyle/>
        <a:p>
          <a:endParaRPr lang="en-US"/>
        </a:p>
      </dgm:t>
    </dgm:pt>
    <dgm:pt modelId="{5BC5F174-F201-4099-8D39-9E3D89BC1A55}" type="sibTrans" cxnId="{835F2866-24F3-4AED-8469-E6984AB206CF}">
      <dgm:prSet/>
      <dgm:spPr/>
      <dgm:t>
        <a:bodyPr/>
        <a:lstStyle/>
        <a:p>
          <a:endParaRPr lang="en-US"/>
        </a:p>
      </dgm:t>
    </dgm:pt>
    <dgm:pt modelId="{6B25DE49-68AA-42E2-BBEC-6DF09A642988}">
      <dgm:prSet phldrT="[Text]"/>
      <dgm:spPr/>
      <dgm:t>
        <a:bodyPr/>
        <a:lstStyle/>
        <a:p>
          <a:r>
            <a:rPr lang="en-US" dirty="0" err="1" smtClean="0"/>
            <a:t>Obstrucción</a:t>
          </a:r>
          <a:r>
            <a:rPr lang="en-US" dirty="0" smtClean="0"/>
            <a:t> intestinal</a:t>
          </a:r>
          <a:endParaRPr lang="en-US" dirty="0"/>
        </a:p>
      </dgm:t>
    </dgm:pt>
    <dgm:pt modelId="{F284458D-489E-4DEA-9212-A658CBD46EC2}" type="parTrans" cxnId="{536E02CD-CAA9-45EF-86DE-754B38682D93}">
      <dgm:prSet/>
      <dgm:spPr/>
      <dgm:t>
        <a:bodyPr/>
        <a:lstStyle/>
        <a:p>
          <a:endParaRPr lang="en-US"/>
        </a:p>
      </dgm:t>
    </dgm:pt>
    <dgm:pt modelId="{9F963A79-6E7C-4064-B90B-C31EE0369744}" type="sibTrans" cxnId="{536E02CD-CAA9-45EF-86DE-754B38682D93}">
      <dgm:prSet/>
      <dgm:spPr/>
      <dgm:t>
        <a:bodyPr/>
        <a:lstStyle/>
        <a:p>
          <a:endParaRPr lang="en-US"/>
        </a:p>
      </dgm:t>
    </dgm:pt>
    <dgm:pt modelId="{8AC90E55-3B8D-4857-84DD-88E7C79B58B7}">
      <dgm:prSet phldrT="[Text]"/>
      <dgm:spPr/>
      <dgm:t>
        <a:bodyPr/>
        <a:lstStyle/>
        <a:p>
          <a:r>
            <a:rPr lang="en-US" dirty="0" err="1" smtClean="0"/>
            <a:t>Distensión</a:t>
          </a:r>
          <a:r>
            <a:rPr lang="en-US" dirty="0" smtClean="0"/>
            <a:t> </a:t>
          </a:r>
          <a:r>
            <a:rPr lang="en-US" dirty="0" err="1" smtClean="0"/>
            <a:t>remanente</a:t>
          </a:r>
          <a:r>
            <a:rPr lang="en-US" dirty="0" smtClean="0"/>
            <a:t> </a:t>
          </a:r>
          <a:r>
            <a:rPr lang="en-US" dirty="0" err="1" smtClean="0"/>
            <a:t>gástrico</a:t>
          </a:r>
          <a:endParaRPr lang="en-US" dirty="0"/>
        </a:p>
      </dgm:t>
    </dgm:pt>
    <dgm:pt modelId="{F516755B-41F8-429F-AFBB-D31915B117E9}" type="parTrans" cxnId="{9AF7A5D7-C4C7-4F61-8EE5-9811A4FBBEA8}">
      <dgm:prSet/>
      <dgm:spPr/>
      <dgm:t>
        <a:bodyPr/>
        <a:lstStyle/>
        <a:p>
          <a:endParaRPr lang="en-US"/>
        </a:p>
      </dgm:t>
    </dgm:pt>
    <dgm:pt modelId="{E37DE01C-1F0C-468B-8307-F5487AC54F6C}" type="sibTrans" cxnId="{9AF7A5D7-C4C7-4F61-8EE5-9811A4FBBEA8}">
      <dgm:prSet/>
      <dgm:spPr/>
      <dgm:t>
        <a:bodyPr/>
        <a:lstStyle/>
        <a:p>
          <a:endParaRPr lang="en-US"/>
        </a:p>
      </dgm:t>
    </dgm:pt>
    <dgm:pt modelId="{38F620BE-5E1F-4EC4-A11C-C9B4C13ECC1B}">
      <dgm:prSet phldrT="[Text]"/>
      <dgm:spPr/>
      <dgm:t>
        <a:bodyPr/>
        <a:lstStyle/>
        <a:p>
          <a:r>
            <a:rPr lang="en-US" dirty="0" err="1" smtClean="0"/>
            <a:t>Estenosis</a:t>
          </a:r>
          <a:r>
            <a:rPr lang="en-US" dirty="0" smtClean="0"/>
            <a:t> gastro-</a:t>
          </a:r>
          <a:r>
            <a:rPr lang="en-US" dirty="0" err="1" smtClean="0"/>
            <a:t>yeyunoanastomosis</a:t>
          </a:r>
          <a:endParaRPr lang="en-US" dirty="0"/>
        </a:p>
      </dgm:t>
    </dgm:pt>
    <dgm:pt modelId="{E8546305-28B6-416B-B515-0C0C1D04E84B}" type="parTrans" cxnId="{A3171325-8164-494A-BCE5-7049D2D92246}">
      <dgm:prSet/>
      <dgm:spPr/>
      <dgm:t>
        <a:bodyPr/>
        <a:lstStyle/>
        <a:p>
          <a:endParaRPr lang="en-US"/>
        </a:p>
      </dgm:t>
    </dgm:pt>
    <dgm:pt modelId="{4FFA0F7F-743B-4D2D-B2E9-620A04101EE3}" type="sibTrans" cxnId="{A3171325-8164-494A-BCE5-7049D2D92246}">
      <dgm:prSet/>
      <dgm:spPr/>
      <dgm:t>
        <a:bodyPr/>
        <a:lstStyle/>
        <a:p>
          <a:endParaRPr lang="en-US"/>
        </a:p>
      </dgm:t>
    </dgm:pt>
    <dgm:pt modelId="{6D411AC9-A0F8-4BA5-8884-FC6998E49B63}">
      <dgm:prSet phldrT="[Text]"/>
      <dgm:spPr/>
      <dgm:t>
        <a:bodyPr/>
        <a:lstStyle/>
        <a:p>
          <a:r>
            <a:rPr lang="en-US" dirty="0" err="1" smtClean="0"/>
            <a:t>Dilatación</a:t>
          </a:r>
          <a:r>
            <a:rPr lang="en-US" dirty="0" smtClean="0"/>
            <a:t> “pouch” </a:t>
          </a:r>
          <a:r>
            <a:rPr lang="en-US" dirty="0" err="1" smtClean="0"/>
            <a:t>gástrico</a:t>
          </a:r>
          <a:endParaRPr lang="en-US" dirty="0"/>
        </a:p>
      </dgm:t>
    </dgm:pt>
    <dgm:pt modelId="{AA08AE3B-6CD5-4AA5-A6F2-6A12B138DD39}" type="parTrans" cxnId="{20399A01-1684-48E1-A3B3-485C7FB9A35E}">
      <dgm:prSet/>
      <dgm:spPr/>
      <dgm:t>
        <a:bodyPr/>
        <a:lstStyle/>
        <a:p>
          <a:endParaRPr lang="en-US"/>
        </a:p>
      </dgm:t>
    </dgm:pt>
    <dgm:pt modelId="{0D687227-E16B-496C-88B1-3DA5F5AC6F3C}" type="sibTrans" cxnId="{20399A01-1684-48E1-A3B3-485C7FB9A35E}">
      <dgm:prSet/>
      <dgm:spPr/>
      <dgm:t>
        <a:bodyPr/>
        <a:lstStyle/>
        <a:p>
          <a:endParaRPr lang="en-US"/>
        </a:p>
      </dgm:t>
    </dgm:pt>
    <dgm:pt modelId="{3DE453DB-D080-419D-A1D6-AAB085358B01}">
      <dgm:prSet phldrT="[Text]"/>
      <dgm:spPr/>
      <dgm:t>
        <a:bodyPr/>
        <a:lstStyle/>
        <a:p>
          <a:r>
            <a:rPr lang="en-US" dirty="0" err="1" smtClean="0"/>
            <a:t>Dilatación</a:t>
          </a:r>
          <a:r>
            <a:rPr lang="en-US" dirty="0" smtClean="0"/>
            <a:t> </a:t>
          </a:r>
          <a:r>
            <a:rPr lang="en-US" dirty="0" err="1" smtClean="0"/>
            <a:t>gastroyeyunoanastomosis</a:t>
          </a:r>
          <a:endParaRPr lang="en-US" dirty="0"/>
        </a:p>
      </dgm:t>
    </dgm:pt>
    <dgm:pt modelId="{D64C5AD0-141F-4B9E-9C87-39935E614B7D}" type="parTrans" cxnId="{BA53AAD9-D560-44BB-91E9-6087513177CB}">
      <dgm:prSet/>
      <dgm:spPr/>
      <dgm:t>
        <a:bodyPr/>
        <a:lstStyle/>
        <a:p>
          <a:endParaRPr lang="en-US"/>
        </a:p>
      </dgm:t>
    </dgm:pt>
    <dgm:pt modelId="{FA2F0974-D073-4D19-AFEA-D3489EE4A647}" type="sibTrans" cxnId="{BA53AAD9-D560-44BB-91E9-6087513177CB}">
      <dgm:prSet/>
      <dgm:spPr/>
      <dgm:t>
        <a:bodyPr/>
        <a:lstStyle/>
        <a:p>
          <a:endParaRPr lang="en-US"/>
        </a:p>
      </dgm:t>
    </dgm:pt>
    <dgm:pt modelId="{31964FCE-B504-4F05-8CE4-2B22F16F0176}">
      <dgm:prSet phldrT="[Text]"/>
      <dgm:spPr/>
      <dgm:t>
        <a:bodyPr/>
        <a:lstStyle/>
        <a:p>
          <a:r>
            <a:rPr lang="en-US" dirty="0" err="1" smtClean="0"/>
            <a:t>Colelitiasis</a:t>
          </a:r>
          <a:r>
            <a:rPr lang="en-US" dirty="0" smtClean="0"/>
            <a:t> </a:t>
          </a:r>
          <a:r>
            <a:rPr lang="en-US" dirty="0" err="1" smtClean="0"/>
            <a:t>sintomática</a:t>
          </a:r>
          <a:endParaRPr lang="en-US" dirty="0"/>
        </a:p>
      </dgm:t>
    </dgm:pt>
    <dgm:pt modelId="{31DA2510-114D-4999-85AB-17B663474E9F}" type="parTrans" cxnId="{8173248F-D5FE-4EE6-B176-068C73600B76}">
      <dgm:prSet/>
      <dgm:spPr/>
      <dgm:t>
        <a:bodyPr/>
        <a:lstStyle/>
        <a:p>
          <a:endParaRPr lang="en-US"/>
        </a:p>
      </dgm:t>
    </dgm:pt>
    <dgm:pt modelId="{A7B60E66-DBBE-4009-92C1-CD525BCCA943}" type="sibTrans" cxnId="{8173248F-D5FE-4EE6-B176-068C73600B76}">
      <dgm:prSet/>
      <dgm:spPr/>
      <dgm:t>
        <a:bodyPr/>
        <a:lstStyle/>
        <a:p>
          <a:endParaRPr lang="en-US"/>
        </a:p>
      </dgm:t>
    </dgm:pt>
    <dgm:pt modelId="{CBFDA31F-99E6-4C60-AB09-1F3A2A761B7A}">
      <dgm:prSet phldrT="[Text]"/>
      <dgm:spPr/>
      <dgm:t>
        <a:bodyPr/>
        <a:lstStyle/>
        <a:p>
          <a:r>
            <a:rPr lang="en-US" dirty="0" err="1" smtClean="0"/>
            <a:t>Fístula</a:t>
          </a:r>
          <a:r>
            <a:rPr lang="en-US" dirty="0" smtClean="0"/>
            <a:t> gastro-</a:t>
          </a:r>
          <a:r>
            <a:rPr lang="en-US" dirty="0" err="1" smtClean="0"/>
            <a:t>gástrica</a:t>
          </a:r>
          <a:endParaRPr lang="en-US" dirty="0"/>
        </a:p>
      </dgm:t>
    </dgm:pt>
    <dgm:pt modelId="{2CBDD736-D188-4247-B032-96CB393B7482}" type="parTrans" cxnId="{54CCC3B2-AC00-4A52-957B-84383AE9F99D}">
      <dgm:prSet/>
      <dgm:spPr/>
      <dgm:t>
        <a:bodyPr/>
        <a:lstStyle/>
        <a:p>
          <a:endParaRPr lang="en-US"/>
        </a:p>
      </dgm:t>
    </dgm:pt>
    <dgm:pt modelId="{6C61345D-5515-4710-8B49-BED8049E51D0}" type="sibTrans" cxnId="{54CCC3B2-AC00-4A52-957B-84383AE9F99D}">
      <dgm:prSet/>
      <dgm:spPr/>
      <dgm:t>
        <a:bodyPr/>
        <a:lstStyle/>
        <a:p>
          <a:endParaRPr lang="en-US"/>
        </a:p>
      </dgm:t>
    </dgm:pt>
    <dgm:pt modelId="{73FCF0BB-D2CE-43DB-8ABD-CCCEC91619E9}">
      <dgm:prSet phldrT="[Text]"/>
      <dgm:spPr/>
      <dgm:t>
        <a:bodyPr/>
        <a:lstStyle/>
        <a:p>
          <a:r>
            <a:rPr lang="en-US" dirty="0" err="1" smtClean="0"/>
            <a:t>Complicaciones</a:t>
          </a:r>
          <a:r>
            <a:rPr lang="en-US" dirty="0" smtClean="0"/>
            <a:t> </a:t>
          </a:r>
          <a:r>
            <a:rPr lang="en-US" dirty="0" err="1" smtClean="0"/>
            <a:t>metabólicas</a:t>
          </a:r>
          <a:r>
            <a:rPr lang="en-US" dirty="0" smtClean="0"/>
            <a:t>/</a:t>
          </a:r>
          <a:r>
            <a:rPr lang="en-US" dirty="0" err="1" smtClean="0"/>
            <a:t>desnutrición</a:t>
          </a:r>
          <a:endParaRPr lang="en-US" dirty="0"/>
        </a:p>
      </dgm:t>
    </dgm:pt>
    <dgm:pt modelId="{ED1E4C9E-FE88-4156-8357-6F4D4EE8F918}" type="parTrans" cxnId="{3EE49E46-DC26-4731-897C-33A50AF0E728}">
      <dgm:prSet/>
      <dgm:spPr/>
      <dgm:t>
        <a:bodyPr/>
        <a:lstStyle/>
        <a:p>
          <a:endParaRPr lang="en-US"/>
        </a:p>
      </dgm:t>
    </dgm:pt>
    <dgm:pt modelId="{20322161-2B45-4376-B3C3-FB6C45B4EFBA}" type="sibTrans" cxnId="{3EE49E46-DC26-4731-897C-33A50AF0E728}">
      <dgm:prSet/>
      <dgm:spPr/>
      <dgm:t>
        <a:bodyPr/>
        <a:lstStyle/>
        <a:p>
          <a:endParaRPr lang="en-US"/>
        </a:p>
      </dgm:t>
    </dgm:pt>
    <dgm:pt modelId="{BA4ED1A3-3360-47BA-AD02-D79A0C7931E0}" type="pres">
      <dgm:prSet presAssocID="{C8F0812A-6997-4E1C-864A-7583B2C3C7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0B54C-99B6-4E3B-945C-4A71E0A5B4F0}" type="pres">
      <dgm:prSet presAssocID="{7E5F5C4E-D0B4-4F01-8019-AA164837BD00}" presName="linNode" presStyleCnt="0"/>
      <dgm:spPr/>
    </dgm:pt>
    <dgm:pt modelId="{F55010FC-2315-4FC7-9199-A4C0F0566D72}" type="pres">
      <dgm:prSet presAssocID="{7E5F5C4E-D0B4-4F01-8019-AA164837BD00}" presName="parentText" presStyleLbl="node1" presStyleIdx="0" presStyleCnt="2" custScaleX="100349" custScaleY="52625" custLinFactNeighborX="-4119" custLinFactNeighborY="-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A6584-C28E-4A1A-B199-07A753F1B1BA}" type="pres">
      <dgm:prSet presAssocID="{7E5F5C4E-D0B4-4F01-8019-AA164837BD00}" presName="descendantText" presStyleLbl="alignAccFollowNode1" presStyleIdx="0" presStyleCnt="2" custScaleX="83251" custLinFactNeighborX="-8822" custLinFactNeighborY="-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93228-DFF6-4114-BECE-43E7734B9ADC}" type="pres">
      <dgm:prSet presAssocID="{BCF04DBD-3D79-4DED-8458-0289D463DC00}" presName="sp" presStyleCnt="0"/>
      <dgm:spPr/>
    </dgm:pt>
    <dgm:pt modelId="{DC369005-0A74-42DA-8F2B-4D94B8C9FC99}" type="pres">
      <dgm:prSet presAssocID="{20BC4846-EFC5-41DA-BC38-5FBC8D77A760}" presName="linNode" presStyleCnt="0"/>
      <dgm:spPr/>
    </dgm:pt>
    <dgm:pt modelId="{D03E34D6-2F74-4549-8651-23AF0CE10F68}" type="pres">
      <dgm:prSet presAssocID="{20BC4846-EFC5-41DA-BC38-5FBC8D77A760}" presName="parentText" presStyleLbl="node1" presStyleIdx="1" presStyleCnt="2" custScaleX="95300" custScaleY="64357" custLinFactNeighborX="-2791" custLinFactNeighborY="11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5EE09-F92E-4645-97FC-09101D915702}" type="pres">
      <dgm:prSet presAssocID="{20BC4846-EFC5-41DA-BC38-5FBC8D77A760}" presName="descendantText" presStyleLbl="alignAccFollowNode1" presStyleIdx="1" presStyleCnt="2" custScaleX="82857" custLinFactNeighborX="-4962" custLinFactNeighborY="-2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01FE17-C580-4CCC-ACD3-F02BA0DFB765}" type="presOf" srcId="{7E5F5C4E-D0B4-4F01-8019-AA164837BD00}" destId="{F55010FC-2315-4FC7-9199-A4C0F0566D72}" srcOrd="0" destOrd="0" presId="urn:microsoft.com/office/officeart/2005/8/layout/vList5"/>
    <dgm:cxn modelId="{A687FC2D-2502-44AE-8B2B-95883174C221}" srcId="{C8F0812A-6997-4E1C-864A-7583B2C3C73C}" destId="{20BC4846-EFC5-41DA-BC38-5FBC8D77A760}" srcOrd="1" destOrd="0" parTransId="{586421AE-2117-40C3-9410-05FCFE36A4AD}" sibTransId="{7456401E-ED03-46C2-9426-3E3B8096D968}"/>
    <dgm:cxn modelId="{76FB0DE1-9522-47EE-BB32-95FEC8877A96}" srcId="{7E5F5C4E-D0B4-4F01-8019-AA164837BD00}" destId="{9B928C2D-D167-4D40-B9E4-509AF3C534D3}" srcOrd="4" destOrd="0" parTransId="{B9A9F5EF-289E-47D1-AD78-B53714D45D21}" sibTransId="{BA41D9E7-D450-4E20-B164-4CF2DFED7815}"/>
    <dgm:cxn modelId="{FB55509D-2E41-4267-A9BC-06ECAC48CAB0}" srcId="{20BC4846-EFC5-41DA-BC38-5FBC8D77A760}" destId="{C58DFFA6-EA64-4673-8E2A-DDFA8292DC52}" srcOrd="2" destOrd="0" parTransId="{7F85608B-18D5-47D0-80CC-548FD4D95A70}" sibTransId="{AA04137F-16CA-4B0D-AEA6-CFAE9F18FA5A}"/>
    <dgm:cxn modelId="{6022D5CC-30D0-42D6-9A20-58E6F36F59D4}" type="presOf" srcId="{9B928C2D-D167-4D40-B9E4-509AF3C534D3}" destId="{8EAA6584-C28E-4A1A-B199-07A753F1B1BA}" srcOrd="0" destOrd="4" presId="urn:microsoft.com/office/officeart/2005/8/layout/vList5"/>
    <dgm:cxn modelId="{5CC420EE-E2C8-4A50-963F-FAF8235265DB}" type="presOf" srcId="{CBFDA31F-99E6-4C60-AB09-1F3A2A761B7A}" destId="{5DB5EE09-F92E-4645-97FC-09101D915702}" srcOrd="0" destOrd="6" presId="urn:microsoft.com/office/officeart/2005/8/layout/vList5"/>
    <dgm:cxn modelId="{12297C95-CFFC-47FF-BBD1-0068F1D2E5CF}" srcId="{7E5F5C4E-D0B4-4F01-8019-AA164837BD00}" destId="{363F8D66-2E81-4912-96A6-06728B4E522A}" srcOrd="0" destOrd="0" parTransId="{4E92116C-FACF-4265-8C9C-B7F4A34328EF}" sibTransId="{E81A6B56-5608-4505-8BA9-0C87E2BD9CE3}"/>
    <dgm:cxn modelId="{B555B769-3994-47C6-9192-211EB97474C0}" type="presOf" srcId="{31964FCE-B504-4F05-8CE4-2B22F16F0176}" destId="{5DB5EE09-F92E-4645-97FC-09101D915702}" srcOrd="0" destOrd="5" presId="urn:microsoft.com/office/officeart/2005/8/layout/vList5"/>
    <dgm:cxn modelId="{20399A01-1684-48E1-A3B3-485C7FB9A35E}" srcId="{20BC4846-EFC5-41DA-BC38-5FBC8D77A760}" destId="{6D411AC9-A0F8-4BA5-8884-FC6998E49B63}" srcOrd="3" destOrd="0" parTransId="{AA08AE3B-6CD5-4AA5-A6F2-6A12B138DD39}" sibTransId="{0D687227-E16B-496C-88B1-3DA5F5AC6F3C}"/>
    <dgm:cxn modelId="{BA53AAD9-D560-44BB-91E9-6087513177CB}" srcId="{20BC4846-EFC5-41DA-BC38-5FBC8D77A760}" destId="{3DE453DB-D080-419D-A1D6-AAB085358B01}" srcOrd="4" destOrd="0" parTransId="{D64C5AD0-141F-4B9E-9C87-39935E614B7D}" sibTransId="{FA2F0974-D073-4D19-AFEA-D3489EE4A647}"/>
    <dgm:cxn modelId="{8173248F-D5FE-4EE6-B176-068C73600B76}" srcId="{20BC4846-EFC5-41DA-BC38-5FBC8D77A760}" destId="{31964FCE-B504-4F05-8CE4-2B22F16F0176}" srcOrd="5" destOrd="0" parTransId="{31DA2510-114D-4999-85AB-17B663474E9F}" sibTransId="{A7B60E66-DBBE-4009-92C1-CD525BCCA943}"/>
    <dgm:cxn modelId="{CC1C2F7D-6B6F-42AE-B714-02A493917DFA}" type="presOf" srcId="{3DE453DB-D080-419D-A1D6-AAB085358B01}" destId="{5DB5EE09-F92E-4645-97FC-09101D915702}" srcOrd="0" destOrd="4" presId="urn:microsoft.com/office/officeart/2005/8/layout/vList5"/>
    <dgm:cxn modelId="{BEE06E00-1896-4728-8847-B47D77B4282A}" type="presOf" srcId="{363F8D66-2E81-4912-96A6-06728B4E522A}" destId="{8EAA6584-C28E-4A1A-B199-07A753F1B1BA}" srcOrd="0" destOrd="0" presId="urn:microsoft.com/office/officeart/2005/8/layout/vList5"/>
    <dgm:cxn modelId="{54CCC3B2-AC00-4A52-957B-84383AE9F99D}" srcId="{20BC4846-EFC5-41DA-BC38-5FBC8D77A760}" destId="{CBFDA31F-99E6-4C60-AB09-1F3A2A761B7A}" srcOrd="6" destOrd="0" parTransId="{2CBDD736-D188-4247-B032-96CB393B7482}" sibTransId="{6C61345D-5515-4710-8B49-BED8049E51D0}"/>
    <dgm:cxn modelId="{ED29597B-1EFC-4996-BE37-831607A52898}" srcId="{20BC4846-EFC5-41DA-BC38-5FBC8D77A760}" destId="{EE2E3CDC-B8C7-4150-B017-0D91FF5132F8}" srcOrd="0" destOrd="0" parTransId="{97DC2BDB-C773-4363-AEE3-1E529F88EFC8}" sibTransId="{A969C486-16ED-40E7-A49E-3CD2E1A08D24}"/>
    <dgm:cxn modelId="{536E02CD-CAA9-45EF-86DE-754B38682D93}" srcId="{7E5F5C4E-D0B4-4F01-8019-AA164837BD00}" destId="{6B25DE49-68AA-42E2-BBEC-6DF09A642988}" srcOrd="2" destOrd="0" parTransId="{F284458D-489E-4DEA-9212-A658CBD46EC2}" sibTransId="{9F963A79-6E7C-4064-B90B-C31EE0369744}"/>
    <dgm:cxn modelId="{2C8C454F-5CCF-4338-8034-6E00ED91206F}" type="presOf" srcId="{6B25DE49-68AA-42E2-BBEC-6DF09A642988}" destId="{8EAA6584-C28E-4A1A-B199-07A753F1B1BA}" srcOrd="0" destOrd="2" presId="urn:microsoft.com/office/officeart/2005/8/layout/vList5"/>
    <dgm:cxn modelId="{65A0632F-3462-4B55-BEC4-AC6122EA342B}" type="presOf" srcId="{C58DFFA6-EA64-4673-8E2A-DDFA8292DC52}" destId="{5DB5EE09-F92E-4645-97FC-09101D915702}" srcOrd="0" destOrd="2" presId="urn:microsoft.com/office/officeart/2005/8/layout/vList5"/>
    <dgm:cxn modelId="{4FF742BD-4B7E-4E83-BC09-50805F656B98}" type="presOf" srcId="{EE2E3CDC-B8C7-4150-B017-0D91FF5132F8}" destId="{5DB5EE09-F92E-4645-97FC-09101D915702}" srcOrd="0" destOrd="0" presId="urn:microsoft.com/office/officeart/2005/8/layout/vList5"/>
    <dgm:cxn modelId="{6FA44F49-A4B6-4AAB-9194-7926E35F03F1}" type="presOf" srcId="{C8F0812A-6997-4E1C-864A-7583B2C3C73C}" destId="{BA4ED1A3-3360-47BA-AD02-D79A0C7931E0}" srcOrd="0" destOrd="0" presId="urn:microsoft.com/office/officeart/2005/8/layout/vList5"/>
    <dgm:cxn modelId="{9AF7A5D7-C4C7-4F61-8EE5-9811A4FBBEA8}" srcId="{7E5F5C4E-D0B4-4F01-8019-AA164837BD00}" destId="{8AC90E55-3B8D-4857-84DD-88E7C79B58B7}" srcOrd="3" destOrd="0" parTransId="{F516755B-41F8-429F-AFBB-D31915B117E9}" sibTransId="{E37DE01C-1F0C-468B-8307-F5487AC54F6C}"/>
    <dgm:cxn modelId="{CB4F3CA7-CF8C-491A-B9C4-F27DEC050096}" type="presOf" srcId="{6D411AC9-A0F8-4BA5-8884-FC6998E49B63}" destId="{5DB5EE09-F92E-4645-97FC-09101D915702}" srcOrd="0" destOrd="3" presId="urn:microsoft.com/office/officeart/2005/8/layout/vList5"/>
    <dgm:cxn modelId="{2988FEEB-E5E0-4146-B2F0-902D026A3856}" type="presOf" srcId="{73FCF0BB-D2CE-43DB-8ABD-CCCEC91619E9}" destId="{5DB5EE09-F92E-4645-97FC-09101D915702}" srcOrd="0" destOrd="7" presId="urn:microsoft.com/office/officeart/2005/8/layout/vList5"/>
    <dgm:cxn modelId="{EE865DD0-600C-4E68-873E-94209B45E003}" type="presOf" srcId="{20BC4846-EFC5-41DA-BC38-5FBC8D77A760}" destId="{D03E34D6-2F74-4549-8651-23AF0CE10F68}" srcOrd="0" destOrd="0" presId="urn:microsoft.com/office/officeart/2005/8/layout/vList5"/>
    <dgm:cxn modelId="{5BEE89D2-5971-42C1-B572-65ACA9136F21}" type="presOf" srcId="{CB5B5B31-6ED5-4237-8C24-A6E7B409D0F1}" destId="{8EAA6584-C28E-4A1A-B199-07A753F1B1BA}" srcOrd="0" destOrd="1" presId="urn:microsoft.com/office/officeart/2005/8/layout/vList5"/>
    <dgm:cxn modelId="{B70661F8-D680-4A55-A1EA-B4A15AFDF6C2}" type="presOf" srcId="{8AC90E55-3B8D-4857-84DD-88E7C79B58B7}" destId="{8EAA6584-C28E-4A1A-B199-07A753F1B1BA}" srcOrd="0" destOrd="3" presId="urn:microsoft.com/office/officeart/2005/8/layout/vList5"/>
    <dgm:cxn modelId="{A3171325-8164-494A-BCE5-7049D2D92246}" srcId="{20BC4846-EFC5-41DA-BC38-5FBC8D77A760}" destId="{38F620BE-5E1F-4EC4-A11C-C9B4C13ECC1B}" srcOrd="1" destOrd="0" parTransId="{E8546305-28B6-416B-B515-0C0C1D04E84B}" sibTransId="{4FFA0F7F-743B-4D2D-B2E9-620A04101EE3}"/>
    <dgm:cxn modelId="{65DAA7DA-5FE8-4727-9CD4-05D742FB4495}" type="presOf" srcId="{38F620BE-5E1F-4EC4-A11C-C9B4C13ECC1B}" destId="{5DB5EE09-F92E-4645-97FC-09101D915702}" srcOrd="0" destOrd="1" presId="urn:microsoft.com/office/officeart/2005/8/layout/vList5"/>
    <dgm:cxn modelId="{6177694D-C67E-4B3A-8108-07DA5FBF0A0D}" srcId="{C8F0812A-6997-4E1C-864A-7583B2C3C73C}" destId="{7E5F5C4E-D0B4-4F01-8019-AA164837BD00}" srcOrd="0" destOrd="0" parTransId="{E32E94F2-F469-4406-A64C-AC71F6EC2258}" sibTransId="{BCF04DBD-3D79-4DED-8458-0289D463DC00}"/>
    <dgm:cxn modelId="{3EE49E46-DC26-4731-897C-33A50AF0E728}" srcId="{20BC4846-EFC5-41DA-BC38-5FBC8D77A760}" destId="{73FCF0BB-D2CE-43DB-8ABD-CCCEC91619E9}" srcOrd="7" destOrd="0" parTransId="{ED1E4C9E-FE88-4156-8357-6F4D4EE8F918}" sibTransId="{20322161-2B45-4376-B3C3-FB6C45B4EFBA}"/>
    <dgm:cxn modelId="{835F2866-24F3-4AED-8469-E6984AB206CF}" srcId="{7E5F5C4E-D0B4-4F01-8019-AA164837BD00}" destId="{CB5B5B31-6ED5-4237-8C24-A6E7B409D0F1}" srcOrd="1" destOrd="0" parTransId="{E0465058-7547-497E-AFC4-C822C5AB8828}" sibTransId="{5BC5F174-F201-4099-8D39-9E3D89BC1A55}"/>
    <dgm:cxn modelId="{36BEF0D9-91CB-43FE-8615-4CD141D0943B}" type="presParOf" srcId="{BA4ED1A3-3360-47BA-AD02-D79A0C7931E0}" destId="{6670B54C-99B6-4E3B-945C-4A71E0A5B4F0}" srcOrd="0" destOrd="0" presId="urn:microsoft.com/office/officeart/2005/8/layout/vList5"/>
    <dgm:cxn modelId="{6450403E-5435-4BAE-B928-805C5860B4FB}" type="presParOf" srcId="{6670B54C-99B6-4E3B-945C-4A71E0A5B4F0}" destId="{F55010FC-2315-4FC7-9199-A4C0F0566D72}" srcOrd="0" destOrd="0" presId="urn:microsoft.com/office/officeart/2005/8/layout/vList5"/>
    <dgm:cxn modelId="{96BD47A7-B205-4B79-941C-8D7B340B3A63}" type="presParOf" srcId="{6670B54C-99B6-4E3B-945C-4A71E0A5B4F0}" destId="{8EAA6584-C28E-4A1A-B199-07A753F1B1BA}" srcOrd="1" destOrd="0" presId="urn:microsoft.com/office/officeart/2005/8/layout/vList5"/>
    <dgm:cxn modelId="{32D819AD-C849-4C53-B46E-3ACD0B7DD4FF}" type="presParOf" srcId="{BA4ED1A3-3360-47BA-AD02-D79A0C7931E0}" destId="{12593228-DFF6-4114-BECE-43E7734B9ADC}" srcOrd="1" destOrd="0" presId="urn:microsoft.com/office/officeart/2005/8/layout/vList5"/>
    <dgm:cxn modelId="{667926ED-D928-47B7-83FF-1BF4F521C794}" type="presParOf" srcId="{BA4ED1A3-3360-47BA-AD02-D79A0C7931E0}" destId="{DC369005-0A74-42DA-8F2B-4D94B8C9FC99}" srcOrd="2" destOrd="0" presId="urn:microsoft.com/office/officeart/2005/8/layout/vList5"/>
    <dgm:cxn modelId="{A2499CB2-033D-4493-83BF-910B48BCD0EC}" type="presParOf" srcId="{DC369005-0A74-42DA-8F2B-4D94B8C9FC99}" destId="{D03E34D6-2F74-4549-8651-23AF0CE10F68}" srcOrd="0" destOrd="0" presId="urn:microsoft.com/office/officeart/2005/8/layout/vList5"/>
    <dgm:cxn modelId="{85BD5F32-CB50-49A8-9873-3B7BADECDDD4}" type="presParOf" srcId="{DC369005-0A74-42DA-8F2B-4D94B8C9FC99}" destId="{5DB5EE09-F92E-4645-97FC-09101D9157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22BF2-D773-4E81-A8AD-1AD01E90437F}">
      <dsp:nvSpPr>
        <dsp:cNvPr id="0" name=""/>
        <dsp:cNvSpPr/>
      </dsp:nvSpPr>
      <dsp:spPr>
        <a:xfrm>
          <a:off x="820051" y="228"/>
          <a:ext cx="2132795" cy="12796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Restricción</a:t>
          </a:r>
          <a:endParaRPr lang="en-US" sz="2100" kern="1200" dirty="0"/>
        </a:p>
      </dsp:txBody>
      <dsp:txXfrm>
        <a:off x="820051" y="228"/>
        <a:ext cx="2132795" cy="1279677"/>
      </dsp:txXfrm>
    </dsp:sp>
    <dsp:sp modelId="{A2E1D7EB-CD0F-4765-B727-1CA8B2DFC1F7}">
      <dsp:nvSpPr>
        <dsp:cNvPr id="0" name=""/>
        <dsp:cNvSpPr/>
      </dsp:nvSpPr>
      <dsp:spPr>
        <a:xfrm>
          <a:off x="3166126" y="228"/>
          <a:ext cx="2132795" cy="1279677"/>
        </a:xfrm>
        <a:prstGeom prst="rect">
          <a:avLst/>
        </a:prstGeom>
        <a:solidFill>
          <a:schemeClr val="accent4">
            <a:hueOff val="-128563"/>
            <a:satOff val="-1231"/>
            <a:lumOff val="16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Hormonas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gastrointestinales</a:t>
          </a:r>
          <a:endParaRPr lang="en-US" sz="2100" kern="1200" dirty="0"/>
        </a:p>
      </dsp:txBody>
      <dsp:txXfrm>
        <a:off x="3166126" y="228"/>
        <a:ext cx="2132795" cy="1279677"/>
      </dsp:txXfrm>
    </dsp:sp>
    <dsp:sp modelId="{7C1FC605-EC47-4B32-A32E-1710A8C92DF5}">
      <dsp:nvSpPr>
        <dsp:cNvPr id="0" name=""/>
        <dsp:cNvSpPr/>
      </dsp:nvSpPr>
      <dsp:spPr>
        <a:xfrm>
          <a:off x="5512201" y="228"/>
          <a:ext cx="2132795" cy="1279677"/>
        </a:xfrm>
        <a:prstGeom prst="rect">
          <a:avLst/>
        </a:prstGeom>
        <a:solidFill>
          <a:schemeClr val="accent4">
            <a:hueOff val="-257126"/>
            <a:satOff val="-2462"/>
            <a:lumOff val="333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Adipocinas</a:t>
          </a:r>
          <a:endParaRPr lang="en-US" sz="2100" kern="1200" dirty="0"/>
        </a:p>
      </dsp:txBody>
      <dsp:txXfrm>
        <a:off x="5512201" y="228"/>
        <a:ext cx="2132795" cy="1279677"/>
      </dsp:txXfrm>
    </dsp:sp>
    <dsp:sp modelId="{93A78130-EC81-4D43-811B-08EA0724F4B8}">
      <dsp:nvSpPr>
        <dsp:cNvPr id="0" name=""/>
        <dsp:cNvSpPr/>
      </dsp:nvSpPr>
      <dsp:spPr>
        <a:xfrm>
          <a:off x="1993088" y="1493185"/>
          <a:ext cx="2132795" cy="1279677"/>
        </a:xfrm>
        <a:prstGeom prst="rect">
          <a:avLst/>
        </a:prstGeom>
        <a:solidFill>
          <a:schemeClr val="accent4">
            <a:hueOff val="-385689"/>
            <a:satOff val="-3694"/>
            <a:lumOff val="49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Ácidos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biliares</a:t>
          </a:r>
          <a:endParaRPr lang="en-US" sz="2100" kern="1200" dirty="0"/>
        </a:p>
      </dsp:txBody>
      <dsp:txXfrm>
        <a:off x="1993088" y="1493185"/>
        <a:ext cx="2132795" cy="1279677"/>
      </dsp:txXfrm>
    </dsp:sp>
    <dsp:sp modelId="{DD18C530-E43C-461F-B87E-87D5F3000905}">
      <dsp:nvSpPr>
        <dsp:cNvPr id="0" name=""/>
        <dsp:cNvSpPr/>
      </dsp:nvSpPr>
      <dsp:spPr>
        <a:xfrm>
          <a:off x="4339163" y="1493185"/>
          <a:ext cx="2132795" cy="1279677"/>
        </a:xfrm>
        <a:prstGeom prst="rect">
          <a:avLst/>
        </a:prstGeom>
        <a:solidFill>
          <a:schemeClr val="accent4">
            <a:hueOff val="-514252"/>
            <a:satOff val="-4925"/>
            <a:lumOff val="66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Flora Intestinal</a:t>
          </a:r>
          <a:endParaRPr lang="en-US" sz="2100" kern="1200" dirty="0"/>
        </a:p>
      </dsp:txBody>
      <dsp:txXfrm>
        <a:off x="4339163" y="1493185"/>
        <a:ext cx="2132795" cy="12796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B7615-E4DB-48B6-A584-EE82555D67D1}">
      <dsp:nvSpPr>
        <dsp:cNvPr id="0" name=""/>
        <dsp:cNvSpPr/>
      </dsp:nvSpPr>
      <dsp:spPr>
        <a:xfrm>
          <a:off x="5981" y="812821"/>
          <a:ext cx="2088320" cy="2505984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50000"/>
                </a:schemeClr>
              </a:solidFill>
            </a:rPr>
            <a:t>GRELINA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</dsp:txBody>
      <dsp:txXfrm rot="16200000">
        <a:off x="-812639" y="1631443"/>
        <a:ext cx="2054907" cy="417664"/>
      </dsp:txXfrm>
    </dsp:sp>
    <dsp:sp modelId="{E4148E88-4933-465B-BA14-5063D81EE290}">
      <dsp:nvSpPr>
        <dsp:cNvPr id="0" name=""/>
        <dsp:cNvSpPr/>
      </dsp:nvSpPr>
      <dsp:spPr>
        <a:xfrm>
          <a:off x="423645" y="812821"/>
          <a:ext cx="1555798" cy="250598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H.orexigénica</a:t>
          </a: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Estimula</a:t>
          </a:r>
          <a:r>
            <a:rPr lang="en-US" sz="1100" kern="1200" dirty="0" smtClean="0"/>
            <a:t> el </a:t>
          </a:r>
          <a:r>
            <a:rPr lang="en-US" sz="1100" kern="1200" dirty="0" err="1" smtClean="0"/>
            <a:t>apetito</a:t>
          </a: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Posterior  RYGB, las </a:t>
          </a:r>
          <a:r>
            <a:rPr lang="en-US" sz="1100" kern="1200" dirty="0" err="1" smtClean="0"/>
            <a:t>concentraciones</a:t>
          </a:r>
          <a:r>
            <a:rPr lang="en-US" sz="1100" kern="1200" dirty="0" smtClean="0"/>
            <a:t> se </a:t>
          </a:r>
          <a:r>
            <a:rPr lang="en-US" sz="1100" kern="1200" dirty="0" err="1" smtClean="0"/>
            <a:t>encuentran</a:t>
          </a:r>
          <a:r>
            <a:rPr lang="en-US" sz="1100" kern="1200" dirty="0" smtClean="0"/>
            <a:t> </a:t>
          </a:r>
          <a:r>
            <a:rPr lang="en-US" sz="1100" b="1" kern="1200" dirty="0" err="1" smtClean="0"/>
            <a:t>bajas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desde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los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primeros</a:t>
          </a:r>
          <a:r>
            <a:rPr lang="en-US" sz="1100" kern="1200" dirty="0" smtClean="0"/>
            <a:t> 30 </a:t>
          </a:r>
          <a:r>
            <a:rPr lang="en-US" sz="1100" kern="1200" dirty="0" err="1" smtClean="0"/>
            <a:t>minutos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después</a:t>
          </a:r>
          <a:r>
            <a:rPr lang="en-US" sz="1100" kern="1200" dirty="0" smtClean="0"/>
            <a:t> de </a:t>
          </a:r>
          <a:r>
            <a:rPr lang="en-US" sz="1100" kern="1200" dirty="0" err="1" smtClean="0"/>
            <a:t>cirugía</a:t>
          </a:r>
          <a:r>
            <a:rPr lang="en-US" sz="1100" kern="1200" dirty="0" smtClean="0"/>
            <a:t> y hasta un </a:t>
          </a:r>
          <a:r>
            <a:rPr lang="en-US" sz="1100" kern="1200" dirty="0" err="1" smtClean="0"/>
            <a:t>año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después</a:t>
          </a:r>
          <a:r>
            <a:rPr lang="en-US" sz="1100" kern="1200" dirty="0" smtClean="0"/>
            <a:t>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Relacionado</a:t>
          </a:r>
          <a:r>
            <a:rPr lang="en-US" sz="1100" kern="1200" dirty="0" smtClean="0"/>
            <a:t> con </a:t>
          </a:r>
          <a:r>
            <a:rPr lang="en-US" sz="1100" kern="1200" dirty="0" err="1" smtClean="0"/>
            <a:t>tamaño</a:t>
          </a:r>
          <a:r>
            <a:rPr lang="en-US" sz="1100" kern="1200" dirty="0" smtClean="0"/>
            <a:t> de “pouch” ó </a:t>
          </a:r>
          <a:r>
            <a:rPr lang="en-US" sz="1100" kern="1200" dirty="0" err="1" smtClean="0"/>
            <a:t>longitud</a:t>
          </a:r>
          <a:r>
            <a:rPr lang="en-US" sz="1100" kern="1200" dirty="0" smtClean="0"/>
            <a:t> de </a:t>
          </a:r>
          <a:r>
            <a:rPr lang="en-US" sz="1100" kern="1200" dirty="0" err="1" smtClean="0"/>
            <a:t>asa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biliopancreática</a:t>
          </a:r>
          <a:endParaRPr lang="en-US" sz="1100" kern="1200" dirty="0"/>
        </a:p>
      </dsp:txBody>
      <dsp:txXfrm>
        <a:off x="423645" y="812821"/>
        <a:ext cx="1555798" cy="2505984"/>
      </dsp:txXfrm>
    </dsp:sp>
    <dsp:sp modelId="{6686F4B8-3086-427C-A3FF-F94C4071C13F}">
      <dsp:nvSpPr>
        <dsp:cNvPr id="0" name=""/>
        <dsp:cNvSpPr/>
      </dsp:nvSpPr>
      <dsp:spPr>
        <a:xfrm>
          <a:off x="2167393" y="812821"/>
          <a:ext cx="2088320" cy="2505984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50000"/>
                </a:schemeClr>
              </a:solidFill>
            </a:rPr>
            <a:t>INCRETINAS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</dsp:txBody>
      <dsp:txXfrm rot="16200000">
        <a:off x="1348771" y="1631443"/>
        <a:ext cx="2054907" cy="417664"/>
      </dsp:txXfrm>
    </dsp:sp>
    <dsp:sp modelId="{10B83FE5-C686-4646-9700-7B9F44ADD9EF}">
      <dsp:nvSpPr>
        <dsp:cNvPr id="0" name=""/>
        <dsp:cNvSpPr/>
      </dsp:nvSpPr>
      <dsp:spPr>
        <a:xfrm rot="5400000">
          <a:off x="1993833" y="2802881"/>
          <a:ext cx="368002" cy="3132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443F9-A97F-41BC-BDC9-5BEA59E4F0B3}">
      <dsp:nvSpPr>
        <dsp:cNvPr id="0" name=""/>
        <dsp:cNvSpPr/>
      </dsp:nvSpPr>
      <dsp:spPr>
        <a:xfrm>
          <a:off x="2585057" y="812821"/>
          <a:ext cx="1555798" cy="250598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Aumentan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secreción</a:t>
          </a:r>
          <a:r>
            <a:rPr lang="en-US" sz="1100" kern="1200" dirty="0" smtClean="0"/>
            <a:t> de </a:t>
          </a:r>
          <a:r>
            <a:rPr lang="en-US" sz="1100" kern="1200" dirty="0" err="1" smtClean="0"/>
            <a:t>insulina</a:t>
          </a:r>
          <a:r>
            <a:rPr lang="en-US" sz="1100" kern="1200" dirty="0" smtClean="0"/>
            <a:t> /  </a:t>
          </a:r>
          <a:r>
            <a:rPr lang="en-US" sz="1100" kern="1200" dirty="0" err="1" smtClean="0"/>
            <a:t>Saciedad</a:t>
          </a:r>
          <a:r>
            <a:rPr lang="en-US" sz="1100" kern="1200" dirty="0" smtClean="0"/>
            <a:t> SNC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GLP-1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cel</a:t>
          </a:r>
          <a:r>
            <a:rPr lang="en-US" sz="1100" kern="1200" dirty="0" smtClean="0"/>
            <a:t> L, </a:t>
          </a:r>
          <a:r>
            <a:rPr lang="en-US" sz="1100" kern="1200" dirty="0" err="1" smtClean="0"/>
            <a:t>ileon</a:t>
          </a: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GIP</a:t>
          </a:r>
          <a:r>
            <a:rPr lang="en-US" sz="1100" kern="1200" dirty="0" err="1" smtClean="0"/>
            <a:t>;cel</a:t>
          </a:r>
          <a:r>
            <a:rPr lang="en-US" sz="1100" kern="1200" dirty="0" smtClean="0"/>
            <a:t> K, </a:t>
          </a:r>
          <a:r>
            <a:rPr lang="en-US" sz="1100" kern="1200" dirty="0" err="1" smtClean="0"/>
            <a:t>duodeno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yeyuno</a:t>
          </a: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Incremento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importante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en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los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niveles</a:t>
          </a:r>
          <a:r>
            <a:rPr lang="en-US" sz="1100" kern="1200" dirty="0" smtClean="0"/>
            <a:t> posterior a RYGB y hasta 4 </a:t>
          </a:r>
          <a:r>
            <a:rPr lang="en-US" sz="1100" kern="1200" dirty="0" err="1" smtClean="0"/>
            <a:t>años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después</a:t>
          </a:r>
          <a:r>
            <a:rPr lang="en-US" sz="1100" kern="1200" dirty="0" smtClean="0"/>
            <a:t> de </a:t>
          </a:r>
          <a:r>
            <a:rPr lang="en-US" sz="1100" kern="1200" dirty="0" err="1" smtClean="0"/>
            <a:t>cirugía</a:t>
          </a:r>
          <a:endParaRPr lang="en-US" sz="1100" kern="1200" dirty="0"/>
        </a:p>
      </dsp:txBody>
      <dsp:txXfrm>
        <a:off x="2585057" y="812821"/>
        <a:ext cx="1555798" cy="2505984"/>
      </dsp:txXfrm>
    </dsp:sp>
    <dsp:sp modelId="{E7C21C1E-5EE3-4E71-AE8B-66D307412EF6}">
      <dsp:nvSpPr>
        <dsp:cNvPr id="0" name=""/>
        <dsp:cNvSpPr/>
      </dsp:nvSpPr>
      <dsp:spPr>
        <a:xfrm>
          <a:off x="4328804" y="812821"/>
          <a:ext cx="2088320" cy="2505984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50000"/>
                </a:schemeClr>
              </a:solidFill>
            </a:rPr>
            <a:t>PYY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</dsp:txBody>
      <dsp:txXfrm rot="16200000">
        <a:off x="3510183" y="1631443"/>
        <a:ext cx="2054907" cy="417664"/>
      </dsp:txXfrm>
    </dsp:sp>
    <dsp:sp modelId="{F86F4F71-025B-4913-B63E-CB6E0C777C29}">
      <dsp:nvSpPr>
        <dsp:cNvPr id="0" name=""/>
        <dsp:cNvSpPr/>
      </dsp:nvSpPr>
      <dsp:spPr>
        <a:xfrm rot="5400000">
          <a:off x="4155244" y="2802881"/>
          <a:ext cx="368002" cy="3132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2EE3F-8648-4218-977D-969A817D7ADB}">
      <dsp:nvSpPr>
        <dsp:cNvPr id="0" name=""/>
        <dsp:cNvSpPr/>
      </dsp:nvSpPr>
      <dsp:spPr>
        <a:xfrm>
          <a:off x="4746468" y="812821"/>
          <a:ext cx="1555798" cy="250598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Inhibe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apetito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secreción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gástrica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función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exócrina</a:t>
          </a:r>
          <a:r>
            <a:rPr lang="en-US" sz="1100" kern="1200" dirty="0" smtClean="0"/>
            <a:t> de pancreas y </a:t>
          </a:r>
          <a:r>
            <a:rPr lang="en-US" sz="1100" kern="1200" dirty="0" err="1" smtClean="0"/>
            <a:t>disminuye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transito</a:t>
          </a:r>
          <a:r>
            <a:rPr lang="en-US" sz="1100" kern="1200" dirty="0" smtClean="0"/>
            <a:t> intestinal.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Después</a:t>
          </a:r>
          <a:r>
            <a:rPr lang="en-US" sz="1100" kern="1200" dirty="0" smtClean="0"/>
            <a:t> de RYGB, </a:t>
          </a:r>
          <a:r>
            <a:rPr lang="en-US" sz="1100" kern="1200" dirty="0" err="1" smtClean="0"/>
            <a:t>níveles</a:t>
          </a:r>
          <a:r>
            <a:rPr lang="en-US" sz="1100" kern="1200" dirty="0" smtClean="0"/>
            <a:t> post </a:t>
          </a:r>
          <a:r>
            <a:rPr lang="en-US" sz="1100" kern="1200" dirty="0" err="1" smtClean="0"/>
            <a:t>pandriales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están</a:t>
          </a:r>
          <a:r>
            <a:rPr lang="en-US" sz="1100" kern="1200" dirty="0" smtClean="0"/>
            <a:t> </a:t>
          </a:r>
          <a:r>
            <a:rPr lang="en-US" sz="1100" b="1" kern="1200" dirty="0" err="1" smtClean="0"/>
            <a:t>aumentados</a:t>
          </a:r>
          <a:r>
            <a:rPr lang="en-US" sz="1100" kern="1200" dirty="0" smtClean="0"/>
            <a:t>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Pico a las 52 </a:t>
          </a:r>
          <a:r>
            <a:rPr lang="en-US" sz="1100" kern="1200" dirty="0" err="1" smtClean="0"/>
            <a:t>semanas</a:t>
          </a:r>
          <a:r>
            <a:rPr lang="en-US" sz="1100" kern="1200" dirty="0" smtClean="0"/>
            <a:t>; </a:t>
          </a:r>
          <a:r>
            <a:rPr lang="en-US" sz="1100" kern="1200" dirty="0" err="1" smtClean="0"/>
            <a:t>efectos</a:t>
          </a:r>
          <a:r>
            <a:rPr lang="en-US" sz="1100" kern="1200" dirty="0" smtClean="0"/>
            <a:t> contra </a:t>
          </a:r>
          <a:r>
            <a:rPr lang="en-US" sz="1100" kern="1200" dirty="0" err="1" smtClean="0"/>
            <a:t>resistencia</a:t>
          </a:r>
          <a:r>
            <a:rPr lang="en-US" sz="1100" kern="1200" dirty="0" smtClean="0"/>
            <a:t> a la </a:t>
          </a:r>
          <a:r>
            <a:rPr lang="en-US" sz="1100" kern="1200" dirty="0" err="1" smtClean="0"/>
            <a:t>insulina</a:t>
          </a:r>
          <a:r>
            <a:rPr lang="en-US" sz="1100" kern="1200" dirty="0" smtClean="0"/>
            <a:t> y </a:t>
          </a:r>
          <a:r>
            <a:rPr lang="en-US" sz="1100" kern="1200" dirty="0" err="1" smtClean="0"/>
            <a:t>bajo</a:t>
          </a:r>
          <a:r>
            <a:rPr lang="en-US" sz="1100" kern="1200" dirty="0" smtClean="0"/>
            <a:t> peso </a:t>
          </a:r>
          <a:r>
            <a:rPr lang="en-US" sz="1100" kern="1200" dirty="0" err="1" smtClean="0"/>
            <a:t>continúan</a:t>
          </a:r>
          <a:r>
            <a:rPr lang="en-US" sz="1100" kern="1200" dirty="0" smtClean="0"/>
            <a:t>.</a:t>
          </a:r>
          <a:endParaRPr lang="en-US" sz="1100" kern="1200" dirty="0"/>
        </a:p>
      </dsp:txBody>
      <dsp:txXfrm>
        <a:off x="4746468" y="812821"/>
        <a:ext cx="1555798" cy="2505984"/>
      </dsp:txXfrm>
    </dsp:sp>
    <dsp:sp modelId="{768F2572-1B48-4C75-8D78-B5CCD87B8A78}">
      <dsp:nvSpPr>
        <dsp:cNvPr id="0" name=""/>
        <dsp:cNvSpPr/>
      </dsp:nvSpPr>
      <dsp:spPr>
        <a:xfrm>
          <a:off x="6490216" y="812821"/>
          <a:ext cx="2088320" cy="2505984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50000"/>
                </a:schemeClr>
              </a:solidFill>
            </a:rPr>
            <a:t>LEPTINA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</dsp:txBody>
      <dsp:txXfrm rot="16200000">
        <a:off x="5671594" y="1631443"/>
        <a:ext cx="2054907" cy="417664"/>
      </dsp:txXfrm>
    </dsp:sp>
    <dsp:sp modelId="{56FFDB79-D94A-4D41-8E06-EC47B7FCCEEE}">
      <dsp:nvSpPr>
        <dsp:cNvPr id="0" name=""/>
        <dsp:cNvSpPr/>
      </dsp:nvSpPr>
      <dsp:spPr>
        <a:xfrm rot="5400000">
          <a:off x="6316656" y="2802881"/>
          <a:ext cx="368002" cy="3132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B5C4C-5A47-48A6-AB95-128109146F6B}">
      <dsp:nvSpPr>
        <dsp:cNvPr id="0" name=""/>
        <dsp:cNvSpPr/>
      </dsp:nvSpPr>
      <dsp:spPr>
        <a:xfrm>
          <a:off x="8651627" y="812821"/>
          <a:ext cx="2088320" cy="2505984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50000"/>
                </a:schemeClr>
              </a:solidFill>
            </a:rPr>
            <a:t>ADIPONECTINA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</dsp:txBody>
      <dsp:txXfrm rot="16200000">
        <a:off x="7833006" y="1631443"/>
        <a:ext cx="2054907" cy="417664"/>
      </dsp:txXfrm>
    </dsp:sp>
    <dsp:sp modelId="{33647424-65D2-47A5-9880-473D1EE91153}">
      <dsp:nvSpPr>
        <dsp:cNvPr id="0" name=""/>
        <dsp:cNvSpPr/>
      </dsp:nvSpPr>
      <dsp:spPr>
        <a:xfrm rot="5400000">
          <a:off x="8478068" y="2802881"/>
          <a:ext cx="368002" cy="3132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DA8AA-47D1-4EB1-9AD5-CC155D9E101A}">
      <dsp:nvSpPr>
        <dsp:cNvPr id="0" name=""/>
        <dsp:cNvSpPr/>
      </dsp:nvSpPr>
      <dsp:spPr>
        <a:xfrm>
          <a:off x="2747454" y="518069"/>
          <a:ext cx="3452241" cy="3452241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EB2F6-BCCB-45E8-8F64-E6F08A0CBE13}">
      <dsp:nvSpPr>
        <dsp:cNvPr id="0" name=""/>
        <dsp:cNvSpPr/>
      </dsp:nvSpPr>
      <dsp:spPr>
        <a:xfrm>
          <a:off x="2747454" y="518069"/>
          <a:ext cx="3452241" cy="3452241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59FE7-839E-4881-87A0-C2FEF8BCA064}">
      <dsp:nvSpPr>
        <dsp:cNvPr id="0" name=""/>
        <dsp:cNvSpPr/>
      </dsp:nvSpPr>
      <dsp:spPr>
        <a:xfrm>
          <a:off x="2747454" y="518069"/>
          <a:ext cx="3452241" cy="3452241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2F9EA-9F1A-43B8-B610-F1F239BC5C03}">
      <dsp:nvSpPr>
        <dsp:cNvPr id="0" name=""/>
        <dsp:cNvSpPr/>
      </dsp:nvSpPr>
      <dsp:spPr>
        <a:xfrm>
          <a:off x="2747454" y="518069"/>
          <a:ext cx="3452241" cy="3452241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3B4EE-063F-44DB-8172-92E60ACAD33E}">
      <dsp:nvSpPr>
        <dsp:cNvPr id="0" name=""/>
        <dsp:cNvSpPr/>
      </dsp:nvSpPr>
      <dsp:spPr>
        <a:xfrm>
          <a:off x="2747454" y="518069"/>
          <a:ext cx="3452241" cy="3452241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7CD26-38E1-4938-AEF5-C0D8D8192F75}">
      <dsp:nvSpPr>
        <dsp:cNvPr id="0" name=""/>
        <dsp:cNvSpPr/>
      </dsp:nvSpPr>
      <dsp:spPr>
        <a:xfrm>
          <a:off x="3678466" y="1449082"/>
          <a:ext cx="1590216" cy="1590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Equipo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Multidisciplinario</a:t>
          </a:r>
          <a:endParaRPr lang="en-US" sz="1200" kern="1200" dirty="0"/>
        </a:p>
      </dsp:txBody>
      <dsp:txXfrm>
        <a:off x="3911348" y="1681964"/>
        <a:ext cx="1124452" cy="1124452"/>
      </dsp:txXfrm>
    </dsp:sp>
    <dsp:sp modelId="{6A2E5550-292C-47AE-A6B0-951F097BDFE5}">
      <dsp:nvSpPr>
        <dsp:cNvPr id="0" name=""/>
        <dsp:cNvSpPr/>
      </dsp:nvSpPr>
      <dsp:spPr>
        <a:xfrm>
          <a:off x="3916999" y="1567"/>
          <a:ext cx="1113151" cy="1113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Nutrición</a:t>
          </a:r>
          <a:endParaRPr lang="en-US" sz="1000" kern="1200" dirty="0"/>
        </a:p>
      </dsp:txBody>
      <dsp:txXfrm>
        <a:off x="4080016" y="164584"/>
        <a:ext cx="787117" cy="787117"/>
      </dsp:txXfrm>
    </dsp:sp>
    <dsp:sp modelId="{57A5F676-BD1C-46A3-BAF3-38465CE0850B}">
      <dsp:nvSpPr>
        <dsp:cNvPr id="0" name=""/>
        <dsp:cNvSpPr/>
      </dsp:nvSpPr>
      <dsp:spPr>
        <a:xfrm>
          <a:off x="5520525" y="1166597"/>
          <a:ext cx="1113151" cy="1113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Psicología</a:t>
          </a:r>
          <a:endParaRPr lang="en-US" sz="1000" kern="1200" dirty="0"/>
        </a:p>
      </dsp:txBody>
      <dsp:txXfrm>
        <a:off x="5683542" y="1329614"/>
        <a:ext cx="787117" cy="787117"/>
      </dsp:txXfrm>
    </dsp:sp>
    <dsp:sp modelId="{1D5F89C3-F977-4535-B286-29BC48475AC2}">
      <dsp:nvSpPr>
        <dsp:cNvPr id="0" name=""/>
        <dsp:cNvSpPr/>
      </dsp:nvSpPr>
      <dsp:spPr>
        <a:xfrm>
          <a:off x="4908033" y="3051655"/>
          <a:ext cx="1113151" cy="1113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Anestesiología</a:t>
          </a:r>
          <a:endParaRPr lang="en-US" sz="1000" kern="1200" dirty="0"/>
        </a:p>
      </dsp:txBody>
      <dsp:txXfrm>
        <a:off x="5071050" y="3214672"/>
        <a:ext cx="787117" cy="787117"/>
      </dsp:txXfrm>
    </dsp:sp>
    <dsp:sp modelId="{EF52E50D-E746-460D-AEB1-43ADB2CC14EA}">
      <dsp:nvSpPr>
        <dsp:cNvPr id="0" name=""/>
        <dsp:cNvSpPr/>
      </dsp:nvSpPr>
      <dsp:spPr>
        <a:xfrm>
          <a:off x="2925965" y="3051655"/>
          <a:ext cx="1113151" cy="1113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DM / SAHOS</a:t>
          </a:r>
          <a:endParaRPr lang="en-US" sz="1000" kern="1200" dirty="0"/>
        </a:p>
      </dsp:txBody>
      <dsp:txXfrm>
        <a:off x="3088982" y="3214672"/>
        <a:ext cx="787117" cy="787117"/>
      </dsp:txXfrm>
    </dsp:sp>
    <dsp:sp modelId="{8886C308-2B63-407E-A536-125471A0FEEB}">
      <dsp:nvSpPr>
        <dsp:cNvPr id="0" name=""/>
        <dsp:cNvSpPr/>
      </dsp:nvSpPr>
      <dsp:spPr>
        <a:xfrm>
          <a:off x="2313473" y="1166597"/>
          <a:ext cx="1113151" cy="1113151"/>
        </a:xfrm>
        <a:prstGeom prst="ellipse">
          <a:avLst/>
        </a:prstGeom>
        <a:solidFill>
          <a:schemeClr val="bg1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 smtClean="0"/>
            <a:t>Endoscopía</a:t>
          </a:r>
          <a:endParaRPr lang="en-US" sz="1000" b="0" kern="1200" dirty="0"/>
        </a:p>
      </dsp:txBody>
      <dsp:txXfrm>
        <a:off x="2476490" y="1329614"/>
        <a:ext cx="787117" cy="787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A6584-C28E-4A1A-B199-07A753F1B1BA}">
      <dsp:nvSpPr>
        <dsp:cNvPr id="0" name=""/>
        <dsp:cNvSpPr/>
      </dsp:nvSpPr>
      <dsp:spPr>
        <a:xfrm rot="5400000">
          <a:off x="3362728" y="-845694"/>
          <a:ext cx="1815048" cy="350643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Fuga</a:t>
          </a:r>
          <a:r>
            <a:rPr lang="en-US" sz="1200" kern="1200" dirty="0" smtClean="0"/>
            <a:t> anastomosis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Sangrado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Obstrucción</a:t>
          </a:r>
          <a:r>
            <a:rPr lang="en-US" sz="1200" kern="1200" dirty="0" smtClean="0"/>
            <a:t> intestinal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Distensión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remanente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gástrico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Infección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sitio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quirúrgico</a:t>
          </a:r>
          <a:endParaRPr lang="en-US" sz="1200" kern="1200" dirty="0"/>
        </a:p>
      </dsp:txBody>
      <dsp:txXfrm rot="-5400000">
        <a:off x="2517035" y="88602"/>
        <a:ext cx="3417833" cy="1637842"/>
      </dsp:txXfrm>
    </dsp:sp>
    <dsp:sp modelId="{F55010FC-2315-4FC7-9199-A4C0F0566D72}">
      <dsp:nvSpPr>
        <dsp:cNvPr id="0" name=""/>
        <dsp:cNvSpPr/>
      </dsp:nvSpPr>
      <dsp:spPr>
        <a:xfrm>
          <a:off x="175102" y="303660"/>
          <a:ext cx="2377454" cy="11939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Tempranas</a:t>
          </a:r>
          <a:r>
            <a:rPr lang="en-US" sz="2000" kern="1200" dirty="0" smtClean="0"/>
            <a:t> (&lt;30 </a:t>
          </a:r>
          <a:r>
            <a:rPr lang="en-US" sz="2000" kern="1200" dirty="0" err="1" smtClean="0"/>
            <a:t>días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233386" y="361944"/>
        <a:ext cx="2260886" cy="1077393"/>
      </dsp:txXfrm>
    </dsp:sp>
    <dsp:sp modelId="{5DB5EE09-F92E-4645-97FC-09101D915702}">
      <dsp:nvSpPr>
        <dsp:cNvPr id="0" name=""/>
        <dsp:cNvSpPr/>
      </dsp:nvSpPr>
      <dsp:spPr>
        <a:xfrm rot="5400000">
          <a:off x="3326261" y="1045675"/>
          <a:ext cx="1815048" cy="3489841"/>
        </a:xfrm>
        <a:prstGeom prst="round2SameRect">
          <a:avLst/>
        </a:prstGeom>
        <a:solidFill>
          <a:schemeClr val="accent3">
            <a:tint val="40000"/>
            <a:alpha val="90000"/>
            <a:hueOff val="-1075860"/>
            <a:satOff val="6913"/>
            <a:lumOff val="1457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-1075860"/>
              <a:satOff val="6913"/>
              <a:lumOff val="1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Úlcera</a:t>
          </a:r>
          <a:r>
            <a:rPr lang="en-US" sz="1200" kern="1200" dirty="0" smtClean="0"/>
            <a:t> marginal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Estenosis</a:t>
          </a:r>
          <a:r>
            <a:rPr lang="en-US" sz="1200" kern="1200" dirty="0" smtClean="0"/>
            <a:t> gastro-</a:t>
          </a:r>
          <a:r>
            <a:rPr lang="en-US" sz="1200" kern="1200" dirty="0" err="1" smtClean="0"/>
            <a:t>yeyunoanastomosis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Obstrucción</a:t>
          </a:r>
          <a:r>
            <a:rPr lang="en-US" sz="1200" kern="1200" dirty="0" smtClean="0"/>
            <a:t> intestinal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Dilatación</a:t>
          </a:r>
          <a:r>
            <a:rPr lang="en-US" sz="1200" kern="1200" dirty="0" smtClean="0"/>
            <a:t> “pouch” </a:t>
          </a:r>
          <a:r>
            <a:rPr lang="en-US" sz="1200" kern="1200" dirty="0" err="1" smtClean="0"/>
            <a:t>gástrico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Dilatación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gastroyeyunoanastomosis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Colelitiasis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sintomática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Fístula</a:t>
          </a:r>
          <a:r>
            <a:rPr lang="en-US" sz="1200" kern="1200" dirty="0" smtClean="0"/>
            <a:t> gastro-</a:t>
          </a:r>
          <a:r>
            <a:rPr lang="en-US" sz="1200" kern="1200" dirty="0" err="1" smtClean="0"/>
            <a:t>gástrica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Complicaciones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metabólicas</a:t>
          </a:r>
          <a:r>
            <a:rPr lang="en-US" sz="1200" kern="1200" dirty="0" smtClean="0"/>
            <a:t>/</a:t>
          </a:r>
          <a:r>
            <a:rPr lang="en-US" sz="1200" kern="1200" dirty="0" err="1" smtClean="0"/>
            <a:t>desnutrición</a:t>
          </a:r>
          <a:endParaRPr lang="en-US" sz="1200" kern="1200" dirty="0"/>
        </a:p>
      </dsp:txBody>
      <dsp:txXfrm rot="-5400000">
        <a:off x="2488865" y="1971675"/>
        <a:ext cx="3401238" cy="1637842"/>
      </dsp:txXfrm>
    </dsp:sp>
    <dsp:sp modelId="{D03E34D6-2F74-4549-8651-23AF0CE10F68}">
      <dsp:nvSpPr>
        <dsp:cNvPr id="0" name=""/>
        <dsp:cNvSpPr/>
      </dsp:nvSpPr>
      <dsp:spPr>
        <a:xfrm>
          <a:off x="231036" y="2133909"/>
          <a:ext cx="2257833" cy="1460138"/>
        </a:xfrm>
        <a:prstGeom prst="roundRect">
          <a:avLst/>
        </a:prstGeom>
        <a:solidFill>
          <a:schemeClr val="accent3">
            <a:hueOff val="-1067368"/>
            <a:satOff val="5739"/>
            <a:lumOff val="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Tardías</a:t>
          </a:r>
          <a:r>
            <a:rPr lang="en-US" sz="2000" kern="1200" dirty="0" smtClean="0"/>
            <a:t> (≥30 </a:t>
          </a:r>
          <a:r>
            <a:rPr lang="en-US" sz="2000" kern="1200" dirty="0" err="1" smtClean="0"/>
            <a:t>días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302314" y="2205187"/>
        <a:ext cx="2115277" cy="1317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CB43A-7536-4E44-8720-BA2FC9F93F9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2366D-A805-415D-9D5F-26275B0A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5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5A0-47AE-49C1-BC8E-AA3E39B98F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B19-94BD-4BB4-BE45-3AF0C33BC0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22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5A0-47AE-49C1-BC8E-AA3E39B98F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B19-94BD-4BB4-BE45-3AF0C33BC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7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5A0-47AE-49C1-BC8E-AA3E39B98F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B19-94BD-4BB4-BE45-3AF0C33BC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2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5A0-47AE-49C1-BC8E-AA3E39B98F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B19-94BD-4BB4-BE45-3AF0C33BC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5A0-47AE-49C1-BC8E-AA3E39B98F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B19-94BD-4BB4-BE45-3AF0C33BC0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53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5A0-47AE-49C1-BC8E-AA3E39B98F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B19-94BD-4BB4-BE45-3AF0C33BC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5A0-47AE-49C1-BC8E-AA3E39B98F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B19-94BD-4BB4-BE45-3AF0C33BC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0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5A0-47AE-49C1-BC8E-AA3E39B98F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B19-94BD-4BB4-BE45-3AF0C33BC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7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5A0-47AE-49C1-BC8E-AA3E39B98F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B19-94BD-4BB4-BE45-3AF0C33BC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57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8FC85A0-47AE-49C1-BC8E-AA3E39B98F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284B19-94BD-4BB4-BE45-3AF0C33BC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1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5A0-47AE-49C1-BC8E-AA3E39B98F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B19-94BD-4BB4-BE45-3AF0C33BC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FC85A0-47AE-49C1-BC8E-AA3E39B98F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284B19-94BD-4BB4-BE45-3AF0C33BC0B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58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7/MCO.0b013e32832e1b14" TargetMode="External"/><Relationship Id="rId2" Type="http://schemas.openxmlformats.org/officeDocument/2006/relationships/hyperlink" Target="https://doi.org/10.1007/978-3-319-93545-4_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3389/fphys.2019.00374" TargetMode="External"/><Relationship Id="rId4" Type="http://schemas.openxmlformats.org/officeDocument/2006/relationships/hyperlink" Target="https://doi.org/10.1016/j.jada.2009.12.02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Bypass </a:t>
            </a:r>
            <a:r>
              <a:rPr lang="en-US" dirty="0" err="1" smtClean="0"/>
              <a:t>Gástrico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RYGB, ROUX-EN-Y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/>
        </p:nvSpPr>
        <p:spPr>
          <a:xfrm>
            <a:off x="2129246" y="4976949"/>
            <a:ext cx="4980870" cy="966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89" y="637876"/>
            <a:ext cx="4027282" cy="86394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200" dirty="0" err="1" smtClean="0"/>
              <a:t>Tipo</a:t>
            </a:r>
            <a:r>
              <a:rPr lang="en-US" sz="1200" dirty="0" smtClean="0"/>
              <a:t> de microbiota intestinal </a:t>
            </a:r>
            <a:r>
              <a:rPr lang="en-US" sz="1200" dirty="0" err="1" smtClean="0"/>
              <a:t>viene</a:t>
            </a:r>
            <a:r>
              <a:rPr lang="en-US" sz="1200" dirty="0" smtClean="0"/>
              <a:t> </a:t>
            </a:r>
            <a:r>
              <a:rPr lang="en-US" sz="1200" dirty="0" err="1" smtClean="0"/>
              <a:t>determinado</a:t>
            </a:r>
            <a:r>
              <a:rPr lang="en-US" sz="1200" dirty="0" smtClean="0"/>
              <a:t> </a:t>
            </a:r>
            <a:r>
              <a:rPr lang="en-US" sz="1200" dirty="0" err="1" smtClean="0"/>
              <a:t>por</a:t>
            </a:r>
            <a:r>
              <a:rPr lang="en-US" sz="1200" dirty="0" smtClean="0"/>
              <a:t> el </a:t>
            </a:r>
            <a:r>
              <a:rPr lang="en-US" sz="1200" dirty="0" err="1" smtClean="0"/>
              <a:t>tipo</a:t>
            </a:r>
            <a:r>
              <a:rPr lang="en-US" sz="1200" dirty="0" smtClean="0"/>
              <a:t> de </a:t>
            </a:r>
            <a:r>
              <a:rPr lang="en-US" sz="1200" dirty="0" err="1" smtClean="0"/>
              <a:t>nutrientes</a:t>
            </a:r>
            <a:r>
              <a:rPr lang="en-US" sz="1200" dirty="0" smtClean="0"/>
              <a:t> </a:t>
            </a:r>
            <a:r>
              <a:rPr lang="en-US" sz="1200" dirty="0" err="1" smtClean="0"/>
              <a:t>ingeridos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r>
              <a:rPr lang="en-US" sz="1200" dirty="0"/>
              <a:t>Al </a:t>
            </a:r>
            <a:r>
              <a:rPr lang="en-US" sz="1200" dirty="0" err="1"/>
              <a:t>cambiar</a:t>
            </a:r>
            <a:r>
              <a:rPr lang="en-US" sz="1200" dirty="0"/>
              <a:t> la </a:t>
            </a:r>
            <a:r>
              <a:rPr lang="en-US" sz="1200" dirty="0" err="1"/>
              <a:t>anatomía</a:t>
            </a:r>
            <a:r>
              <a:rPr lang="en-US" sz="1200" dirty="0"/>
              <a:t> del </a:t>
            </a:r>
            <a:r>
              <a:rPr lang="en-US" sz="1200" dirty="0" err="1"/>
              <a:t>tracto</a:t>
            </a:r>
            <a:r>
              <a:rPr lang="en-US" sz="1200" dirty="0"/>
              <a:t> gastrointestinal, cambia la </a:t>
            </a:r>
            <a:r>
              <a:rPr lang="en-US" sz="1200" dirty="0" err="1"/>
              <a:t>calidad</a:t>
            </a:r>
            <a:r>
              <a:rPr lang="en-US" sz="1200" dirty="0"/>
              <a:t> y </a:t>
            </a:r>
            <a:r>
              <a:rPr lang="en-US" sz="1200" dirty="0" err="1"/>
              <a:t>cantidad</a:t>
            </a:r>
            <a:r>
              <a:rPr lang="en-US" sz="1200" dirty="0"/>
              <a:t> de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nutrientes</a:t>
            </a:r>
            <a:r>
              <a:rPr lang="en-US" sz="1200" dirty="0"/>
              <a:t>. 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0" y="649287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Cox AJ, West NP, Cripps AW. Obesity, inflammation, and the gut microbiota. Lancet Diabetes </a:t>
            </a:r>
            <a:r>
              <a:rPr lang="en-US" dirty="0" err="1"/>
              <a:t>Endocrinol</a:t>
            </a:r>
            <a:r>
              <a:rPr lang="en-US" dirty="0"/>
              <a:t>. 2015;3:207– 15.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7110116" y="6467384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Zubiaga, L.et al. Importancia del tracto gastrointestinal en la diabetes de tipo 2. La cirugía metabólica es más que </a:t>
            </a:r>
            <a:r>
              <a:rPr lang="es-ES" dirty="0" err="1" smtClean="0"/>
              <a:t>incretinas</a:t>
            </a:r>
            <a:r>
              <a:rPr lang="es-ES" dirty="0" smtClean="0"/>
              <a:t>. CIR ESP.(2018):96(9):537-545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89" y="1822826"/>
            <a:ext cx="6516461" cy="283169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172372" y="1959430"/>
            <a:ext cx="4789283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1500" b="1" dirty="0" smtClean="0"/>
              <a:t>ENDOTOXEMIA METABOLICA INTERNA. </a:t>
            </a:r>
            <a:endParaRPr lang="en-US" sz="15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 smtClean="0"/>
              <a:t>Estado </a:t>
            </a:r>
            <a:r>
              <a:rPr lang="en-US" sz="1500" dirty="0" err="1" smtClean="0"/>
              <a:t>inflamatorio</a:t>
            </a:r>
            <a:r>
              <a:rPr lang="en-US" sz="1500" dirty="0" smtClean="0"/>
              <a:t> </a:t>
            </a:r>
            <a:r>
              <a:rPr lang="en-US" sz="1500" dirty="0" err="1" smtClean="0"/>
              <a:t>crónico</a:t>
            </a:r>
            <a:r>
              <a:rPr lang="en-US" sz="1500" dirty="0" smtClean="0"/>
              <a:t> que induce la </a:t>
            </a:r>
            <a:r>
              <a:rPr lang="en-US" sz="1500" dirty="0" err="1" smtClean="0"/>
              <a:t>resistencia</a:t>
            </a:r>
            <a:r>
              <a:rPr lang="en-US" sz="1500" dirty="0" smtClean="0"/>
              <a:t> a la </a:t>
            </a:r>
            <a:r>
              <a:rPr lang="en-US" sz="1500" dirty="0" err="1" smtClean="0"/>
              <a:t>insulina</a:t>
            </a:r>
            <a:r>
              <a:rPr lang="en-US" sz="1500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143637" y="3299007"/>
            <a:ext cx="4789283" cy="4761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1400" dirty="0" smtClean="0"/>
              <a:t> </a:t>
            </a:r>
            <a:r>
              <a:rPr lang="en-US" sz="1400" dirty="0" err="1" smtClean="0"/>
              <a:t>Bacteroidetes</a:t>
            </a:r>
            <a:r>
              <a:rPr lang="en-US" sz="1400" dirty="0" smtClean="0"/>
              <a:t>/ </a:t>
            </a:r>
            <a:r>
              <a:rPr lang="en-US" sz="1400" dirty="0" err="1" smtClean="0"/>
              <a:t>Firmicotes</a:t>
            </a:r>
            <a:r>
              <a:rPr lang="en-US" sz="1400" dirty="0" smtClean="0"/>
              <a:t> (</a:t>
            </a:r>
            <a:r>
              <a:rPr lang="en-US" sz="1400" dirty="0" err="1" smtClean="0"/>
              <a:t>lipopolisacaridos</a:t>
            </a:r>
            <a:r>
              <a:rPr lang="en-US" sz="1400" dirty="0" smtClean="0"/>
              <a:t>), </a:t>
            </a:r>
            <a:r>
              <a:rPr lang="en-US" sz="1400" dirty="0" err="1" smtClean="0"/>
              <a:t>favorecen</a:t>
            </a:r>
            <a:r>
              <a:rPr lang="en-US" sz="1400" dirty="0" smtClean="0"/>
              <a:t> </a:t>
            </a:r>
            <a:r>
              <a:rPr lang="en-US" sz="1400" dirty="0" err="1" smtClean="0"/>
              <a:t>inflamación</a:t>
            </a:r>
            <a:r>
              <a:rPr lang="en-US" sz="1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126876" y="4801869"/>
            <a:ext cx="4822804" cy="14036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1400" dirty="0" err="1" smtClean="0"/>
              <a:t>Akkremansia</a:t>
            </a:r>
            <a:r>
              <a:rPr lang="en-US" sz="1400" dirty="0" smtClean="0"/>
              <a:t> </a:t>
            </a:r>
            <a:r>
              <a:rPr lang="en-US" sz="1400" dirty="0" err="1" smtClean="0"/>
              <a:t>municiphilia</a:t>
            </a:r>
            <a:r>
              <a:rPr lang="en-US" sz="1400" dirty="0" smtClean="0"/>
              <a:t> (</a:t>
            </a:r>
            <a:r>
              <a:rPr lang="en-US" sz="1400" i="1" dirty="0" smtClean="0"/>
              <a:t>A. </a:t>
            </a:r>
            <a:r>
              <a:rPr lang="en-US" sz="1400" i="1" dirty="0" err="1" smtClean="0"/>
              <a:t>municiphilia</a:t>
            </a:r>
            <a:r>
              <a:rPr lang="en-US" sz="1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 smtClean="0"/>
              <a:t>Relación</a:t>
            </a:r>
            <a:r>
              <a:rPr lang="en-US" sz="1400" dirty="0" smtClean="0"/>
              <a:t> </a:t>
            </a:r>
            <a:r>
              <a:rPr lang="en-US" sz="1400" dirty="0" err="1" smtClean="0"/>
              <a:t>inversa</a:t>
            </a:r>
            <a:r>
              <a:rPr lang="en-US" sz="1400" dirty="0" smtClean="0"/>
              <a:t> entre </a:t>
            </a:r>
            <a:r>
              <a:rPr lang="en-US" sz="1400" dirty="0" err="1" smtClean="0"/>
              <a:t>colonización</a:t>
            </a:r>
            <a:r>
              <a:rPr lang="en-US" sz="1400" dirty="0" smtClean="0"/>
              <a:t> de </a:t>
            </a:r>
            <a:r>
              <a:rPr lang="en-US" sz="1400" dirty="0" err="1" smtClean="0"/>
              <a:t>esta</a:t>
            </a:r>
            <a:r>
              <a:rPr lang="en-US" sz="1400" dirty="0" smtClean="0"/>
              <a:t> bacteria y </a:t>
            </a:r>
            <a:r>
              <a:rPr lang="en-US" sz="1400" dirty="0" err="1" smtClean="0"/>
              <a:t>efecto</a:t>
            </a:r>
            <a:r>
              <a:rPr lang="en-US" sz="1400" dirty="0" smtClean="0"/>
              <a:t> </a:t>
            </a:r>
            <a:r>
              <a:rPr lang="en-US" sz="1400" dirty="0" err="1" smtClean="0"/>
              <a:t>inflamatorio</a:t>
            </a:r>
            <a:r>
              <a:rPr lang="en-US" sz="1400" dirty="0" smtClean="0"/>
              <a:t> </a:t>
            </a:r>
            <a:r>
              <a:rPr lang="en-US" sz="1400" dirty="0" err="1" smtClean="0"/>
              <a:t>en</a:t>
            </a:r>
            <a:r>
              <a:rPr lang="en-US" sz="1400" dirty="0" smtClean="0"/>
              <a:t> personas son </a:t>
            </a:r>
            <a:r>
              <a:rPr lang="en-US" sz="1400" dirty="0" err="1" smtClean="0"/>
              <a:t>obesidad</a:t>
            </a:r>
            <a:r>
              <a:rPr lang="en-US" sz="1400" dirty="0" smtClean="0"/>
              <a:t> y diabetes.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Posterior a </a:t>
            </a:r>
            <a:r>
              <a:rPr lang="en-US" sz="1400" dirty="0" err="1" smtClean="0"/>
              <a:t>cirugía</a:t>
            </a:r>
            <a:r>
              <a:rPr lang="en-US" sz="1400" dirty="0" smtClean="0"/>
              <a:t>, </a:t>
            </a:r>
            <a:r>
              <a:rPr lang="en-US" sz="1400" dirty="0" err="1" smtClean="0"/>
              <a:t>incrementa</a:t>
            </a:r>
            <a:r>
              <a:rPr lang="en-US" sz="1400" dirty="0" smtClean="0"/>
              <a:t> el </a:t>
            </a:r>
            <a:r>
              <a:rPr lang="en-US" sz="1400" dirty="0" err="1" smtClean="0"/>
              <a:t>espesor</a:t>
            </a:r>
            <a:r>
              <a:rPr lang="en-US" sz="1400" dirty="0" smtClean="0"/>
              <a:t> de </a:t>
            </a:r>
            <a:r>
              <a:rPr lang="en-US" sz="1400" dirty="0" err="1" smtClean="0"/>
              <a:t>moco</a:t>
            </a:r>
            <a:r>
              <a:rPr lang="en-US" sz="1400" dirty="0" smtClean="0"/>
              <a:t> y </a:t>
            </a:r>
            <a:r>
              <a:rPr lang="en-US" sz="1400" dirty="0" err="1" smtClean="0"/>
              <a:t>los</a:t>
            </a:r>
            <a:r>
              <a:rPr lang="en-US" sz="1400" dirty="0" smtClean="0"/>
              <a:t> </a:t>
            </a:r>
            <a:r>
              <a:rPr lang="en-US" sz="1400" dirty="0" err="1" smtClean="0"/>
              <a:t>niveles</a:t>
            </a:r>
            <a:r>
              <a:rPr lang="en-US" sz="1400" dirty="0" smtClean="0"/>
              <a:t> de </a:t>
            </a:r>
            <a:r>
              <a:rPr lang="en-US" sz="1400" dirty="0" err="1" smtClean="0"/>
              <a:t>inflamación</a:t>
            </a:r>
            <a:r>
              <a:rPr lang="en-US" sz="1400" dirty="0" smtClean="0"/>
              <a:t> </a:t>
            </a:r>
            <a:r>
              <a:rPr lang="en-US" sz="1400" dirty="0" err="1" smtClean="0"/>
              <a:t>disminuyen</a:t>
            </a:r>
            <a:r>
              <a:rPr lang="en-US" sz="1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91651" y="5303520"/>
            <a:ext cx="4292030" cy="3750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1200" dirty="0" err="1" smtClean="0"/>
              <a:t>Estudios</a:t>
            </a:r>
            <a:r>
              <a:rPr lang="en-US" sz="1200" dirty="0" smtClean="0"/>
              <a:t>: al </a:t>
            </a:r>
            <a:r>
              <a:rPr lang="en-US" sz="1200" dirty="0" err="1" smtClean="0"/>
              <a:t>suministrar</a:t>
            </a:r>
            <a:r>
              <a:rPr lang="en-US" sz="1200" dirty="0" smtClean="0"/>
              <a:t> </a:t>
            </a:r>
            <a:r>
              <a:rPr lang="en-US" sz="1200" dirty="0" err="1" smtClean="0"/>
              <a:t>esta</a:t>
            </a:r>
            <a:r>
              <a:rPr lang="en-US" sz="1200" dirty="0" smtClean="0"/>
              <a:t> bacteria </a:t>
            </a:r>
            <a:r>
              <a:rPr lang="en-US" sz="1200" dirty="0" err="1" smtClean="0"/>
              <a:t>en</a:t>
            </a:r>
            <a:r>
              <a:rPr lang="en-US" sz="1200" dirty="0" smtClean="0"/>
              <a:t> </a:t>
            </a:r>
            <a:r>
              <a:rPr lang="en-US" sz="1200" dirty="0" err="1" smtClean="0"/>
              <a:t>obesos</a:t>
            </a:r>
            <a:r>
              <a:rPr lang="en-US" sz="1200" dirty="0" smtClean="0"/>
              <a:t> y </a:t>
            </a:r>
            <a:r>
              <a:rPr lang="en-US" sz="1200" dirty="0" err="1" smtClean="0"/>
              <a:t>diabeticos</a:t>
            </a:r>
            <a:r>
              <a:rPr lang="en-US" sz="1200" dirty="0" smtClean="0"/>
              <a:t>, </a:t>
            </a:r>
            <a:r>
              <a:rPr lang="en-US" sz="1200" dirty="0" err="1" smtClean="0"/>
              <a:t>recuperan</a:t>
            </a:r>
            <a:r>
              <a:rPr lang="en-US" sz="1200" dirty="0" smtClean="0"/>
              <a:t> la </a:t>
            </a:r>
            <a:r>
              <a:rPr lang="en-US" sz="1200" dirty="0" err="1" smtClean="0"/>
              <a:t>integridad</a:t>
            </a:r>
            <a:r>
              <a:rPr lang="en-US" sz="1200" dirty="0" smtClean="0"/>
              <a:t> de la </a:t>
            </a:r>
            <a:r>
              <a:rPr lang="en-US" sz="1200" dirty="0" err="1" smtClean="0"/>
              <a:t>barrera</a:t>
            </a:r>
            <a:r>
              <a:rPr lang="en-US" sz="1200" dirty="0" smtClean="0"/>
              <a:t> intestinal y </a:t>
            </a:r>
            <a:r>
              <a:rPr lang="en-US" sz="1200" dirty="0" err="1" smtClean="0"/>
              <a:t>mejoran</a:t>
            </a:r>
            <a:r>
              <a:rPr lang="en-US" sz="1200" dirty="0" smtClean="0"/>
              <a:t> </a:t>
            </a:r>
            <a:r>
              <a:rPr lang="en-US" sz="1200" dirty="0" err="1" smtClean="0"/>
              <a:t>su</a:t>
            </a:r>
            <a:r>
              <a:rPr lang="en-US" sz="1200" dirty="0" smtClean="0"/>
              <a:t> </a:t>
            </a:r>
            <a:r>
              <a:rPr lang="en-US" sz="1200" dirty="0" err="1" smtClean="0"/>
              <a:t>perfil</a:t>
            </a:r>
            <a:r>
              <a:rPr lang="en-US" sz="1200" dirty="0" smtClean="0"/>
              <a:t> </a:t>
            </a:r>
            <a:r>
              <a:rPr lang="en-US" sz="1200" dirty="0" err="1" smtClean="0"/>
              <a:t>metabólicos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90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966" y="1845734"/>
            <a:ext cx="5551714" cy="3078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GLUCONEOGENESIS INTESTINAL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 err="1" smtClean="0"/>
              <a:t>Proceso</a:t>
            </a:r>
            <a:r>
              <a:rPr lang="en-US" sz="1700" dirty="0" smtClean="0"/>
              <a:t> </a:t>
            </a:r>
            <a:r>
              <a:rPr lang="en-US" sz="1700" dirty="0" err="1" smtClean="0"/>
              <a:t>poco</a:t>
            </a:r>
            <a:r>
              <a:rPr lang="en-US" sz="1700" dirty="0" smtClean="0"/>
              <a:t> </a:t>
            </a:r>
            <a:r>
              <a:rPr lang="en-US" sz="1700" dirty="0" err="1" smtClean="0"/>
              <a:t>conocido</a:t>
            </a:r>
            <a:endParaRPr lang="en-US" sz="17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 smtClean="0"/>
              <a:t>G6P-asa</a:t>
            </a:r>
            <a:r>
              <a:rPr lang="en-US" sz="1700" dirty="0" smtClean="0"/>
              <a:t> (glucosa-6-fosfato- </a:t>
            </a:r>
            <a:r>
              <a:rPr lang="en-US" sz="1700" dirty="0" err="1" smtClean="0"/>
              <a:t>sintetasa</a:t>
            </a:r>
            <a:r>
              <a:rPr lang="en-US" sz="17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 smtClean="0"/>
              <a:t>PEPCK</a:t>
            </a:r>
            <a:r>
              <a:rPr lang="en-US" sz="1700" dirty="0" smtClean="0"/>
              <a:t> (</a:t>
            </a:r>
            <a:r>
              <a:rPr lang="en-US" sz="1700" dirty="0" err="1" smtClean="0"/>
              <a:t>fosfoenolpiruvato</a:t>
            </a:r>
            <a:r>
              <a:rPr lang="en-US" sz="1700" dirty="0" smtClean="0"/>
              <a:t> </a:t>
            </a:r>
            <a:r>
              <a:rPr lang="en-US" sz="1700" dirty="0" err="1" smtClean="0"/>
              <a:t>carbokinasa</a:t>
            </a:r>
            <a:r>
              <a:rPr lang="en-US" sz="17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 smtClean="0"/>
              <a:t>Posterior a la </a:t>
            </a:r>
            <a:r>
              <a:rPr lang="en-US" sz="1700" dirty="0" err="1" smtClean="0"/>
              <a:t>alteración</a:t>
            </a:r>
            <a:r>
              <a:rPr lang="en-US" sz="1700" dirty="0" smtClean="0"/>
              <a:t> </a:t>
            </a:r>
            <a:r>
              <a:rPr lang="en-US" sz="1700" dirty="0" err="1" smtClean="0"/>
              <a:t>quirúrgica</a:t>
            </a:r>
            <a:r>
              <a:rPr lang="en-US" sz="1700" dirty="0" smtClean="0"/>
              <a:t> del </a:t>
            </a:r>
            <a:r>
              <a:rPr lang="en-US" sz="1700" dirty="0" err="1" smtClean="0"/>
              <a:t>tracto</a:t>
            </a:r>
            <a:r>
              <a:rPr lang="en-US" sz="1700" dirty="0" smtClean="0"/>
              <a:t> gastrointestinal, se ha </a:t>
            </a:r>
            <a:r>
              <a:rPr lang="en-US" sz="1700" dirty="0" err="1" smtClean="0"/>
              <a:t>observado</a:t>
            </a:r>
            <a:r>
              <a:rPr lang="en-US" sz="1700" dirty="0" smtClean="0"/>
              <a:t> </a:t>
            </a:r>
            <a:r>
              <a:rPr lang="en-US" sz="1700" dirty="0" err="1" smtClean="0"/>
              <a:t>una</a:t>
            </a:r>
            <a:r>
              <a:rPr lang="en-US" sz="1700" dirty="0" smtClean="0"/>
              <a:t> </a:t>
            </a:r>
            <a:r>
              <a:rPr lang="en-US" sz="1700" b="1" dirty="0" err="1" smtClean="0"/>
              <a:t>elevación</a:t>
            </a:r>
            <a:r>
              <a:rPr lang="en-US" sz="1700" dirty="0" smtClean="0"/>
              <a:t> de </a:t>
            </a:r>
            <a:r>
              <a:rPr lang="en-US" sz="1700" dirty="0" err="1" smtClean="0"/>
              <a:t>ambas</a:t>
            </a:r>
            <a:r>
              <a:rPr lang="en-US" sz="1700" dirty="0" smtClean="0"/>
              <a:t> </a:t>
            </a:r>
            <a:r>
              <a:rPr lang="en-US" sz="1700" dirty="0" err="1" smtClean="0"/>
              <a:t>enzimas</a:t>
            </a:r>
            <a:r>
              <a:rPr lang="en-US" sz="1700" dirty="0" smtClean="0"/>
              <a:t> </a:t>
            </a:r>
            <a:r>
              <a:rPr lang="en-US" sz="1700" dirty="0" err="1" smtClean="0"/>
              <a:t>en</a:t>
            </a:r>
            <a:r>
              <a:rPr lang="en-US" sz="1700" dirty="0" smtClean="0"/>
              <a:t> </a:t>
            </a:r>
            <a:r>
              <a:rPr lang="en-US" sz="1700" dirty="0" err="1" smtClean="0"/>
              <a:t>yeyuno</a:t>
            </a:r>
            <a:r>
              <a:rPr lang="en-US" sz="1700" dirty="0" smtClean="0"/>
              <a:t> e </a:t>
            </a:r>
            <a:r>
              <a:rPr lang="en-US" sz="1700" dirty="0" err="1" smtClean="0"/>
              <a:t>ileon</a:t>
            </a:r>
            <a:r>
              <a:rPr lang="en-US" sz="17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 smtClean="0"/>
              <a:t>La </a:t>
            </a:r>
            <a:r>
              <a:rPr lang="en-US" sz="1700" dirty="0" err="1" smtClean="0"/>
              <a:t>liberación</a:t>
            </a:r>
            <a:r>
              <a:rPr lang="en-US" sz="1700" dirty="0" smtClean="0"/>
              <a:t> de </a:t>
            </a:r>
            <a:r>
              <a:rPr lang="en-US" sz="1700" dirty="0" err="1" smtClean="0"/>
              <a:t>glucosa</a:t>
            </a:r>
            <a:r>
              <a:rPr lang="en-US" sz="1700" dirty="0" smtClean="0"/>
              <a:t> intestinal </a:t>
            </a:r>
            <a:r>
              <a:rPr lang="en-US" sz="1700" dirty="0" err="1" smtClean="0"/>
              <a:t>altera</a:t>
            </a:r>
            <a:r>
              <a:rPr lang="en-US" sz="1700" dirty="0" smtClean="0"/>
              <a:t> las </a:t>
            </a:r>
            <a:r>
              <a:rPr lang="en-US" sz="1700" dirty="0" err="1" smtClean="0"/>
              <a:t>señales</a:t>
            </a:r>
            <a:r>
              <a:rPr lang="en-US" sz="1700" dirty="0" smtClean="0"/>
              <a:t> </a:t>
            </a:r>
            <a:r>
              <a:rPr lang="en-US" sz="1700" dirty="0" err="1" smtClean="0"/>
              <a:t>reguladoras</a:t>
            </a:r>
            <a:r>
              <a:rPr lang="en-US" sz="1700" dirty="0" smtClean="0"/>
              <a:t> de la gluconeogenesis </a:t>
            </a:r>
            <a:r>
              <a:rPr lang="en-US" sz="1700" dirty="0" err="1" smtClean="0"/>
              <a:t>hepática</a:t>
            </a:r>
            <a:r>
              <a:rPr lang="en-US" sz="1700" dirty="0" smtClean="0"/>
              <a:t>. </a:t>
            </a: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96" y="1378131"/>
            <a:ext cx="4181475" cy="3657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36423" y="3683726"/>
            <a:ext cx="1058091" cy="9666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96431" y="6414180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. Troy S, </a:t>
            </a:r>
            <a:r>
              <a:rPr lang="en-US" dirty="0" err="1"/>
              <a:t>Soty</a:t>
            </a:r>
            <a:r>
              <a:rPr lang="en-US" dirty="0"/>
              <a:t> M, Ribeiro L, Laval L, </a:t>
            </a:r>
            <a:r>
              <a:rPr lang="en-US" dirty="0" err="1"/>
              <a:t>Migrenne</a:t>
            </a:r>
            <a:r>
              <a:rPr lang="en-US" dirty="0"/>
              <a:t> SP, </a:t>
            </a:r>
            <a:r>
              <a:rPr lang="en-US" dirty="0" err="1"/>
              <a:t>Fioramonti</a:t>
            </a:r>
            <a:r>
              <a:rPr lang="en-US" dirty="0"/>
              <a:t> X, et al. Intestinal gluconeogenesis is a key factor for early metabolic changes after gastric bypass but not after gastric lap-band in mice. Cell Metabolism. 2008;8:201–11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110116" y="6467384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Zubiaga, L.et al. Importancia del tracto gastrointestinal en la diabetes de tipo 2. La cirugía metabólica es más que </a:t>
            </a:r>
            <a:r>
              <a:rPr lang="es-ES" dirty="0" err="1" smtClean="0"/>
              <a:t>incretinas</a:t>
            </a:r>
            <a:r>
              <a:rPr lang="es-ES" dirty="0" smtClean="0"/>
              <a:t>. CIR ESP.(2018):96(9):537-545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6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able 2 from Caring for patients after bariatric surger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077699"/>
            <a:ext cx="4108156" cy="31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42128"/>
              </p:ext>
            </p:extLst>
          </p:nvPr>
        </p:nvGraphicFramePr>
        <p:xfrm>
          <a:off x="4055890" y="1304109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9196" y="6492875"/>
            <a:ext cx="4822804" cy="365125"/>
          </a:xfrm>
        </p:spPr>
        <p:txBody>
          <a:bodyPr/>
          <a:lstStyle/>
          <a:p>
            <a:r>
              <a:rPr lang="en-US" dirty="0" smtClean="0"/>
              <a:t> Bellorin-Marin,0; </a:t>
            </a:r>
            <a:r>
              <a:rPr lang="en-US" dirty="0" err="1" smtClean="0"/>
              <a:t>pomp,a</a:t>
            </a:r>
            <a:r>
              <a:rPr lang="en-US" dirty="0" smtClean="0"/>
              <a:t>.. (2018).gastric bypass. R. </a:t>
            </a:r>
            <a:r>
              <a:rPr lang="en-US" dirty="0" err="1" smtClean="0"/>
              <a:t>Lutfi</a:t>
            </a:r>
            <a:r>
              <a:rPr lang="en-US" dirty="0" smtClean="0"/>
              <a:t> et al. (eds.), Global Bariatric </a:t>
            </a:r>
            <a:r>
              <a:rPr lang="en-US" dirty="0" err="1" smtClean="0"/>
              <a:t>Surgery,the</a:t>
            </a:r>
            <a:r>
              <a:rPr lang="en-US" dirty="0" smtClean="0"/>
              <a:t> art (pp.97-110). Springer.  https://doi.org/10.1007/978-3-319-93545-4_9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14497"/>
            <a:ext cx="4822804" cy="365125"/>
          </a:xfrm>
        </p:spPr>
        <p:txBody>
          <a:bodyPr/>
          <a:lstStyle/>
          <a:p>
            <a:r>
              <a:rPr lang="en-US" dirty="0" smtClean="0"/>
              <a:t> Bellorin-Marin,0; </a:t>
            </a:r>
            <a:r>
              <a:rPr lang="en-US" dirty="0" err="1" smtClean="0"/>
              <a:t>pomp,a</a:t>
            </a:r>
            <a:r>
              <a:rPr lang="en-US" dirty="0" smtClean="0"/>
              <a:t>.. (2018).gastric bypass. R. </a:t>
            </a:r>
            <a:r>
              <a:rPr lang="en-US" dirty="0" err="1" smtClean="0"/>
              <a:t>Lutfi</a:t>
            </a:r>
            <a:r>
              <a:rPr lang="en-US" dirty="0" smtClean="0"/>
              <a:t> et al. (eds.), Global Bariatric </a:t>
            </a:r>
            <a:r>
              <a:rPr lang="en-US" dirty="0" err="1" smtClean="0"/>
              <a:t>Surgery,the</a:t>
            </a:r>
            <a:r>
              <a:rPr lang="en-US" dirty="0" smtClean="0"/>
              <a:t> art (pp.97-110). Springer.  https://doi.org/10.1007/978-3-319-93545-4_9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7369196" y="6414498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err="1" smtClean="0"/>
              <a:t>higa,k</a:t>
            </a:r>
            <a:r>
              <a:rPr lang="en-US" dirty="0" smtClean="0"/>
              <a:t>.(2015).laparoscopic gastric </a:t>
            </a:r>
            <a:r>
              <a:rPr lang="en-US" dirty="0" err="1" smtClean="0"/>
              <a:t>bypass:technique</a:t>
            </a:r>
            <a:r>
              <a:rPr lang="en-US" dirty="0" smtClean="0"/>
              <a:t> and outcomes. Nguyen </a:t>
            </a:r>
            <a:r>
              <a:rPr lang="en-US" dirty="0"/>
              <a:t>et al. (eds.), </a:t>
            </a:r>
            <a:r>
              <a:rPr lang="en-US" i="1" dirty="0"/>
              <a:t>The ASMBS Textbook of Bariatric Surgery: Volume 1: Bariatric Surgery</a:t>
            </a:r>
            <a:r>
              <a:rPr lang="en-US" dirty="0"/>
              <a:t>,</a:t>
            </a:r>
            <a:r>
              <a:rPr lang="en-US" dirty="0" smtClean="0"/>
              <a:t> (pp.183-191). Springer.  https://doi.org/10.1007/978-3-319-93545-4_9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3690" y="721947"/>
            <a:ext cx="4492269" cy="1433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1"/>
                </a:solidFill>
              </a:rPr>
              <a:t>Fowler (reverse Trendelenburg)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Visualización</a:t>
            </a:r>
            <a:r>
              <a:rPr lang="en-US" sz="1600" dirty="0" smtClean="0">
                <a:solidFill>
                  <a:schemeClr val="tx1"/>
                </a:solidFill>
              </a:rPr>
              <a:t> union </a:t>
            </a:r>
            <a:r>
              <a:rPr lang="en-US" sz="1600" dirty="0" err="1" smtClean="0">
                <a:solidFill>
                  <a:schemeClr val="tx1"/>
                </a:solidFill>
              </a:rPr>
              <a:t>gastroesofágica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err="1" smtClean="0">
                <a:solidFill>
                  <a:schemeClr val="tx1"/>
                </a:solidFill>
              </a:rPr>
              <a:t>Medidas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antitrombóticas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893" y="2417752"/>
            <a:ext cx="4147272" cy="3188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062" y="2442392"/>
            <a:ext cx="3771900" cy="326707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013659" y="5706117"/>
            <a:ext cx="2100699" cy="325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chemeClr val="tx1"/>
                </a:solidFill>
              </a:rPr>
              <a:t>Posición</a:t>
            </a:r>
            <a:r>
              <a:rPr lang="en-US" sz="1600" dirty="0" smtClean="0">
                <a:solidFill>
                  <a:schemeClr val="tx1"/>
                </a:solidFill>
              </a:rPr>
              <a:t> Lloyd-Davies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474" y="1909564"/>
            <a:ext cx="3752578" cy="2940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404" y="1513978"/>
            <a:ext cx="4207946" cy="3731184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14497"/>
            <a:ext cx="4822804" cy="365125"/>
          </a:xfrm>
        </p:spPr>
        <p:txBody>
          <a:bodyPr/>
          <a:lstStyle/>
          <a:p>
            <a:r>
              <a:rPr lang="en-US" dirty="0" smtClean="0"/>
              <a:t> Bellorin-Marin,0; </a:t>
            </a:r>
            <a:r>
              <a:rPr lang="en-US" dirty="0" err="1" smtClean="0"/>
              <a:t>pomp,a</a:t>
            </a:r>
            <a:r>
              <a:rPr lang="en-US" dirty="0" smtClean="0"/>
              <a:t>.. (2018).gastric bypass. R. </a:t>
            </a:r>
            <a:r>
              <a:rPr lang="en-US" dirty="0" err="1" smtClean="0"/>
              <a:t>Lutfi</a:t>
            </a:r>
            <a:r>
              <a:rPr lang="en-US" dirty="0" smtClean="0"/>
              <a:t> et al. (eds.), Global Bariatric </a:t>
            </a:r>
            <a:r>
              <a:rPr lang="en-US" dirty="0" err="1" smtClean="0"/>
              <a:t>Surgery,the</a:t>
            </a:r>
            <a:r>
              <a:rPr lang="en-US" dirty="0" smtClean="0"/>
              <a:t> art (pp.97-110). Springer.  https://doi.org/10.1007/978-3-319-93545-4_9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7369196" y="6414498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err="1" smtClean="0"/>
              <a:t>higa,k</a:t>
            </a:r>
            <a:r>
              <a:rPr lang="en-US" dirty="0" smtClean="0"/>
              <a:t>.(2015).laparoscopic gastric </a:t>
            </a:r>
            <a:r>
              <a:rPr lang="en-US" dirty="0" err="1" smtClean="0"/>
              <a:t>bypass:technique</a:t>
            </a:r>
            <a:r>
              <a:rPr lang="en-US" dirty="0" smtClean="0"/>
              <a:t> and outcomes. Nguyen </a:t>
            </a:r>
            <a:r>
              <a:rPr lang="en-US" dirty="0"/>
              <a:t>et al. (eds.), </a:t>
            </a:r>
            <a:r>
              <a:rPr lang="en-US" i="1" dirty="0"/>
              <a:t>The ASMBS Textbook of Bariatric Surgery: Volume 1: Bariatric Surgery</a:t>
            </a:r>
            <a:r>
              <a:rPr lang="en-US" dirty="0"/>
              <a:t>,</a:t>
            </a:r>
            <a:r>
              <a:rPr lang="en-US" dirty="0" smtClean="0"/>
              <a:t> (pp.183-191). Springer.  https://doi.org/10.1007/978-3-319-93545-4_9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99525" y="1746587"/>
            <a:ext cx="1654238" cy="325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chemeClr val="tx1"/>
                </a:solidFill>
              </a:rPr>
              <a:t>Tamaño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hígado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 “Pouch” </a:t>
            </a:r>
            <a:r>
              <a:rPr lang="en-US" sz="2400" dirty="0" err="1" smtClean="0"/>
              <a:t>gástrico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888" y="2032603"/>
            <a:ext cx="7975489" cy="23745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 “Pouch” </a:t>
            </a:r>
            <a:r>
              <a:rPr lang="en-US" sz="1400" dirty="0" err="1" smtClean="0"/>
              <a:t>gástrico</a:t>
            </a:r>
            <a:r>
              <a:rPr lang="en-US" sz="1400" dirty="0" smtClean="0"/>
              <a:t> entre 25-30 cc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5 cm de la </a:t>
            </a:r>
            <a:r>
              <a:rPr lang="en-US" sz="1400" dirty="0" err="1"/>
              <a:t>unión</a:t>
            </a:r>
            <a:r>
              <a:rPr lang="en-US" sz="1400" dirty="0"/>
              <a:t> </a:t>
            </a:r>
            <a:r>
              <a:rPr lang="en-US" sz="1400" dirty="0" err="1"/>
              <a:t>gastroesofágica</a:t>
            </a:r>
            <a:r>
              <a:rPr lang="en-US" sz="1400" dirty="0"/>
              <a:t>; entre </a:t>
            </a:r>
            <a:r>
              <a:rPr lang="en-US" sz="1400" dirty="0" err="1"/>
              <a:t>ligamento</a:t>
            </a:r>
            <a:r>
              <a:rPr lang="en-US" sz="1400" dirty="0"/>
              <a:t> </a:t>
            </a:r>
            <a:r>
              <a:rPr lang="en-US" sz="1400" dirty="0" err="1"/>
              <a:t>gastrohepático</a:t>
            </a:r>
            <a:r>
              <a:rPr lang="en-US" sz="1400" dirty="0"/>
              <a:t> y </a:t>
            </a:r>
            <a:r>
              <a:rPr lang="en-US" sz="1400" dirty="0" err="1"/>
              <a:t>curvatura</a:t>
            </a:r>
            <a:r>
              <a:rPr lang="en-US" sz="1400" dirty="0"/>
              <a:t> </a:t>
            </a:r>
            <a:r>
              <a:rPr lang="en-US" sz="1400" dirty="0" err="1"/>
              <a:t>menor</a:t>
            </a:r>
            <a:r>
              <a:rPr lang="en-US" sz="1400" dirty="0"/>
              <a:t>; hasta </a:t>
            </a:r>
            <a:r>
              <a:rPr lang="en-US" sz="1400" dirty="0" err="1"/>
              <a:t>alcanzar</a:t>
            </a:r>
            <a:r>
              <a:rPr lang="en-US" sz="1400" dirty="0"/>
              <a:t> </a:t>
            </a:r>
            <a:r>
              <a:rPr lang="en-US" sz="1400" dirty="0" err="1"/>
              <a:t>omento</a:t>
            </a:r>
            <a:r>
              <a:rPr lang="en-US" sz="1400" dirty="0"/>
              <a:t> </a:t>
            </a:r>
            <a:r>
              <a:rPr lang="en-US" sz="1400" dirty="0" err="1"/>
              <a:t>menor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06741"/>
            <a:ext cx="2082911" cy="2269188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14497"/>
            <a:ext cx="4822804" cy="365125"/>
          </a:xfrm>
        </p:spPr>
        <p:txBody>
          <a:bodyPr/>
          <a:lstStyle/>
          <a:p>
            <a:r>
              <a:rPr lang="en-US" dirty="0" smtClean="0"/>
              <a:t> Bellorin-Marin,0; </a:t>
            </a:r>
            <a:r>
              <a:rPr lang="en-US" dirty="0" err="1" smtClean="0"/>
              <a:t>pomp,a</a:t>
            </a:r>
            <a:r>
              <a:rPr lang="en-US" dirty="0" smtClean="0"/>
              <a:t>.. (2018).gastric bypass. R. </a:t>
            </a:r>
            <a:r>
              <a:rPr lang="en-US" dirty="0" err="1" smtClean="0"/>
              <a:t>Lutfi</a:t>
            </a:r>
            <a:r>
              <a:rPr lang="en-US" dirty="0" smtClean="0"/>
              <a:t> et al. (eds.), Global Bariatric </a:t>
            </a:r>
            <a:r>
              <a:rPr lang="en-US" dirty="0" err="1" smtClean="0"/>
              <a:t>Surgery,the</a:t>
            </a:r>
            <a:r>
              <a:rPr lang="en-US" dirty="0" smtClean="0"/>
              <a:t> art (pp.97-110). Springer.  https://doi.org/10.1007/978-3-319-93545-4_9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7369196" y="6414498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err="1" smtClean="0"/>
              <a:t>higa,k</a:t>
            </a:r>
            <a:r>
              <a:rPr lang="en-US" dirty="0" smtClean="0"/>
              <a:t>.(2015).laparoscopic gastric </a:t>
            </a:r>
            <a:r>
              <a:rPr lang="en-US" dirty="0" err="1" smtClean="0"/>
              <a:t>bypass:technique</a:t>
            </a:r>
            <a:r>
              <a:rPr lang="en-US" dirty="0" smtClean="0"/>
              <a:t> and outcomes. Nguyen </a:t>
            </a:r>
            <a:r>
              <a:rPr lang="en-US" dirty="0"/>
              <a:t>et al. (eds.), </a:t>
            </a:r>
            <a:r>
              <a:rPr lang="en-US" i="1" dirty="0"/>
              <a:t>The ASMBS Textbook of Bariatric Surgery: Volume 1: Bariatric Surgery</a:t>
            </a:r>
            <a:r>
              <a:rPr lang="en-US" dirty="0"/>
              <a:t>,</a:t>
            </a:r>
            <a:r>
              <a:rPr lang="en-US" dirty="0" smtClean="0"/>
              <a:t> (pp.183-191). Springer.  https://doi.org/10.1007/978-3-319-93545-4_9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173" y="3307031"/>
            <a:ext cx="4543425" cy="22002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632704" y="5337804"/>
            <a:ext cx="987551" cy="2017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72226" y="5686497"/>
            <a:ext cx="488795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err="1"/>
              <a:t>Disección</a:t>
            </a:r>
            <a:r>
              <a:rPr lang="en-US" sz="1200" dirty="0"/>
              <a:t> posterior. </a:t>
            </a:r>
            <a:br>
              <a:rPr lang="en-US" sz="1200" dirty="0"/>
            </a:br>
            <a:r>
              <a:rPr lang="en-US" sz="1200" dirty="0" err="1"/>
              <a:t>Aislamiento</a:t>
            </a:r>
            <a:r>
              <a:rPr lang="en-US" sz="1200" dirty="0"/>
              <a:t> total de pouch para </a:t>
            </a:r>
            <a:r>
              <a:rPr lang="en-US" sz="1200" dirty="0" err="1"/>
              <a:t>evitar</a:t>
            </a:r>
            <a:r>
              <a:rPr lang="en-US" sz="1200" dirty="0"/>
              <a:t> </a:t>
            </a:r>
            <a:r>
              <a:rPr lang="en-US" sz="1200" dirty="0" err="1"/>
              <a:t>formación</a:t>
            </a:r>
            <a:r>
              <a:rPr lang="en-US" sz="1200" dirty="0"/>
              <a:t> de fistula </a:t>
            </a:r>
            <a:r>
              <a:rPr lang="en-US" sz="1200" dirty="0" smtClean="0"/>
              <a:t>gastro-</a:t>
            </a:r>
            <a:r>
              <a:rPr lang="en-US" sz="1200" dirty="0" err="1" smtClean="0"/>
              <a:t>gástrica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087526" y="4769833"/>
            <a:ext cx="2320497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5 cm de la </a:t>
            </a:r>
            <a:r>
              <a:rPr lang="en-US" sz="1200" dirty="0" err="1"/>
              <a:t>unión</a:t>
            </a:r>
            <a:r>
              <a:rPr lang="en-US" sz="1200" dirty="0"/>
              <a:t> </a:t>
            </a:r>
            <a:r>
              <a:rPr lang="en-US" sz="1200" dirty="0" err="1" smtClean="0"/>
              <a:t>gastroesofágica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95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0683" y="2798598"/>
            <a:ext cx="4402183" cy="418011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</a:rPr>
              <a:t>Disección</a:t>
            </a:r>
            <a:r>
              <a:rPr lang="en-US" sz="1600" dirty="0" smtClean="0">
                <a:solidFill>
                  <a:schemeClr val="tx1"/>
                </a:solidFill>
              </a:rPr>
              <a:t> del </a:t>
            </a:r>
            <a:r>
              <a:rPr lang="en-US" sz="1600" dirty="0" err="1" smtClean="0">
                <a:solidFill>
                  <a:schemeClr val="tx1"/>
                </a:solidFill>
              </a:rPr>
              <a:t>pilar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izquierdo</a:t>
            </a:r>
            <a:r>
              <a:rPr lang="en-US" sz="1600" dirty="0" smtClean="0">
                <a:solidFill>
                  <a:schemeClr val="tx1"/>
                </a:solidFill>
              </a:rPr>
              <a:t>. (</a:t>
            </a:r>
            <a:r>
              <a:rPr lang="en-US" sz="1600" dirty="0" err="1" smtClean="0">
                <a:solidFill>
                  <a:schemeClr val="tx1"/>
                </a:solidFill>
              </a:rPr>
              <a:t>estómago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libre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612" y="3483159"/>
            <a:ext cx="7868982" cy="2285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86603"/>
            <a:ext cx="4363403" cy="310407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02229" y="5974469"/>
            <a:ext cx="9653451" cy="4642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sz="1600" dirty="0"/>
              <a:t>Sitios potenciales de lesión al crear el reservorio. Lesión de la arteria esplénica, lesión del bazo y lesión de esófago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14497"/>
            <a:ext cx="4822804" cy="365125"/>
          </a:xfrm>
        </p:spPr>
        <p:txBody>
          <a:bodyPr/>
          <a:lstStyle/>
          <a:p>
            <a:r>
              <a:rPr lang="en-US" dirty="0" smtClean="0"/>
              <a:t> Bellorin-Marin,0; </a:t>
            </a:r>
            <a:r>
              <a:rPr lang="en-US" dirty="0" err="1" smtClean="0"/>
              <a:t>pomp,a</a:t>
            </a:r>
            <a:r>
              <a:rPr lang="en-US" dirty="0" smtClean="0"/>
              <a:t>.. (2018).gastric bypass. R. </a:t>
            </a:r>
            <a:r>
              <a:rPr lang="en-US" dirty="0" err="1" smtClean="0"/>
              <a:t>Lutfi</a:t>
            </a:r>
            <a:r>
              <a:rPr lang="en-US" dirty="0" smtClean="0"/>
              <a:t> et al. (eds.), Global Bariatric </a:t>
            </a:r>
            <a:r>
              <a:rPr lang="en-US" dirty="0" err="1" smtClean="0"/>
              <a:t>Surgery,the</a:t>
            </a:r>
            <a:r>
              <a:rPr lang="en-US" dirty="0" smtClean="0"/>
              <a:t> art (pp.97-110). Springer.  https://doi.org/10.1007/978-3-319-93545-4_9</a:t>
            </a:r>
            <a:endParaRPr lang="en-US" dirty="0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7369196" y="6414498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err="1" smtClean="0"/>
              <a:t>higa,k</a:t>
            </a:r>
            <a:r>
              <a:rPr lang="en-US" dirty="0" smtClean="0"/>
              <a:t>.(2015).laparoscopic gastric </a:t>
            </a:r>
            <a:r>
              <a:rPr lang="en-US" dirty="0" err="1" smtClean="0"/>
              <a:t>bypass:technique</a:t>
            </a:r>
            <a:r>
              <a:rPr lang="en-US" dirty="0" smtClean="0"/>
              <a:t> and outcomes. Nguyen </a:t>
            </a:r>
            <a:r>
              <a:rPr lang="en-US" dirty="0"/>
              <a:t>et al. (eds.), </a:t>
            </a:r>
            <a:r>
              <a:rPr lang="en-US" i="1" dirty="0"/>
              <a:t>The ASMBS Textbook of Bariatric Surgery: Volume 1: Bariatric Surgery</a:t>
            </a:r>
            <a:r>
              <a:rPr lang="en-US" dirty="0"/>
              <a:t>,</a:t>
            </a:r>
            <a:r>
              <a:rPr lang="en-US" dirty="0" smtClean="0"/>
              <a:t> (pp.183-191). Springer.  https://doi.org/10.1007/978-3-319-93545-4_9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715" y="286603"/>
            <a:ext cx="2661466" cy="241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331" y="1907176"/>
            <a:ext cx="3605349" cy="8882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Con </a:t>
            </a:r>
            <a:r>
              <a:rPr lang="en-US" sz="1400" dirty="0" err="1" smtClean="0"/>
              <a:t>sonda</a:t>
            </a:r>
            <a:r>
              <a:rPr lang="en-US" sz="1400" dirty="0" smtClean="0"/>
              <a:t> </a:t>
            </a:r>
            <a:r>
              <a:rPr lang="en-US" sz="1400" dirty="0" err="1" smtClean="0"/>
              <a:t>orogástrica</a:t>
            </a:r>
            <a:r>
              <a:rPr lang="en-US" sz="1400" dirty="0" smtClean="0"/>
              <a:t> de </a:t>
            </a:r>
            <a:r>
              <a:rPr lang="en-US" sz="1400" dirty="0" err="1" smtClean="0"/>
              <a:t>calibración</a:t>
            </a: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 smtClean="0"/>
              <a:t>Engrapado</a:t>
            </a:r>
            <a:r>
              <a:rPr lang="en-US" sz="1400" dirty="0" smtClean="0"/>
              <a:t> horizontal y </a:t>
            </a:r>
            <a:r>
              <a:rPr lang="en-US" sz="1400" dirty="0" err="1" smtClean="0"/>
              <a:t>después</a:t>
            </a:r>
            <a:r>
              <a:rPr lang="en-US" sz="1400" dirty="0" smtClean="0"/>
              <a:t> vertical </a:t>
            </a:r>
            <a:r>
              <a:rPr lang="en-US" sz="1400" dirty="0" err="1" smtClean="0"/>
              <a:t>hacia</a:t>
            </a:r>
            <a:r>
              <a:rPr lang="en-US" sz="1400" dirty="0" smtClean="0"/>
              <a:t> al </a:t>
            </a:r>
            <a:r>
              <a:rPr lang="en-US" sz="1400" dirty="0" err="1"/>
              <a:t>á</a:t>
            </a:r>
            <a:r>
              <a:rPr lang="en-US" sz="1400" dirty="0" err="1" smtClean="0"/>
              <a:t>ngulo</a:t>
            </a:r>
            <a:r>
              <a:rPr lang="en-US" sz="1400" dirty="0" smtClean="0"/>
              <a:t> de His</a:t>
            </a:r>
            <a:endParaRPr lang="en-US" sz="14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14497"/>
            <a:ext cx="4822804" cy="365125"/>
          </a:xfrm>
        </p:spPr>
        <p:txBody>
          <a:bodyPr/>
          <a:lstStyle/>
          <a:p>
            <a:r>
              <a:rPr lang="en-US" dirty="0" smtClean="0"/>
              <a:t> Bellorin-Marin,0; </a:t>
            </a:r>
            <a:r>
              <a:rPr lang="en-US" dirty="0" err="1" smtClean="0"/>
              <a:t>pomp,a</a:t>
            </a:r>
            <a:r>
              <a:rPr lang="en-US" dirty="0" smtClean="0"/>
              <a:t>.. (2018).gastric bypass. R. </a:t>
            </a:r>
            <a:r>
              <a:rPr lang="en-US" dirty="0" err="1" smtClean="0"/>
              <a:t>Lutfi</a:t>
            </a:r>
            <a:r>
              <a:rPr lang="en-US" dirty="0" smtClean="0"/>
              <a:t> et al. (eds.), Global Bariatric </a:t>
            </a:r>
            <a:r>
              <a:rPr lang="en-US" dirty="0" err="1" smtClean="0"/>
              <a:t>Surgery,the</a:t>
            </a:r>
            <a:r>
              <a:rPr lang="en-US" dirty="0" smtClean="0"/>
              <a:t> art (pp.97-110). Springer.  https://doi.org/10.1007/978-3-319-93545-4_9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7369196" y="6414498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err="1" smtClean="0"/>
              <a:t>higa,k</a:t>
            </a:r>
            <a:r>
              <a:rPr lang="en-US" dirty="0" smtClean="0"/>
              <a:t>.(2015).laparoscopic gastric </a:t>
            </a:r>
            <a:r>
              <a:rPr lang="en-US" dirty="0" err="1" smtClean="0"/>
              <a:t>bypass:technique</a:t>
            </a:r>
            <a:r>
              <a:rPr lang="en-US" dirty="0" smtClean="0"/>
              <a:t> and outcomes. Nguyen </a:t>
            </a:r>
            <a:r>
              <a:rPr lang="en-US" dirty="0"/>
              <a:t>et al. (eds.), </a:t>
            </a:r>
            <a:r>
              <a:rPr lang="en-US" i="1" dirty="0"/>
              <a:t>The ASMBS Textbook of Bariatric Surgery: Volume 1: Bariatric Surgery</a:t>
            </a:r>
            <a:r>
              <a:rPr lang="en-US" dirty="0"/>
              <a:t>,</a:t>
            </a:r>
            <a:r>
              <a:rPr lang="en-US" dirty="0" smtClean="0"/>
              <a:t> (pp.183-191). Springer.  https://doi.org/10.1007/978-3-319-93545-4_9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06" y="1019894"/>
            <a:ext cx="6176690" cy="308184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274215" y="4532812"/>
            <a:ext cx="6537373" cy="5753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Cuidado de NO crear un “</a:t>
            </a:r>
            <a:r>
              <a:rPr lang="es-ES" sz="1400" dirty="0" err="1" smtClean="0"/>
              <a:t>pouch</a:t>
            </a:r>
            <a:r>
              <a:rPr lang="es-ES" sz="1400" dirty="0" smtClean="0"/>
              <a:t>” </a:t>
            </a:r>
            <a:r>
              <a:rPr lang="es-ES" sz="1400" dirty="0"/>
              <a:t>en forma de </a:t>
            </a:r>
            <a:r>
              <a:rPr lang="es-ES" sz="1400" dirty="0" smtClean="0"/>
              <a:t>K </a:t>
            </a:r>
            <a:r>
              <a:rPr lang="es-ES" sz="1400" dirty="0" smtClean="0">
                <a:sym typeface="Wingdings" panose="05000000000000000000" pitchFamily="2" charset="2"/>
              </a:rPr>
              <a:t> </a:t>
            </a:r>
            <a:r>
              <a:rPr lang="es-ES" sz="1400" dirty="0" smtClean="0"/>
              <a:t>más </a:t>
            </a:r>
            <a:r>
              <a:rPr lang="es-ES" sz="1400" dirty="0"/>
              <a:t>grande con </a:t>
            </a:r>
            <a:r>
              <a:rPr lang="es-ES" sz="1400" dirty="0" smtClean="0"/>
              <a:t>riesgo </a:t>
            </a:r>
            <a:r>
              <a:rPr lang="es-ES" sz="1400" dirty="0"/>
              <a:t>de dehiscencia de la línea de grapado debido a isquemia.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84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2. Bypass </a:t>
            </a:r>
            <a:endParaRPr lang="en-US" sz="24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14497"/>
            <a:ext cx="4822804" cy="365125"/>
          </a:xfrm>
        </p:spPr>
        <p:txBody>
          <a:bodyPr/>
          <a:lstStyle/>
          <a:p>
            <a:r>
              <a:rPr lang="en-US" dirty="0" smtClean="0"/>
              <a:t> Bellorin-Marin,0; </a:t>
            </a:r>
            <a:r>
              <a:rPr lang="en-US" dirty="0" err="1" smtClean="0"/>
              <a:t>pomp,a</a:t>
            </a:r>
            <a:r>
              <a:rPr lang="en-US" dirty="0" smtClean="0"/>
              <a:t>.. (2018).gastric bypass. R. </a:t>
            </a:r>
            <a:r>
              <a:rPr lang="en-US" dirty="0" err="1" smtClean="0"/>
              <a:t>Lutfi</a:t>
            </a:r>
            <a:r>
              <a:rPr lang="en-US" dirty="0" smtClean="0"/>
              <a:t> et al. (eds.), Global Bariatric </a:t>
            </a:r>
            <a:r>
              <a:rPr lang="en-US" dirty="0" err="1" smtClean="0"/>
              <a:t>Surgery,the</a:t>
            </a:r>
            <a:r>
              <a:rPr lang="en-US" dirty="0" smtClean="0"/>
              <a:t> art (pp.97-110). Springer.  https://doi.org/10.1007/978-3-319-93545-4_9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7369196" y="6414498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err="1" smtClean="0"/>
              <a:t>higa,k</a:t>
            </a:r>
            <a:r>
              <a:rPr lang="en-US" dirty="0" smtClean="0"/>
              <a:t>.(2015).laparoscopic gastric </a:t>
            </a:r>
            <a:r>
              <a:rPr lang="en-US" dirty="0" err="1" smtClean="0"/>
              <a:t>bypass:technique</a:t>
            </a:r>
            <a:r>
              <a:rPr lang="en-US" dirty="0" smtClean="0"/>
              <a:t> and outcomes. Nguyen </a:t>
            </a:r>
            <a:r>
              <a:rPr lang="en-US" dirty="0"/>
              <a:t>et al. (eds.), </a:t>
            </a:r>
            <a:r>
              <a:rPr lang="en-US" i="1" dirty="0"/>
              <a:t>The ASMBS Textbook of Bariatric Surgery: Volume 1: Bariatric Surgery</a:t>
            </a:r>
            <a:r>
              <a:rPr lang="en-US" dirty="0"/>
              <a:t>,</a:t>
            </a:r>
            <a:r>
              <a:rPr lang="en-US" dirty="0" smtClean="0"/>
              <a:t> (pp.183-191). Springer.  https://doi.org/10.1007/978-3-319-93545-4_9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2639" y="4982531"/>
            <a:ext cx="4558937" cy="957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400" dirty="0" err="1"/>
              <a:t>División</a:t>
            </a:r>
            <a:r>
              <a:rPr lang="en-US" sz="1400" dirty="0"/>
              <a:t> de </a:t>
            </a:r>
            <a:r>
              <a:rPr lang="en-US" sz="1400" dirty="0" err="1"/>
              <a:t>omento</a:t>
            </a:r>
            <a:r>
              <a:rPr lang="en-US" sz="1400" dirty="0"/>
              <a:t> mayor para </a:t>
            </a:r>
            <a:r>
              <a:rPr lang="en-US" sz="1400" dirty="0" err="1"/>
              <a:t>disminuir</a:t>
            </a:r>
            <a:r>
              <a:rPr lang="en-US" sz="1400" dirty="0"/>
              <a:t> </a:t>
            </a:r>
            <a:r>
              <a:rPr lang="en-US" sz="1400" dirty="0" err="1" smtClean="0"/>
              <a:t>tensón</a:t>
            </a: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 smtClean="0"/>
              <a:t>Identificar</a:t>
            </a:r>
            <a:r>
              <a:rPr lang="en-US" sz="1400" dirty="0" smtClean="0"/>
              <a:t> </a:t>
            </a:r>
            <a:r>
              <a:rPr lang="en-US" sz="1400" dirty="0" err="1" smtClean="0"/>
              <a:t>Lig</a:t>
            </a:r>
            <a:r>
              <a:rPr lang="en-US" sz="1400" dirty="0" smtClean="0"/>
              <a:t>. de </a:t>
            </a:r>
            <a:r>
              <a:rPr lang="en-US" sz="1400" dirty="0" err="1" smtClean="0"/>
              <a:t>Treitz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dirty="0"/>
              <a:t>100 cm (</a:t>
            </a:r>
            <a:r>
              <a:rPr lang="en-US" sz="1400" dirty="0" err="1"/>
              <a:t>dirección</a:t>
            </a:r>
            <a:r>
              <a:rPr lang="en-US" sz="1400" dirty="0"/>
              <a:t> </a:t>
            </a:r>
            <a:r>
              <a:rPr lang="en-US" sz="1400" dirty="0" err="1"/>
              <a:t>manecillas</a:t>
            </a:r>
            <a:r>
              <a:rPr lang="en-US" sz="1400" dirty="0"/>
              <a:t> del </a:t>
            </a:r>
            <a:r>
              <a:rPr lang="en-US" sz="1400" dirty="0" err="1"/>
              <a:t>reloj</a:t>
            </a:r>
            <a:r>
              <a:rPr lang="en-US" sz="1400" dirty="0"/>
              <a:t>), </a:t>
            </a:r>
            <a:r>
              <a:rPr lang="en-US" sz="1400" dirty="0" err="1"/>
              <a:t>corte</a:t>
            </a:r>
            <a:r>
              <a:rPr lang="en-US" sz="1400" dirty="0"/>
              <a:t> con </a:t>
            </a:r>
            <a:r>
              <a:rPr lang="en-US" sz="1400" dirty="0" err="1"/>
              <a:t>engrapadora</a:t>
            </a:r>
            <a:r>
              <a:rPr lang="en-US" sz="1400" dirty="0"/>
              <a:t> lineal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99" y="2469005"/>
            <a:ext cx="3172710" cy="2260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297" y="2516353"/>
            <a:ext cx="3112294" cy="22576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719" y="2516353"/>
            <a:ext cx="2871243" cy="218647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721530" y="4982530"/>
            <a:ext cx="5434149" cy="886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14497"/>
            <a:ext cx="4822804" cy="365125"/>
          </a:xfrm>
        </p:spPr>
        <p:txBody>
          <a:bodyPr/>
          <a:lstStyle/>
          <a:p>
            <a:r>
              <a:rPr lang="en-US" dirty="0" smtClean="0"/>
              <a:t> Bellorin-Marin,0; </a:t>
            </a:r>
            <a:r>
              <a:rPr lang="en-US" dirty="0" err="1" smtClean="0"/>
              <a:t>pomp,a</a:t>
            </a:r>
            <a:r>
              <a:rPr lang="en-US" dirty="0" smtClean="0"/>
              <a:t>.. (2018).gastric bypass. R. </a:t>
            </a:r>
            <a:r>
              <a:rPr lang="en-US" dirty="0" err="1" smtClean="0"/>
              <a:t>Lutfi</a:t>
            </a:r>
            <a:r>
              <a:rPr lang="en-US" dirty="0" smtClean="0"/>
              <a:t> et al. (eds.), Global Bariatric </a:t>
            </a:r>
            <a:r>
              <a:rPr lang="en-US" dirty="0" err="1" smtClean="0"/>
              <a:t>Surgery,the</a:t>
            </a:r>
            <a:r>
              <a:rPr lang="en-US" dirty="0" smtClean="0"/>
              <a:t> art (pp.97-110). Springer.  https://doi.org/10.1007/978-3-319-93545-4_9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7369196" y="6414498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err="1" smtClean="0"/>
              <a:t>higa,k</a:t>
            </a:r>
            <a:r>
              <a:rPr lang="en-US" dirty="0" smtClean="0"/>
              <a:t>.(2015).laparoscopic gastric </a:t>
            </a:r>
            <a:r>
              <a:rPr lang="en-US" dirty="0" err="1" smtClean="0"/>
              <a:t>bypass:technique</a:t>
            </a:r>
            <a:r>
              <a:rPr lang="en-US" dirty="0" smtClean="0"/>
              <a:t> and outcomes. Nguyen </a:t>
            </a:r>
            <a:r>
              <a:rPr lang="en-US" dirty="0"/>
              <a:t>et al. (eds.), </a:t>
            </a:r>
            <a:r>
              <a:rPr lang="en-US" i="1" dirty="0"/>
              <a:t>The ASMBS Textbook of Bariatric Surgery: Volume 1: Bariatric Surgery</a:t>
            </a:r>
            <a:r>
              <a:rPr lang="en-US" dirty="0"/>
              <a:t>,</a:t>
            </a:r>
            <a:r>
              <a:rPr lang="en-US" dirty="0" smtClean="0"/>
              <a:t> (pp.183-191). Springer.  https://doi.org/10.1007/978-3-319-93545-4_9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414" y="3960226"/>
            <a:ext cx="2461702" cy="200850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025872" y="4442950"/>
            <a:ext cx="1261870" cy="313088"/>
          </a:xfrm>
          <a:prstGeom prst="rect">
            <a:avLst/>
          </a:prstGeom>
          <a:solidFill>
            <a:srgbClr val="0070C0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 smtClean="0">
                <a:solidFill>
                  <a:schemeClr val="bg1"/>
                </a:solidFill>
              </a:rPr>
              <a:t>Asa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alimentaria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863331" y="5356714"/>
            <a:ext cx="1586953" cy="2951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 smtClean="0">
                <a:solidFill>
                  <a:schemeClr val="bg1"/>
                </a:solidFill>
              </a:rPr>
              <a:t>Asa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biliopancreática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0" y="2501141"/>
            <a:ext cx="2375188" cy="14646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6389" y="4756038"/>
            <a:ext cx="499391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/>
              <a:t>El </a:t>
            </a:r>
            <a:r>
              <a:rPr lang="es-ES" sz="1200" dirty="0"/>
              <a:t>extremo distal se asciende al reservorio gástrico en posición </a:t>
            </a:r>
            <a:r>
              <a:rPr lang="es-ES" sz="1200" dirty="0" err="1"/>
              <a:t>antecólica</a:t>
            </a:r>
            <a:r>
              <a:rPr lang="es-ES" sz="1200" dirty="0"/>
              <a:t> o </a:t>
            </a:r>
            <a:r>
              <a:rPr lang="es-ES" sz="1200" dirty="0" err="1"/>
              <a:t>retrocólica</a:t>
            </a:r>
            <a:r>
              <a:rPr lang="es-ES" sz="1200" dirty="0"/>
              <a:t> </a:t>
            </a:r>
            <a:r>
              <a:rPr lang="es-ES" sz="1200" dirty="0" err="1"/>
              <a:t>retrogástrica</a:t>
            </a:r>
            <a:r>
              <a:rPr lang="es-ES" sz="1200" dirty="0"/>
              <a:t> y se realiza una </a:t>
            </a:r>
            <a:r>
              <a:rPr lang="es-ES" sz="1200" dirty="0" err="1"/>
              <a:t>gastroyeyunoanastomosis</a:t>
            </a:r>
            <a:r>
              <a:rPr lang="es-ES" sz="1200" dirty="0"/>
              <a:t> latero-lateral con engrapadora lineal. </a:t>
            </a:r>
            <a:endParaRPr lang="en-US" sz="12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728805" y="2301921"/>
            <a:ext cx="4558937" cy="1069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De forma </a:t>
            </a:r>
            <a:r>
              <a:rPr lang="en-US" sz="1200" dirty="0" err="1"/>
              <a:t>antecólica</a:t>
            </a:r>
            <a:r>
              <a:rPr lang="en-US" sz="1200" dirty="0"/>
              <a:t>, se </a:t>
            </a:r>
            <a:r>
              <a:rPr lang="en-US" sz="1200" dirty="0" err="1"/>
              <a:t>disminuye</a:t>
            </a:r>
            <a:r>
              <a:rPr lang="en-US" sz="1200" dirty="0"/>
              <a:t> </a:t>
            </a:r>
            <a:r>
              <a:rPr lang="en-US" sz="1200" dirty="0" err="1"/>
              <a:t>riesgo</a:t>
            </a:r>
            <a:r>
              <a:rPr lang="en-US" sz="1200" dirty="0"/>
              <a:t> de hernia </a:t>
            </a:r>
            <a:r>
              <a:rPr lang="en-US" sz="1200" dirty="0" err="1"/>
              <a:t>interna</a:t>
            </a:r>
            <a:r>
              <a:rPr lang="en-US" sz="1200" dirty="0"/>
              <a:t>; require mayor </a:t>
            </a:r>
            <a:r>
              <a:rPr lang="en-US" sz="1200" dirty="0" err="1" smtClean="0"/>
              <a:t>longitud</a:t>
            </a:r>
            <a:r>
              <a:rPr lang="en-US" sz="12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De forma </a:t>
            </a:r>
            <a:r>
              <a:rPr lang="en-US" sz="1200" dirty="0" err="1" smtClean="0"/>
              <a:t>retrocólica</a:t>
            </a:r>
            <a:r>
              <a:rPr lang="en-US" sz="1200" dirty="0" smtClean="0"/>
              <a:t>, </a:t>
            </a:r>
            <a:r>
              <a:rPr lang="en-US" sz="1200" dirty="0" err="1" smtClean="0"/>
              <a:t>si</a:t>
            </a:r>
            <a:r>
              <a:rPr lang="en-US" sz="1200" dirty="0" smtClean="0"/>
              <a:t> hay </a:t>
            </a:r>
            <a:r>
              <a:rPr lang="en-US" sz="1200" dirty="0" err="1" smtClean="0"/>
              <a:t>dificil</a:t>
            </a:r>
            <a:r>
              <a:rPr lang="en-US" sz="1200" dirty="0" smtClean="0"/>
              <a:t> </a:t>
            </a:r>
            <a:r>
              <a:rPr lang="en-US" sz="1200" dirty="0" err="1" smtClean="0"/>
              <a:t>manipulación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 smtClean="0"/>
              <a:t>Tres</a:t>
            </a:r>
            <a:r>
              <a:rPr lang="en-US" sz="1200" dirty="0" smtClean="0"/>
              <a:t> </a:t>
            </a:r>
            <a:r>
              <a:rPr lang="en-US" sz="1200" dirty="0" err="1" smtClean="0"/>
              <a:t>sitios</a:t>
            </a:r>
            <a:r>
              <a:rPr lang="en-US" sz="1200" dirty="0" smtClean="0"/>
              <a:t> </a:t>
            </a:r>
            <a:r>
              <a:rPr lang="en-US" sz="1200" dirty="0" err="1" smtClean="0"/>
              <a:t>probables</a:t>
            </a:r>
            <a:r>
              <a:rPr lang="en-US" sz="1200" dirty="0" smtClean="0"/>
              <a:t> de hernia </a:t>
            </a:r>
            <a:r>
              <a:rPr lang="en-US" sz="1200" dirty="0" err="1" smtClean="0"/>
              <a:t>interna</a:t>
            </a:r>
            <a:r>
              <a:rPr lang="en-US" sz="1200" dirty="0" smtClean="0"/>
              <a:t>: </a:t>
            </a:r>
            <a:r>
              <a:rPr lang="en-US" sz="1200" dirty="0" err="1" smtClean="0"/>
              <a:t>espacio</a:t>
            </a:r>
            <a:r>
              <a:rPr lang="en-US" sz="1200" dirty="0" smtClean="0"/>
              <a:t> </a:t>
            </a:r>
            <a:r>
              <a:rPr lang="en-US" sz="1200" u="sng" dirty="0" err="1" smtClean="0"/>
              <a:t>yeyunoyeyunostomía</a:t>
            </a:r>
            <a:r>
              <a:rPr lang="en-US" sz="1200" dirty="0" smtClean="0"/>
              <a:t>, </a:t>
            </a:r>
            <a:r>
              <a:rPr lang="en-US" sz="1200" dirty="0" err="1" smtClean="0"/>
              <a:t>mesocolon</a:t>
            </a:r>
            <a:r>
              <a:rPr lang="en-US" sz="1200" dirty="0" smtClean="0"/>
              <a:t> y </a:t>
            </a:r>
            <a:r>
              <a:rPr lang="en-US" sz="1200" u="sng" dirty="0" err="1" smtClean="0"/>
              <a:t>espacio</a:t>
            </a:r>
            <a:r>
              <a:rPr lang="en-US" sz="1200" u="sng" dirty="0" smtClean="0"/>
              <a:t> de Petersen. </a:t>
            </a:r>
            <a:endParaRPr lang="en-US" sz="1200" u="sng" dirty="0"/>
          </a:p>
        </p:txBody>
      </p:sp>
      <p:pic>
        <p:nvPicPr>
          <p:cNvPr id="3074" name="Picture 2" descr="Laparoscopic antecolic Roux-En-Y gastric bypass with closure of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89" y="1831872"/>
            <a:ext cx="2130484" cy="270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5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10" y="2219712"/>
            <a:ext cx="1488697" cy="2072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219" y="2298881"/>
            <a:ext cx="1685373" cy="2072042"/>
          </a:xfrm>
          <a:prstGeom prst="rect">
            <a:avLst/>
          </a:prstGeom>
        </p:spPr>
      </p:pic>
      <p:pic>
        <p:nvPicPr>
          <p:cNvPr id="10" name="Picture 2" descr="What is the most effective operation for adults with severe and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991" y="2179234"/>
            <a:ext cx="1950190" cy="23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3226961" y="3033660"/>
            <a:ext cx="592804" cy="195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207586" y="3050176"/>
            <a:ext cx="379922" cy="179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85810" y="1862857"/>
            <a:ext cx="1715100" cy="27990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1963 – Payne &amp; </a:t>
            </a:r>
            <a:r>
              <a:rPr lang="en-US" sz="1200" dirty="0" err="1" smtClean="0">
                <a:solidFill>
                  <a:schemeClr val="bg1"/>
                </a:solidFill>
              </a:rPr>
              <a:t>DeWind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5923" y="1920603"/>
            <a:ext cx="1053093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1967 - Mason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21668" y="1862857"/>
            <a:ext cx="1430835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1994 - </a:t>
            </a:r>
            <a:r>
              <a:rPr lang="en-US" sz="1200" dirty="0" err="1" smtClean="0">
                <a:solidFill>
                  <a:schemeClr val="bg1"/>
                </a:solidFill>
              </a:rPr>
              <a:t>Wittgrove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03913" y="4370923"/>
            <a:ext cx="1252490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Bypass </a:t>
            </a:r>
            <a:r>
              <a:rPr lang="en-US" sz="1400" dirty="0" err="1" smtClean="0">
                <a:solidFill>
                  <a:schemeClr val="bg1"/>
                </a:solidFill>
              </a:rPr>
              <a:t>Yeyuno-ileal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9765" y="4465979"/>
            <a:ext cx="1701432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Gastro </a:t>
            </a:r>
            <a:r>
              <a:rPr lang="en-US" sz="1400" dirty="0" err="1" smtClean="0">
                <a:solidFill>
                  <a:schemeClr val="bg1"/>
                </a:solidFill>
              </a:rPr>
              <a:t>yeyuno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anastomosis “loop”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91303" y="4490570"/>
            <a:ext cx="1762764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Bypass </a:t>
            </a:r>
            <a:r>
              <a:rPr lang="en-US" sz="1400" dirty="0" err="1" smtClean="0">
                <a:solidFill>
                  <a:schemeClr val="bg1"/>
                </a:solidFill>
              </a:rPr>
              <a:t>gástrico</a:t>
            </a:r>
            <a:r>
              <a:rPr lang="en-US" sz="1400" dirty="0" smtClean="0">
                <a:solidFill>
                  <a:schemeClr val="bg1"/>
                </a:solidFill>
              </a:rPr>
              <a:t> Y-de-Roux LAP.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err="1" smtClean="0"/>
              <a:t>Moshiri</a:t>
            </a:r>
            <a:r>
              <a:rPr lang="en-US" dirty="0" smtClean="0"/>
              <a:t>, M. et al. (2013). Evolution of Bariatric Surgery: A Historical Perspective. American Journal of </a:t>
            </a:r>
            <a:r>
              <a:rPr lang="en-US" dirty="0" err="1" smtClean="0"/>
              <a:t>Roentgenology</a:t>
            </a:r>
            <a:r>
              <a:rPr lang="en-US" dirty="0" smtClean="0"/>
              <a:t>, 201(1), W40–W48. doi:10.2214/ajr.12.10131</a:t>
            </a:r>
            <a:endParaRPr lang="en-US" dirty="0"/>
          </a:p>
        </p:txBody>
      </p:sp>
      <p:pic>
        <p:nvPicPr>
          <p:cNvPr id="2050" name="Picture 2" descr="Gastric Bypass Weight Loss Surgery | Virginia Mason, Seat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01" y="2298882"/>
            <a:ext cx="2095500" cy="207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6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388" y="273840"/>
            <a:ext cx="4402183" cy="7123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GASTRO-YEYUNO ANASTOMOSIS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14497"/>
            <a:ext cx="4822804" cy="365125"/>
          </a:xfrm>
        </p:spPr>
        <p:txBody>
          <a:bodyPr/>
          <a:lstStyle/>
          <a:p>
            <a:r>
              <a:rPr lang="en-US" dirty="0" smtClean="0"/>
              <a:t> Bellorin-Marin,0; </a:t>
            </a:r>
            <a:r>
              <a:rPr lang="en-US" dirty="0" err="1" smtClean="0"/>
              <a:t>pomp,a</a:t>
            </a:r>
            <a:r>
              <a:rPr lang="en-US" dirty="0" smtClean="0"/>
              <a:t>.. (2018).gastric bypass. R. </a:t>
            </a:r>
            <a:r>
              <a:rPr lang="en-US" dirty="0" err="1" smtClean="0"/>
              <a:t>Lutfi</a:t>
            </a:r>
            <a:r>
              <a:rPr lang="en-US" dirty="0" smtClean="0"/>
              <a:t> et al. (eds.), Global Bariatric </a:t>
            </a:r>
            <a:r>
              <a:rPr lang="en-US" dirty="0" err="1" smtClean="0"/>
              <a:t>Surgery,the</a:t>
            </a:r>
            <a:r>
              <a:rPr lang="en-US" dirty="0" smtClean="0"/>
              <a:t> art (pp.97-110). Springer.  https://doi.org/10.1007/978-3-319-93545-4_9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7369196" y="6414498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err="1" smtClean="0"/>
              <a:t>higa,k</a:t>
            </a:r>
            <a:r>
              <a:rPr lang="en-US" dirty="0" smtClean="0"/>
              <a:t>.(2015).laparoscopic gastric </a:t>
            </a:r>
            <a:r>
              <a:rPr lang="en-US" dirty="0" err="1" smtClean="0"/>
              <a:t>bypass:technique</a:t>
            </a:r>
            <a:r>
              <a:rPr lang="en-US" dirty="0" smtClean="0"/>
              <a:t> and outcomes. Nguyen </a:t>
            </a:r>
            <a:r>
              <a:rPr lang="en-US" dirty="0"/>
              <a:t>et al. (eds.), </a:t>
            </a:r>
            <a:r>
              <a:rPr lang="en-US" i="1" dirty="0"/>
              <a:t>The ASMBS Textbook of Bariatric Surgery: Volume 1: Bariatric Surgery</a:t>
            </a:r>
            <a:r>
              <a:rPr lang="en-US" dirty="0"/>
              <a:t>,</a:t>
            </a:r>
            <a:r>
              <a:rPr lang="en-US" dirty="0" smtClean="0"/>
              <a:t> (pp.183-191). Springer.  https://doi.org/10.1007/978-3-319-93545-4_9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11" y="1636927"/>
            <a:ext cx="3553989" cy="2281689"/>
          </a:xfrm>
          <a:prstGeom prst="rect">
            <a:avLst/>
          </a:prstGeom>
        </p:spPr>
      </p:pic>
      <p:pic>
        <p:nvPicPr>
          <p:cNvPr id="2052" name="Picture 4" descr="Dr Nagi Safa - Gastric Bypass with hand sewn gastrojejunostomy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321" y="1636929"/>
            <a:ext cx="3870553" cy="217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3051" y="1173073"/>
            <a:ext cx="2131359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ENGRAPADORA CIRCULAR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2696" y="1173071"/>
            <a:ext cx="1759372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ENGRAPADORA LINEAL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00911" y="1173072"/>
            <a:ext cx="1759372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SUTURA MANUAL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38" y="1636929"/>
            <a:ext cx="3276960" cy="24507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3126" y="4398337"/>
            <a:ext cx="2911960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Wittgrove</a:t>
            </a:r>
            <a:r>
              <a:rPr lang="en-US" sz="1400" dirty="0" smtClean="0">
                <a:solidFill>
                  <a:schemeClr val="bg1"/>
                </a:solidFill>
              </a:rPr>
              <a:t> &amp; Clarke</a:t>
            </a:r>
          </a:p>
          <a:p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smtClean="0">
                <a:solidFill>
                  <a:schemeClr val="bg1"/>
                </a:solidFill>
              </a:rPr>
              <a:t>original)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21 mm , </a:t>
            </a:r>
            <a:r>
              <a:rPr lang="en-US" sz="1400" dirty="0" err="1" smtClean="0">
                <a:solidFill>
                  <a:schemeClr val="bg1"/>
                </a:solidFill>
              </a:rPr>
              <a:t>paso</a:t>
            </a:r>
            <a:r>
              <a:rPr lang="en-US" sz="1400" dirty="0" smtClean="0">
                <a:solidFill>
                  <a:schemeClr val="bg1"/>
                </a:solidFill>
              </a:rPr>
              <a:t> oral de anvil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bg1"/>
                </a:solidFill>
              </a:rPr>
              <a:t>Modificación</a:t>
            </a:r>
            <a:r>
              <a:rPr lang="en-US" sz="1400" dirty="0" smtClean="0">
                <a:solidFill>
                  <a:schemeClr val="bg1"/>
                </a:solidFill>
              </a:rPr>
              <a:t>: </a:t>
            </a:r>
            <a:r>
              <a:rPr lang="en-US" sz="1400" dirty="0" err="1" smtClean="0">
                <a:solidFill>
                  <a:schemeClr val="bg1"/>
                </a:solidFill>
              </a:rPr>
              <a:t>gastrotomía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5733" y="4398336"/>
            <a:ext cx="2911960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Anastomosis </a:t>
            </a:r>
            <a:r>
              <a:rPr lang="en-US" sz="1400" dirty="0" err="1" smtClean="0">
                <a:solidFill>
                  <a:schemeClr val="bg1"/>
                </a:solidFill>
              </a:rPr>
              <a:t>latero</a:t>
            </a:r>
            <a:r>
              <a:rPr lang="en-US" sz="1400" dirty="0" smtClean="0">
                <a:solidFill>
                  <a:schemeClr val="bg1"/>
                </a:solidFill>
              </a:rPr>
              <a:t>-lateral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bg1"/>
                </a:solidFill>
              </a:rPr>
              <a:t>Cierre</a:t>
            </a:r>
            <a:r>
              <a:rPr lang="en-US" sz="1400" dirty="0" smtClean="0">
                <a:solidFill>
                  <a:schemeClr val="bg1"/>
                </a:solidFill>
              </a:rPr>
              <a:t> manual  </a:t>
            </a:r>
            <a:r>
              <a:rPr lang="en-US" sz="1400" dirty="0" err="1" smtClean="0">
                <a:solidFill>
                  <a:schemeClr val="bg1"/>
                </a:solidFill>
              </a:rPr>
              <a:t>mínimo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27571" y="4395366"/>
            <a:ext cx="2911960" cy="30777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bg1"/>
                </a:solidFill>
              </a:rPr>
              <a:t>Sutura</a:t>
            </a:r>
            <a:r>
              <a:rPr lang="en-US" sz="1400" dirty="0" smtClean="0">
                <a:solidFill>
                  <a:schemeClr val="bg1"/>
                </a:solidFill>
              </a:rPr>
              <a:t> absorbable 3-0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3.Yeyunoyeyuno anastomosis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7337" y="4767641"/>
            <a:ext cx="5695406" cy="91814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150 cm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dirección</a:t>
            </a:r>
            <a:r>
              <a:rPr lang="en-US" sz="1400" dirty="0" smtClean="0"/>
              <a:t> </a:t>
            </a:r>
            <a:r>
              <a:rPr lang="en-US" sz="1400" dirty="0" err="1" smtClean="0"/>
              <a:t>contraria</a:t>
            </a:r>
            <a:r>
              <a:rPr lang="en-US" sz="1400" dirty="0" smtClean="0"/>
              <a:t> a las </a:t>
            </a:r>
            <a:r>
              <a:rPr lang="en-US" sz="1400" dirty="0" err="1" smtClean="0"/>
              <a:t>manecillas</a:t>
            </a:r>
            <a:r>
              <a:rPr lang="en-US" sz="1400" dirty="0" smtClean="0"/>
              <a:t> del </a:t>
            </a:r>
            <a:r>
              <a:rPr lang="en-US" sz="1400" dirty="0" err="1" smtClean="0"/>
              <a:t>reloj</a:t>
            </a:r>
            <a:r>
              <a:rPr lang="en-US" sz="1400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 smtClean="0"/>
              <a:t>Apertura</a:t>
            </a:r>
            <a:r>
              <a:rPr lang="en-US" sz="1400" dirty="0" smtClean="0"/>
              <a:t> para </a:t>
            </a:r>
            <a:r>
              <a:rPr lang="en-US" sz="1400" dirty="0" err="1" smtClean="0"/>
              <a:t>colocación</a:t>
            </a:r>
            <a:r>
              <a:rPr lang="en-US" sz="1400" dirty="0" smtClean="0"/>
              <a:t> de </a:t>
            </a:r>
            <a:r>
              <a:rPr lang="en-US" sz="1400" dirty="0" err="1" smtClean="0"/>
              <a:t>engrapadora</a:t>
            </a:r>
            <a:r>
              <a:rPr lang="en-US" sz="1400" dirty="0" smtClean="0"/>
              <a:t> lineal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asa</a:t>
            </a:r>
            <a:r>
              <a:rPr lang="en-US" sz="1400" dirty="0" smtClean="0"/>
              <a:t> proximal y distal. </a:t>
            </a:r>
            <a:br>
              <a:rPr lang="en-US" sz="1400" dirty="0" smtClean="0"/>
            </a:br>
            <a:r>
              <a:rPr lang="en-US" sz="1400" dirty="0" err="1" smtClean="0"/>
              <a:t>Cierre</a:t>
            </a:r>
            <a:r>
              <a:rPr lang="en-US" sz="1400" dirty="0" smtClean="0"/>
              <a:t> manual con </a:t>
            </a:r>
            <a:r>
              <a:rPr lang="en-US" sz="1400" dirty="0" err="1" smtClean="0"/>
              <a:t>sutura</a:t>
            </a:r>
            <a:r>
              <a:rPr lang="en-US" sz="1400" dirty="0" smtClean="0"/>
              <a:t> </a:t>
            </a:r>
            <a:r>
              <a:rPr lang="en-US" sz="1400" dirty="0" err="1" smtClean="0"/>
              <a:t>absorbible</a:t>
            </a:r>
            <a:r>
              <a:rPr lang="en-US" sz="1400" dirty="0" smtClean="0"/>
              <a:t> 2-0.</a:t>
            </a:r>
            <a:endParaRPr lang="en-US" sz="14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14497"/>
            <a:ext cx="4822804" cy="365125"/>
          </a:xfrm>
        </p:spPr>
        <p:txBody>
          <a:bodyPr/>
          <a:lstStyle/>
          <a:p>
            <a:r>
              <a:rPr lang="en-US" dirty="0" smtClean="0"/>
              <a:t> Bellorin-Marin,0; </a:t>
            </a:r>
            <a:r>
              <a:rPr lang="en-US" dirty="0" err="1" smtClean="0"/>
              <a:t>pomp,a</a:t>
            </a:r>
            <a:r>
              <a:rPr lang="en-US" dirty="0" smtClean="0"/>
              <a:t>.. (2018).gastric bypass. R. </a:t>
            </a:r>
            <a:r>
              <a:rPr lang="en-US" dirty="0" err="1" smtClean="0"/>
              <a:t>Lutfi</a:t>
            </a:r>
            <a:r>
              <a:rPr lang="en-US" dirty="0" smtClean="0"/>
              <a:t> et al. (eds.), Global Bariatric </a:t>
            </a:r>
            <a:r>
              <a:rPr lang="en-US" dirty="0" err="1" smtClean="0"/>
              <a:t>Surgery,the</a:t>
            </a:r>
            <a:r>
              <a:rPr lang="en-US" dirty="0" smtClean="0"/>
              <a:t> art (pp.97-110). Springer.  https://doi.org/10.1007/978-3-319-93545-4_9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7369196" y="6414498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err="1" smtClean="0"/>
              <a:t>higa,k</a:t>
            </a:r>
            <a:r>
              <a:rPr lang="en-US" dirty="0" smtClean="0"/>
              <a:t>.(2015).laparoscopic gastric </a:t>
            </a:r>
            <a:r>
              <a:rPr lang="en-US" dirty="0" err="1" smtClean="0"/>
              <a:t>bypass:technique</a:t>
            </a:r>
            <a:r>
              <a:rPr lang="en-US" dirty="0" smtClean="0"/>
              <a:t> and outcomes. Nguyen </a:t>
            </a:r>
            <a:r>
              <a:rPr lang="en-US" dirty="0"/>
              <a:t>et al. (eds.), </a:t>
            </a:r>
            <a:r>
              <a:rPr lang="en-US" i="1" dirty="0"/>
              <a:t>The ASMBS Textbook of Bariatric Surgery: Volume 1: Bariatric Surgery</a:t>
            </a:r>
            <a:r>
              <a:rPr lang="en-US" dirty="0"/>
              <a:t>,</a:t>
            </a:r>
            <a:r>
              <a:rPr lang="en-US" dirty="0" smtClean="0"/>
              <a:t> (pp.183-191). Springer.  https://doi.org/10.1007/978-3-319-93545-4_9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337" y="2185765"/>
            <a:ext cx="5260138" cy="221946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393738" y="1823357"/>
            <a:ext cx="2107474" cy="4226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Anastomosis </a:t>
            </a:r>
            <a:r>
              <a:rPr lang="en-US" sz="1400" dirty="0" err="1" smtClean="0"/>
              <a:t>latero</a:t>
            </a:r>
            <a:r>
              <a:rPr lang="en-US" sz="1400" dirty="0" smtClean="0"/>
              <a:t>-lateral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94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4. </a:t>
            </a:r>
            <a:r>
              <a:rPr lang="en-US" sz="2400" dirty="0" err="1" smtClean="0"/>
              <a:t>Cierre</a:t>
            </a:r>
            <a:r>
              <a:rPr lang="en-US" sz="2400" dirty="0" smtClean="0"/>
              <a:t> </a:t>
            </a:r>
            <a:r>
              <a:rPr lang="en-US" sz="2400" dirty="0" err="1" smtClean="0"/>
              <a:t>defectos</a:t>
            </a:r>
            <a:r>
              <a:rPr lang="en-US" sz="2400" dirty="0" smtClean="0"/>
              <a:t> </a:t>
            </a:r>
            <a:r>
              <a:rPr lang="en-US" sz="2400" dirty="0" err="1" smtClean="0"/>
              <a:t>mesentéricos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0" y="4676502"/>
            <a:ext cx="2630861" cy="103196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 err="1" smtClean="0"/>
              <a:t>Prueba</a:t>
            </a:r>
            <a:r>
              <a:rPr lang="en-US" sz="1400" dirty="0" smtClean="0"/>
              <a:t> para </a:t>
            </a:r>
            <a:r>
              <a:rPr lang="en-US" sz="1400" dirty="0" err="1" smtClean="0"/>
              <a:t>fugas</a:t>
            </a:r>
            <a:r>
              <a:rPr lang="en-US" sz="1400" dirty="0" smtClean="0"/>
              <a:t> (?)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 smtClean="0"/>
              <a:t>Sutura</a:t>
            </a:r>
            <a:r>
              <a:rPr lang="en-US" sz="1400" dirty="0" smtClean="0"/>
              <a:t> </a:t>
            </a:r>
            <a:r>
              <a:rPr lang="en-US" sz="1400" dirty="0" smtClean="0"/>
              <a:t>no-absorbable 2-0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 smtClean="0"/>
              <a:t>Incidencia</a:t>
            </a:r>
            <a:r>
              <a:rPr lang="en-US" sz="1400" dirty="0" smtClean="0"/>
              <a:t> hernia </a:t>
            </a:r>
            <a:r>
              <a:rPr lang="en-US" sz="1400" dirty="0" err="1" smtClean="0"/>
              <a:t>interna</a:t>
            </a:r>
            <a:r>
              <a:rPr lang="en-US" sz="1400" dirty="0" smtClean="0"/>
              <a:t> 1%</a:t>
            </a:r>
            <a:endParaRPr lang="en-US" sz="14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14497"/>
            <a:ext cx="4822804" cy="365125"/>
          </a:xfrm>
        </p:spPr>
        <p:txBody>
          <a:bodyPr/>
          <a:lstStyle/>
          <a:p>
            <a:r>
              <a:rPr lang="en-US" dirty="0" smtClean="0"/>
              <a:t> Bellorin-Marin,0; </a:t>
            </a:r>
            <a:r>
              <a:rPr lang="en-US" dirty="0" err="1" smtClean="0"/>
              <a:t>pomp,a</a:t>
            </a:r>
            <a:r>
              <a:rPr lang="en-US" dirty="0" smtClean="0"/>
              <a:t>.. (2018).gastric bypass. R. </a:t>
            </a:r>
            <a:r>
              <a:rPr lang="en-US" dirty="0" err="1" smtClean="0"/>
              <a:t>Lutfi</a:t>
            </a:r>
            <a:r>
              <a:rPr lang="en-US" dirty="0" smtClean="0"/>
              <a:t> et al. (eds.), Global Bariatric </a:t>
            </a:r>
            <a:r>
              <a:rPr lang="en-US" dirty="0" err="1" smtClean="0"/>
              <a:t>Surgery,the</a:t>
            </a:r>
            <a:r>
              <a:rPr lang="en-US" dirty="0" smtClean="0"/>
              <a:t> art (pp.97-110). Springer.  https://doi.org/10.1007/978-3-319-93545-4_9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7369196" y="6414498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err="1" smtClean="0"/>
              <a:t>higa,k</a:t>
            </a:r>
            <a:r>
              <a:rPr lang="en-US" dirty="0" smtClean="0"/>
              <a:t>.(2015).laparoscopic gastric </a:t>
            </a:r>
            <a:r>
              <a:rPr lang="en-US" dirty="0" err="1" smtClean="0"/>
              <a:t>bypass:technique</a:t>
            </a:r>
            <a:r>
              <a:rPr lang="en-US" dirty="0" smtClean="0"/>
              <a:t> and outcomes. Nguyen </a:t>
            </a:r>
            <a:r>
              <a:rPr lang="en-US" dirty="0"/>
              <a:t>et al. (eds.), </a:t>
            </a:r>
            <a:r>
              <a:rPr lang="en-US" i="1" dirty="0"/>
              <a:t>The ASMBS Textbook of Bariatric Surgery: Volume 1: Bariatric Surgery</a:t>
            </a:r>
            <a:r>
              <a:rPr lang="en-US" dirty="0"/>
              <a:t>,</a:t>
            </a:r>
            <a:r>
              <a:rPr lang="en-US" dirty="0" smtClean="0"/>
              <a:t> (pp.183-191). Springer.  https://doi.org/10.1007/978-3-319-93545-4_9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0" y="2160640"/>
            <a:ext cx="5378767" cy="221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Longitud</a:t>
            </a:r>
            <a:r>
              <a:rPr lang="en-US" sz="2800" dirty="0" smtClean="0"/>
              <a:t> de </a:t>
            </a:r>
            <a:r>
              <a:rPr lang="en-US" sz="2800" dirty="0" err="1" smtClean="0"/>
              <a:t>asas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76994"/>
            <a:ext cx="5016137" cy="3792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/>
              <a:t> Actualmente</a:t>
            </a:r>
            <a:r>
              <a:rPr lang="es-ES" sz="1400" dirty="0"/>
              <a:t>, no hay consenso sobre las </a:t>
            </a:r>
            <a:r>
              <a:rPr lang="es-ES" sz="1400" dirty="0" smtClean="0"/>
              <a:t>longitud de asas en </a:t>
            </a:r>
            <a:r>
              <a:rPr lang="es-ES" sz="1400" dirty="0"/>
              <a:t>el bypass </a:t>
            </a:r>
            <a:r>
              <a:rPr lang="es-ES" sz="1400" dirty="0" smtClean="0"/>
              <a:t>gástrico, </a:t>
            </a:r>
            <a:r>
              <a:rPr lang="es-ES" sz="1400" dirty="0"/>
              <a:t>que </a:t>
            </a:r>
            <a:r>
              <a:rPr lang="es-ES" sz="1400" dirty="0" smtClean="0"/>
              <a:t>se caracteriza por </a:t>
            </a:r>
            <a:r>
              <a:rPr lang="es-ES" sz="1400" dirty="0"/>
              <a:t>tener un </a:t>
            </a:r>
            <a:r>
              <a:rPr lang="es-ES" sz="1400" dirty="0" smtClean="0"/>
              <a:t>canal común largo.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/>
              <a:t>Asas &lt;200 cm, sin medir el canal común.</a:t>
            </a:r>
            <a:br>
              <a:rPr lang="es-ES" sz="1400" dirty="0" smtClean="0"/>
            </a:br>
            <a:r>
              <a:rPr lang="es-ES" sz="1400" dirty="0" smtClean="0"/>
              <a:t>Asa alimentaria 100-150 cm</a:t>
            </a:r>
            <a:br>
              <a:rPr lang="es-ES" sz="1400" dirty="0" smtClean="0"/>
            </a:br>
            <a:r>
              <a:rPr lang="es-ES" sz="1400" dirty="0" smtClean="0"/>
              <a:t>Asa </a:t>
            </a:r>
            <a:r>
              <a:rPr lang="es-ES" sz="1400" dirty="0" err="1" smtClean="0"/>
              <a:t>biliopancreática</a:t>
            </a:r>
            <a:r>
              <a:rPr lang="es-ES" sz="1400" dirty="0" smtClean="0"/>
              <a:t> 50-120 cm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/>
              <a:t>Asa BP, pérdida completa de su capacidad de absorción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400" dirty="0" smtClean="0"/>
              <a:t>Asa AL, absorción de pocos nutrientes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263" y="2076994"/>
            <a:ext cx="3985789" cy="316951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737360" y="5024995"/>
            <a:ext cx="4545874" cy="735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 smtClean="0"/>
              <a:t>Longitud</a:t>
            </a:r>
            <a:r>
              <a:rPr lang="en-US" sz="1400" dirty="0" smtClean="0"/>
              <a:t> de </a:t>
            </a:r>
            <a:r>
              <a:rPr lang="en-US" sz="1400" dirty="0" err="1" smtClean="0"/>
              <a:t>asas</a:t>
            </a:r>
            <a:r>
              <a:rPr lang="en-US" sz="1400" dirty="0" smtClean="0"/>
              <a:t> </a:t>
            </a:r>
            <a:r>
              <a:rPr lang="en-US" sz="1400" dirty="0" err="1" smtClean="0"/>
              <a:t>determina</a:t>
            </a:r>
            <a:r>
              <a:rPr lang="en-US" sz="1400" dirty="0" smtClean="0"/>
              <a:t> </a:t>
            </a:r>
            <a:r>
              <a:rPr lang="en-US" sz="1400" dirty="0" err="1" smtClean="0"/>
              <a:t>capacidad</a:t>
            </a:r>
            <a:r>
              <a:rPr lang="en-US" sz="1400" dirty="0" smtClean="0"/>
              <a:t> de </a:t>
            </a:r>
            <a:r>
              <a:rPr lang="en-US" sz="1400" dirty="0" err="1" smtClean="0"/>
              <a:t>absorción</a:t>
            </a:r>
            <a:r>
              <a:rPr lang="en-US" sz="1400" dirty="0" smtClean="0"/>
              <a:t> y </a:t>
            </a:r>
            <a:r>
              <a:rPr lang="en-US" sz="1400" dirty="0" err="1" smtClean="0"/>
              <a:t>pérdida</a:t>
            </a:r>
            <a:r>
              <a:rPr lang="en-US" sz="1400" dirty="0" smtClean="0"/>
              <a:t> de peso a </a:t>
            </a:r>
            <a:r>
              <a:rPr lang="en-US" sz="1400" dirty="0" err="1" smtClean="0"/>
              <a:t>alcanzar</a:t>
            </a:r>
            <a:r>
              <a:rPr lang="en-US" sz="1400" dirty="0" smtClean="0"/>
              <a:t> </a:t>
            </a:r>
            <a:r>
              <a:rPr lang="en-US" sz="1400" dirty="0" err="1" smtClean="0"/>
              <a:t>así</a:t>
            </a:r>
            <a:r>
              <a:rPr lang="en-US" sz="1400" dirty="0" smtClean="0"/>
              <a:t> </a:t>
            </a:r>
            <a:r>
              <a:rPr lang="en-US" sz="1400" dirty="0" err="1" smtClean="0"/>
              <a:t>como</a:t>
            </a:r>
            <a:r>
              <a:rPr lang="en-US" sz="1400" dirty="0" smtClean="0"/>
              <a:t> </a:t>
            </a:r>
            <a:r>
              <a:rPr lang="en-US" sz="1400" dirty="0" err="1" smtClean="0"/>
              <a:t>resolución</a:t>
            </a:r>
            <a:r>
              <a:rPr lang="en-US" sz="1400" dirty="0" smtClean="0"/>
              <a:t> de </a:t>
            </a:r>
            <a:r>
              <a:rPr lang="en-US" sz="1400" dirty="0" err="1" smtClean="0"/>
              <a:t>comorbilidades</a:t>
            </a:r>
            <a:r>
              <a:rPr lang="en-US" sz="1400" dirty="0" smtClean="0"/>
              <a:t> y </a:t>
            </a:r>
            <a:r>
              <a:rPr lang="en-US" sz="1400" dirty="0" err="1" smtClean="0"/>
              <a:t>deficiencias</a:t>
            </a:r>
            <a:r>
              <a:rPr lang="en-US" sz="1400" dirty="0" smtClean="0"/>
              <a:t> </a:t>
            </a:r>
            <a:r>
              <a:rPr lang="en-US" sz="1400" dirty="0" err="1" smtClean="0"/>
              <a:t>nutricionales</a:t>
            </a:r>
            <a:endParaRPr lang="en-US" sz="14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7369196" y="6414498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err="1" smtClean="0"/>
              <a:t>higa,k</a:t>
            </a:r>
            <a:r>
              <a:rPr lang="en-US" dirty="0" smtClean="0"/>
              <a:t>.(2015).laparoscopic gastric </a:t>
            </a:r>
            <a:r>
              <a:rPr lang="en-US" dirty="0" err="1" smtClean="0"/>
              <a:t>bypass:technique</a:t>
            </a:r>
            <a:r>
              <a:rPr lang="en-US" dirty="0" smtClean="0"/>
              <a:t> and outcomes. Nguyen </a:t>
            </a:r>
            <a:r>
              <a:rPr lang="en-US" dirty="0"/>
              <a:t>et al. (eds.), </a:t>
            </a:r>
            <a:r>
              <a:rPr lang="en-US" i="1" dirty="0"/>
              <a:t>The ASMBS Textbook of Bariatric Surgery: Volume 1: Bariatric Surgery</a:t>
            </a:r>
            <a:r>
              <a:rPr lang="en-US" dirty="0"/>
              <a:t>,</a:t>
            </a:r>
            <a:r>
              <a:rPr lang="en-US" dirty="0" smtClean="0"/>
              <a:t> (pp.183-191). Springer.  https://doi.org/10.1007/978-3-319-93545-4_9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ASA BILIOPANCREATICA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02" y="1942161"/>
            <a:ext cx="5005861" cy="2590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25098" y="2655165"/>
            <a:ext cx="2168433" cy="182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59784" y="4071146"/>
            <a:ext cx="309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Ahmed B, King WC, </a:t>
            </a:r>
            <a:r>
              <a:rPr lang="en-US" sz="800" dirty="0" err="1"/>
              <a:t>Gourash</a:t>
            </a:r>
            <a:r>
              <a:rPr lang="en-US" sz="800" dirty="0"/>
              <a:t> W, et al. Proximal Roux-</a:t>
            </a:r>
            <a:r>
              <a:rPr lang="en-US" sz="800" dirty="0" err="1"/>
              <a:t>en</a:t>
            </a:r>
            <a:r>
              <a:rPr lang="en-US" sz="800" dirty="0"/>
              <a:t>-Y gastric bypass: Addressing the myth of limb length. </a:t>
            </a:r>
            <a:r>
              <a:rPr lang="en-US" sz="800" i="1" dirty="0"/>
              <a:t>Surgery</a:t>
            </a:r>
            <a:r>
              <a:rPr lang="en-US" sz="800" dirty="0"/>
              <a:t>. 2019;166(4):445‐455. doi:10.1016/j.surg.2019.05.046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" y="2402767"/>
            <a:ext cx="3905794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50-120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Reflujo</a:t>
            </a:r>
            <a:r>
              <a:rPr lang="en-US" sz="1400" dirty="0" smtClean="0"/>
              <a:t> con </a:t>
            </a:r>
            <a:r>
              <a:rPr lang="en-US" sz="1400" dirty="0" err="1" smtClean="0"/>
              <a:t>asa</a:t>
            </a:r>
            <a:r>
              <a:rPr lang="en-US" sz="1400" dirty="0" smtClean="0"/>
              <a:t> &lt;60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097280" y="2987496"/>
            <a:ext cx="3905793" cy="499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Madan AK, Harper JL, </a:t>
            </a:r>
            <a:r>
              <a:rPr lang="en-US" dirty="0" err="1">
                <a:solidFill>
                  <a:schemeClr val="tx1"/>
                </a:solidFill>
              </a:rPr>
              <a:t>Tichansky</a:t>
            </a:r>
            <a:r>
              <a:rPr lang="en-US" dirty="0">
                <a:solidFill>
                  <a:schemeClr val="tx1"/>
                </a:solidFill>
              </a:rPr>
              <a:t> DS. Techniques of laparoscopic</a:t>
            </a:r>
          </a:p>
          <a:p>
            <a:r>
              <a:rPr lang="en-US" dirty="0">
                <a:solidFill>
                  <a:schemeClr val="tx1"/>
                </a:solidFill>
              </a:rPr>
              <a:t>gastric bypass: on-line survey of American Society for Bariatric</a:t>
            </a:r>
          </a:p>
          <a:p>
            <a:r>
              <a:rPr lang="en-US" dirty="0">
                <a:solidFill>
                  <a:schemeClr val="tx1"/>
                </a:solidFill>
              </a:rPr>
              <a:t>Surgery practicing surgeons. </a:t>
            </a:r>
            <a:r>
              <a:rPr lang="en-US" dirty="0" err="1">
                <a:solidFill>
                  <a:schemeClr val="tx1"/>
                </a:solidFill>
              </a:rPr>
              <a:t>Surg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Relat</a:t>
            </a:r>
            <a:r>
              <a:rPr lang="en-US" dirty="0">
                <a:solidFill>
                  <a:schemeClr val="tx1"/>
                </a:solidFill>
              </a:rPr>
              <a:t> Dis. 2008;4:166–72.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7279" y="4301978"/>
            <a:ext cx="3905794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70 cm vs. 120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Sin </a:t>
            </a:r>
            <a:r>
              <a:rPr lang="en-US" sz="1400" dirty="0" err="1" smtClean="0"/>
              <a:t>diferencia</a:t>
            </a:r>
            <a:r>
              <a:rPr lang="en-US" sz="1400" dirty="0" smtClean="0"/>
              <a:t>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pérdida</a:t>
            </a:r>
            <a:r>
              <a:rPr lang="en-US" sz="1400" dirty="0" smtClean="0"/>
              <a:t> de peso, </a:t>
            </a:r>
            <a:r>
              <a:rPr lang="en-US" sz="1400" dirty="0" err="1" smtClean="0"/>
              <a:t>pero</a:t>
            </a:r>
            <a:r>
              <a:rPr lang="en-US" sz="1400" dirty="0" smtClean="0"/>
              <a:t> a mayor </a:t>
            </a:r>
            <a:r>
              <a:rPr lang="en-US" sz="1400" dirty="0" err="1" smtClean="0"/>
              <a:t>longitud</a:t>
            </a:r>
            <a:r>
              <a:rPr lang="en-US" sz="1400" dirty="0" smtClean="0"/>
              <a:t> mayor </a:t>
            </a:r>
            <a:r>
              <a:rPr lang="en-US" sz="1400" dirty="0" err="1" smtClean="0"/>
              <a:t>deficiencia</a:t>
            </a:r>
            <a:r>
              <a:rPr lang="en-US" sz="1400" dirty="0" smtClean="0"/>
              <a:t> (B12, </a:t>
            </a:r>
            <a:r>
              <a:rPr lang="en-US" sz="1400" dirty="0" err="1" smtClean="0"/>
              <a:t>Vit</a:t>
            </a:r>
            <a:r>
              <a:rPr lang="en-US" sz="1400" dirty="0" smtClean="0"/>
              <a:t> A y </a:t>
            </a:r>
            <a:r>
              <a:rPr lang="en-US" sz="1400" dirty="0" err="1" smtClean="0"/>
              <a:t>ácido</a:t>
            </a:r>
            <a:r>
              <a:rPr lang="en-US" sz="1400" dirty="0" smtClean="0"/>
              <a:t> </a:t>
            </a:r>
            <a:r>
              <a:rPr lang="en-US" sz="1400" dirty="0" err="1" smtClean="0"/>
              <a:t>fólico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1099014" y="5369115"/>
            <a:ext cx="3905793" cy="499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Ruiz-Tovar </a:t>
            </a:r>
            <a:r>
              <a:rPr lang="en-US" sz="800" dirty="0" err="1" smtClean="0">
                <a:solidFill>
                  <a:schemeClr val="tx1"/>
                </a:solidFill>
              </a:rPr>
              <a:t>J,et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al. Impact of Biliopancreatic Limb Length (70 cm vs 120 cm), with Constant 150 cm Alimentary Limb, on Long-Term Weight Loss, Remission of Comorbidities and Supplementation Needs After Roux-</a:t>
            </a:r>
            <a:r>
              <a:rPr lang="en-US" sz="800" dirty="0" err="1">
                <a:solidFill>
                  <a:schemeClr val="tx1"/>
                </a:solidFill>
              </a:rPr>
              <a:t>En</a:t>
            </a:r>
            <a:r>
              <a:rPr lang="en-US" sz="800" dirty="0">
                <a:solidFill>
                  <a:schemeClr val="tx1"/>
                </a:solidFill>
              </a:rPr>
              <a:t>-Y Gastric Bypass:  </a:t>
            </a:r>
            <a:r>
              <a:rPr lang="en-US" sz="800" i="1" dirty="0" err="1">
                <a:solidFill>
                  <a:schemeClr val="tx1"/>
                </a:solidFill>
              </a:rPr>
              <a:t>Obes</a:t>
            </a:r>
            <a:r>
              <a:rPr lang="en-US" sz="800" i="1" dirty="0">
                <a:solidFill>
                  <a:schemeClr val="tx1"/>
                </a:solidFill>
              </a:rPr>
              <a:t> Surg</a:t>
            </a:r>
            <a:r>
              <a:rPr lang="en-US" sz="800" dirty="0">
                <a:solidFill>
                  <a:schemeClr val="tx1"/>
                </a:solidFill>
              </a:rPr>
              <a:t>. 2019;29(8):2367‐2372. doi:10.1007/s11695-019-03717-7</a:t>
            </a:r>
          </a:p>
        </p:txBody>
      </p:sp>
    </p:spTree>
    <p:extLst>
      <p:ext uri="{BB962C8B-B14F-4D97-AF65-F5344CB8AC3E}">
        <p14:creationId xmlns:p14="http://schemas.microsoft.com/office/powerpoint/2010/main" val="6533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ASA ALIMENTARIA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02" y="1942161"/>
            <a:ext cx="5005861" cy="25906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97280" y="1942161"/>
            <a:ext cx="4511913" cy="18283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40 cm, </a:t>
            </a:r>
            <a:r>
              <a:rPr lang="en-US" sz="1400" dirty="0" err="1" smtClean="0"/>
              <a:t>mínimo</a:t>
            </a:r>
            <a:endParaRPr lang="en-US" sz="1400" dirty="0" smtClean="0"/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75 cm, </a:t>
            </a:r>
            <a:r>
              <a:rPr lang="en-US" sz="1400" dirty="0" err="1" smtClean="0"/>
              <a:t>promedio</a:t>
            </a:r>
            <a:endParaRPr lang="en-US" sz="1400" dirty="0" smtClean="0"/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150 cm </a:t>
            </a:r>
            <a:r>
              <a:rPr lang="en-US" sz="1400" dirty="0" err="1" smtClean="0"/>
              <a:t>máximo</a:t>
            </a: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8101" y="2795453"/>
            <a:ext cx="3467979" cy="8319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25098" y="2563725"/>
            <a:ext cx="2168433" cy="182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0286" y="4362196"/>
            <a:ext cx="3905794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75-150 cm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059784" y="4071146"/>
            <a:ext cx="309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Ahmed B, King WC, </a:t>
            </a:r>
            <a:r>
              <a:rPr lang="en-US" sz="800" dirty="0" err="1"/>
              <a:t>Gourash</a:t>
            </a:r>
            <a:r>
              <a:rPr lang="en-US" sz="800" dirty="0"/>
              <a:t> W, et al. Proximal Roux-</a:t>
            </a:r>
            <a:r>
              <a:rPr lang="en-US" sz="800" dirty="0" err="1"/>
              <a:t>en</a:t>
            </a:r>
            <a:r>
              <a:rPr lang="en-US" sz="800" dirty="0"/>
              <a:t>-Y gastric bypass: Addressing the myth of limb length. </a:t>
            </a:r>
            <a:r>
              <a:rPr lang="en-US" sz="800" i="1" dirty="0"/>
              <a:t>Surgery</a:t>
            </a:r>
            <a:r>
              <a:rPr lang="en-US" sz="800" dirty="0"/>
              <a:t>. 2019;166(4):445‐455. doi:10.1016/j.surg.2019.05.046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342" y="4427922"/>
            <a:ext cx="939498" cy="384104"/>
          </a:xfrm>
          <a:prstGeom prst="rect">
            <a:avLst/>
          </a:prstGeom>
        </p:spPr>
      </p:pic>
      <p:sp>
        <p:nvSpPr>
          <p:cNvPr id="13" name="Footer Placeholder 3"/>
          <p:cNvSpPr txBox="1">
            <a:spLocks/>
          </p:cNvSpPr>
          <p:nvPr/>
        </p:nvSpPr>
        <p:spPr>
          <a:xfrm>
            <a:off x="1060286" y="4925304"/>
            <a:ext cx="3905793" cy="499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higa,k</a:t>
            </a:r>
            <a:r>
              <a:rPr lang="en-US" sz="800" dirty="0" smtClean="0">
                <a:solidFill>
                  <a:schemeClr val="tx1"/>
                </a:solidFill>
              </a:rPr>
              <a:t>.(2015).laparoscopic gastric </a:t>
            </a:r>
            <a:r>
              <a:rPr lang="en-US" sz="800" dirty="0" err="1" smtClean="0">
                <a:solidFill>
                  <a:schemeClr val="tx1"/>
                </a:solidFill>
              </a:rPr>
              <a:t>bypass:technique</a:t>
            </a:r>
            <a:r>
              <a:rPr lang="en-US" sz="800" dirty="0" smtClean="0">
                <a:solidFill>
                  <a:schemeClr val="tx1"/>
                </a:solidFill>
              </a:rPr>
              <a:t> and outcomes. Nguyen </a:t>
            </a:r>
            <a:r>
              <a:rPr lang="en-US" sz="800" dirty="0">
                <a:solidFill>
                  <a:schemeClr val="tx1"/>
                </a:solidFill>
              </a:rPr>
              <a:t>et al. (eds.), </a:t>
            </a:r>
            <a:r>
              <a:rPr lang="en-US" sz="800" i="1" dirty="0">
                <a:solidFill>
                  <a:schemeClr val="tx1"/>
                </a:solidFill>
              </a:rPr>
              <a:t>The ASMBS Textbook of Bariatric Surgery: Volume 1: Bariatric Surgery</a:t>
            </a:r>
            <a:r>
              <a:rPr lang="en-US" sz="800" dirty="0">
                <a:solidFill>
                  <a:schemeClr val="tx1"/>
                </a:solidFill>
              </a:rPr>
              <a:t>,</a:t>
            </a:r>
            <a:r>
              <a:rPr lang="en-US" sz="800" dirty="0" smtClean="0">
                <a:solidFill>
                  <a:schemeClr val="tx1"/>
                </a:solidFill>
              </a:rPr>
              <a:t> (pp.183-191). Springer.  https://doi.org/10.1007/978-3-319-93545-4_9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8802" y="4804269"/>
            <a:ext cx="390579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IMC &gt;50 kg/m</a:t>
            </a:r>
            <a:r>
              <a:rPr lang="en-US" sz="1400" b="1" dirty="0" smtClean="0">
                <a:latin typeface="Calibri" panose="020F0502020204030204" pitchFamily="34" charset="0"/>
              </a:rPr>
              <a:t>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250 cm, mayor </a:t>
            </a:r>
            <a:r>
              <a:rPr lang="en-US" sz="1400" dirty="0" err="1" smtClean="0">
                <a:latin typeface="Calibri" panose="020F0502020204030204" pitchFamily="34" charset="0"/>
              </a:rPr>
              <a:t>pérdida</a:t>
            </a:r>
            <a:r>
              <a:rPr lang="en-US" sz="1400" dirty="0" smtClean="0">
                <a:latin typeface="Calibri" panose="020F0502020204030204" pitchFamily="34" charset="0"/>
              </a:rPr>
              <a:t> de peso (18 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&gt;300 cm, </a:t>
            </a:r>
            <a:r>
              <a:rPr lang="en-US" sz="1400" dirty="0" err="1" smtClean="0">
                <a:latin typeface="Calibri" panose="020F0502020204030204" pitchFamily="34" charset="0"/>
              </a:rPr>
              <a:t>desnutrición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</a:rPr>
              <a:t>importante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59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CANAL COMUN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5856032"/>
            <a:ext cx="5969726" cy="3749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1400" dirty="0" smtClean="0"/>
              <a:t>La </a:t>
            </a:r>
            <a:r>
              <a:rPr lang="es-ES" sz="1400" dirty="0"/>
              <a:t>mayoría de los estudios </a:t>
            </a:r>
            <a:r>
              <a:rPr lang="es-ES" sz="1400" dirty="0" smtClean="0"/>
              <a:t>no </a:t>
            </a:r>
            <a:r>
              <a:rPr lang="es-ES" sz="1400" dirty="0"/>
              <a:t>han </a:t>
            </a:r>
            <a:r>
              <a:rPr lang="es-ES" sz="1400" dirty="0" smtClean="0"/>
              <a:t>tomado </a:t>
            </a:r>
            <a:r>
              <a:rPr lang="es-ES" sz="1400" dirty="0"/>
              <a:t>en cuenta la longitud del canal común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Stefanidis</a:t>
            </a:r>
            <a:r>
              <a:rPr lang="en-US" dirty="0" smtClean="0"/>
              <a:t> D, </a:t>
            </a:r>
            <a:r>
              <a:rPr lang="en-US" dirty="0" err="1" smtClean="0"/>
              <a:t>Kuwada</a:t>
            </a:r>
            <a:r>
              <a:rPr lang="en-US" dirty="0" smtClean="0"/>
              <a:t> TS, </a:t>
            </a:r>
            <a:r>
              <a:rPr lang="en-US" dirty="0" err="1" smtClean="0"/>
              <a:t>Gersin</a:t>
            </a:r>
            <a:r>
              <a:rPr lang="en-US" dirty="0" smtClean="0"/>
              <a:t> KS. The importance of the length of the limbs for gastric bypass patients--an evidence-based review. </a:t>
            </a:r>
            <a:r>
              <a:rPr lang="en-US" dirty="0" err="1" smtClean="0"/>
              <a:t>Obes</a:t>
            </a:r>
            <a:r>
              <a:rPr lang="en-US" dirty="0" smtClean="0"/>
              <a:t> Surg. 2011;21(1):119‐124. doi:10.1007/s11695-010-0239-3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7280" y="2752861"/>
            <a:ext cx="3905794" cy="15388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100 cm, IMC &gt;50 kg/m</a:t>
            </a:r>
            <a:r>
              <a:rPr lang="en-US" sz="1400" dirty="0" smtClean="0">
                <a:latin typeface="Calibri" panose="020F0502020204030204" pitchFamily="34" charset="0"/>
              </a:rPr>
              <a:t>²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Pérdida</a:t>
            </a:r>
            <a:r>
              <a:rPr lang="en-US" sz="1400" dirty="0" smtClean="0"/>
              <a:t> de peso &gt;50% </a:t>
            </a:r>
            <a:r>
              <a:rPr lang="en-US" sz="1400" dirty="0" err="1" smtClean="0"/>
              <a:t>en</a:t>
            </a:r>
            <a:r>
              <a:rPr lang="en-US" sz="1400" dirty="0" smtClean="0"/>
              <a:t> 4 </a:t>
            </a:r>
            <a:r>
              <a:rPr lang="en-US" sz="1400" dirty="0" err="1" smtClean="0"/>
              <a:t>años</a:t>
            </a:r>
            <a:r>
              <a:rPr lang="en-US" sz="1400" dirty="0" smtClean="0"/>
              <a:t> + </a:t>
            </a:r>
            <a:r>
              <a:rPr lang="en-US" sz="1400" dirty="0" err="1" smtClean="0"/>
              <a:t>resolución</a:t>
            </a:r>
            <a:r>
              <a:rPr lang="en-US" sz="1400" dirty="0" smtClean="0"/>
              <a:t> de </a:t>
            </a:r>
            <a:r>
              <a:rPr lang="en-US" sz="1400" dirty="0" err="1" smtClean="0"/>
              <a:t>comorbilidades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80% </a:t>
            </a:r>
            <a:r>
              <a:rPr lang="en-US" sz="1400" dirty="0" err="1" smtClean="0"/>
              <a:t>diarrea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800" dirty="0"/>
              <a:t>. Nelson WK, Fatima J, Houghton SG, et al. The </a:t>
            </a:r>
            <a:r>
              <a:rPr lang="en-US" sz="800" dirty="0" err="1"/>
              <a:t>malabsorptive</a:t>
            </a:r>
            <a:r>
              <a:rPr lang="en-US" sz="800" dirty="0"/>
              <a:t> very, very long limb Roux-</a:t>
            </a:r>
            <a:r>
              <a:rPr lang="en-US" sz="800" dirty="0" err="1"/>
              <a:t>en</a:t>
            </a:r>
            <a:r>
              <a:rPr lang="en-US" sz="800" dirty="0"/>
              <a:t>-Y gastric bypass for super obesity: results in 257 patients. Surgery. 2006;140:517–22. discussion 522-3.</a:t>
            </a:r>
            <a:endParaRPr lang="en-US" sz="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396446" y="2752860"/>
            <a:ext cx="390579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RYGB distal (canal </a:t>
            </a:r>
            <a:r>
              <a:rPr lang="en-US" sz="1400" dirty="0" err="1" smtClean="0"/>
              <a:t>común</a:t>
            </a:r>
            <a:r>
              <a:rPr lang="en-US" sz="1400" dirty="0" smtClean="0"/>
              <a:t> 75 cm), se </a:t>
            </a:r>
            <a:r>
              <a:rPr lang="en-US" sz="1400" dirty="0" err="1" smtClean="0"/>
              <a:t>asocia</a:t>
            </a:r>
            <a:r>
              <a:rPr lang="en-US" sz="1400" dirty="0" smtClean="0"/>
              <a:t> a mayor </a:t>
            </a:r>
            <a:r>
              <a:rPr lang="en-US" sz="1400" dirty="0" err="1" smtClean="0"/>
              <a:t>pérdida</a:t>
            </a:r>
            <a:r>
              <a:rPr lang="en-US" sz="1400" dirty="0" smtClean="0"/>
              <a:t> de peso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Mayores</a:t>
            </a:r>
            <a:r>
              <a:rPr lang="en-US" sz="1400" dirty="0" smtClean="0"/>
              <a:t> </a:t>
            </a:r>
            <a:r>
              <a:rPr lang="en-US" sz="1400" dirty="0" err="1" smtClean="0"/>
              <a:t>complicaciones</a:t>
            </a:r>
            <a:r>
              <a:rPr lang="en-US" sz="1400" dirty="0" smtClean="0"/>
              <a:t> (</a:t>
            </a:r>
            <a:r>
              <a:rPr lang="en-US" sz="1400" dirty="0" err="1" smtClean="0"/>
              <a:t>malabsortivas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800" dirty="0"/>
              <a:t>Brolin RE, </a:t>
            </a:r>
            <a:r>
              <a:rPr lang="en-US" sz="800" dirty="0" err="1"/>
              <a:t>LaMarca</a:t>
            </a:r>
            <a:r>
              <a:rPr lang="en-US" sz="800" dirty="0"/>
              <a:t> LB, </a:t>
            </a:r>
            <a:r>
              <a:rPr lang="en-US" sz="800" dirty="0" err="1"/>
              <a:t>Kenler</a:t>
            </a:r>
            <a:r>
              <a:rPr lang="en-US" sz="800" dirty="0"/>
              <a:t> HA, et al. </a:t>
            </a:r>
            <a:r>
              <a:rPr lang="en-US" sz="800" dirty="0" err="1"/>
              <a:t>Malabsorptive</a:t>
            </a:r>
            <a:r>
              <a:rPr lang="en-US" sz="800" dirty="0"/>
              <a:t> gastric bypass in patients with </a:t>
            </a:r>
            <a:r>
              <a:rPr lang="en-US" sz="800" dirty="0" err="1"/>
              <a:t>superobesity</a:t>
            </a:r>
            <a:r>
              <a:rPr lang="en-US" sz="800" dirty="0"/>
              <a:t>. J </a:t>
            </a:r>
            <a:r>
              <a:rPr lang="en-US" sz="800" dirty="0" err="1"/>
              <a:t>Gastrointest</a:t>
            </a:r>
            <a:r>
              <a:rPr lang="en-US" sz="800" dirty="0"/>
              <a:t> Surg. 2002;6: 195–203. discussion 204-5.</a:t>
            </a:r>
            <a:endParaRPr lang="en-US" sz="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396446" y="4243956"/>
            <a:ext cx="390579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Canal </a:t>
            </a:r>
            <a:r>
              <a:rPr lang="en-US" sz="1400" dirty="0" err="1" smtClean="0"/>
              <a:t>común</a:t>
            </a:r>
            <a:r>
              <a:rPr lang="en-US" sz="1400" dirty="0" smtClean="0"/>
              <a:t> 50 cm, se </a:t>
            </a:r>
            <a:r>
              <a:rPr lang="en-US" sz="1400" dirty="0" err="1" smtClean="0"/>
              <a:t>asocia</a:t>
            </a:r>
            <a:r>
              <a:rPr lang="en-US" sz="1400" dirty="0" smtClean="0"/>
              <a:t> a </a:t>
            </a:r>
            <a:r>
              <a:rPr lang="en-US" sz="1400" dirty="0" err="1" smtClean="0"/>
              <a:t>denutrición</a:t>
            </a:r>
            <a:r>
              <a:rPr lang="en-US" sz="1400" dirty="0" smtClean="0"/>
              <a:t> </a:t>
            </a:r>
            <a:r>
              <a:rPr lang="en-US" sz="1400" dirty="0" err="1" smtClean="0"/>
              <a:t>protéica</a:t>
            </a:r>
            <a:r>
              <a:rPr lang="en-US" sz="1400" dirty="0" smtClean="0"/>
              <a:t> </a:t>
            </a:r>
            <a:r>
              <a:rPr lang="en-US" sz="1400" dirty="0" err="1" smtClean="0"/>
              <a:t>importante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Fhepática</a:t>
            </a:r>
            <a:endParaRPr lang="en-US" sz="1400" dirty="0" smtClean="0"/>
          </a:p>
          <a:p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800" dirty="0"/>
              <a:t>Brolin RE, </a:t>
            </a:r>
            <a:r>
              <a:rPr lang="en-US" sz="800" dirty="0" err="1"/>
              <a:t>LaMarca</a:t>
            </a:r>
            <a:r>
              <a:rPr lang="en-US" sz="800" dirty="0"/>
              <a:t> LB, </a:t>
            </a:r>
            <a:r>
              <a:rPr lang="en-US" sz="800" dirty="0" err="1"/>
              <a:t>Kenler</a:t>
            </a:r>
            <a:r>
              <a:rPr lang="en-US" sz="800" dirty="0"/>
              <a:t> HA, et al. </a:t>
            </a:r>
            <a:r>
              <a:rPr lang="en-US" sz="800" dirty="0" err="1"/>
              <a:t>Malabsorptive</a:t>
            </a:r>
            <a:r>
              <a:rPr lang="en-US" sz="800" dirty="0"/>
              <a:t> gastric bypass in patients with </a:t>
            </a:r>
            <a:r>
              <a:rPr lang="en-US" sz="800" dirty="0" err="1"/>
              <a:t>superobesity</a:t>
            </a:r>
            <a:r>
              <a:rPr lang="en-US" sz="800" dirty="0"/>
              <a:t>. J </a:t>
            </a:r>
            <a:r>
              <a:rPr lang="en-US" sz="800" dirty="0" err="1"/>
              <a:t>Gastrointest</a:t>
            </a:r>
            <a:r>
              <a:rPr lang="en-US" sz="800" dirty="0"/>
              <a:t> Surg. 2002;6: 195–203. discussion 204-5.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6203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Complicaciones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7" y="2013524"/>
            <a:ext cx="8739051" cy="29952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err="1" smtClean="0"/>
              <a:t>Morbilidad</a:t>
            </a:r>
            <a:r>
              <a:rPr lang="en-US" sz="1600" dirty="0" smtClean="0"/>
              <a:t> 0.2-3.6 %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 smtClean="0"/>
              <a:t>Mortalidad</a:t>
            </a:r>
            <a:r>
              <a:rPr lang="en-US" sz="1600" dirty="0" smtClean="0"/>
              <a:t> 0.1 , 1.5 y 8% (1,5,10 </a:t>
            </a:r>
            <a:r>
              <a:rPr lang="en-US" sz="1600" dirty="0" err="1" smtClean="0"/>
              <a:t>años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14497"/>
            <a:ext cx="4822804" cy="365125"/>
          </a:xfrm>
        </p:spPr>
        <p:txBody>
          <a:bodyPr/>
          <a:lstStyle/>
          <a:p>
            <a:r>
              <a:rPr lang="en-US" dirty="0" smtClean="0"/>
              <a:t> Bellorin-Marin,0; </a:t>
            </a:r>
            <a:r>
              <a:rPr lang="en-US" dirty="0" err="1" smtClean="0"/>
              <a:t>pomp,a</a:t>
            </a:r>
            <a:r>
              <a:rPr lang="en-US" dirty="0" smtClean="0"/>
              <a:t>.. (2018).gastric bypass. R. </a:t>
            </a:r>
            <a:r>
              <a:rPr lang="en-US" dirty="0" err="1" smtClean="0"/>
              <a:t>Lutfi</a:t>
            </a:r>
            <a:r>
              <a:rPr lang="en-US" dirty="0" smtClean="0"/>
              <a:t> et al. (eds.), Global Bariatric </a:t>
            </a:r>
            <a:r>
              <a:rPr lang="en-US" dirty="0" err="1" smtClean="0"/>
              <a:t>Surgery,the</a:t>
            </a:r>
            <a:r>
              <a:rPr lang="en-US" dirty="0" smtClean="0"/>
              <a:t> art (pp.97-110). Springer.  https://doi.org/10.1007/978-3-319-93545-4_9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5214226"/>
              </p:ext>
            </p:extLst>
          </p:nvPr>
        </p:nvGraphicFramePr>
        <p:xfrm>
          <a:off x="4822804" y="2013524"/>
          <a:ext cx="6581071" cy="3747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27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411" y="1997174"/>
            <a:ext cx="5904411" cy="236050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Fuga</a:t>
            </a:r>
            <a:r>
              <a:rPr lang="en-US" sz="1600" dirty="0" smtClean="0"/>
              <a:t>, 1-3%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 smtClean="0"/>
              <a:t>Sitio</a:t>
            </a:r>
            <a:r>
              <a:rPr lang="en-US" sz="1600" dirty="0" smtClean="0"/>
              <a:t> </a:t>
            </a:r>
            <a:r>
              <a:rPr lang="en-US" sz="1600" dirty="0" err="1" smtClean="0"/>
              <a:t>más</a:t>
            </a:r>
            <a:r>
              <a:rPr lang="en-US" sz="1600" dirty="0" smtClean="0"/>
              <a:t> </a:t>
            </a:r>
            <a:r>
              <a:rPr lang="en-US" sz="1600" dirty="0" err="1" smtClean="0"/>
              <a:t>común</a:t>
            </a:r>
            <a:r>
              <a:rPr lang="en-US" sz="1600" dirty="0" smtClean="0"/>
              <a:t> </a:t>
            </a:r>
            <a:r>
              <a:rPr lang="en-US" sz="1600" dirty="0" err="1" smtClean="0"/>
              <a:t>gastroyeyuno</a:t>
            </a:r>
            <a:r>
              <a:rPr lang="en-US" sz="1600" dirty="0" smtClean="0"/>
              <a:t> anastomosis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 smtClean="0"/>
              <a:t>Factores</a:t>
            </a:r>
            <a:r>
              <a:rPr lang="en-US" sz="1600" dirty="0" smtClean="0"/>
              <a:t>:  </a:t>
            </a:r>
            <a:r>
              <a:rPr lang="en-US" sz="1600" dirty="0" err="1" smtClean="0"/>
              <a:t>experiencia</a:t>
            </a:r>
            <a:r>
              <a:rPr lang="en-US" sz="1600" dirty="0" smtClean="0"/>
              <a:t> </a:t>
            </a:r>
            <a:r>
              <a:rPr lang="en-US" sz="1600" dirty="0" err="1" smtClean="0"/>
              <a:t>quirúrgica</a:t>
            </a:r>
            <a:r>
              <a:rPr lang="en-US" sz="1600" dirty="0" smtClean="0"/>
              <a:t>, IMC &gt;50 kg/m</a:t>
            </a:r>
            <a:r>
              <a:rPr lang="en-US" sz="1600" dirty="0" smtClean="0">
                <a:latin typeface="Calibri" panose="020F0502020204030204" pitchFamily="34" charset="0"/>
              </a:rPr>
              <a:t>², </a:t>
            </a:r>
            <a:r>
              <a:rPr lang="en-US" sz="1600" dirty="0" err="1" smtClean="0">
                <a:latin typeface="Calibri" panose="020F0502020204030204" pitchFamily="34" charset="0"/>
              </a:rPr>
              <a:t>refuerzo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alibri" panose="020F0502020204030204" pitchFamily="34" charset="0"/>
              </a:rPr>
              <a:t>Primeros</a:t>
            </a:r>
            <a:r>
              <a:rPr lang="en-US" sz="1600" dirty="0" smtClean="0">
                <a:latin typeface="Calibri" panose="020F0502020204030204" pitchFamily="34" charset="0"/>
              </a:rPr>
              <a:t> 7 </a:t>
            </a:r>
            <a:r>
              <a:rPr lang="en-US" sz="1600" dirty="0" err="1" smtClean="0">
                <a:latin typeface="Calibri" panose="020F0502020204030204" pitchFamily="34" charset="0"/>
              </a:rPr>
              <a:t>días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alibri" panose="020F0502020204030204" pitchFamily="34" charset="0"/>
              </a:rPr>
              <a:t>respuesta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inflamatoria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sistémica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alibri" panose="020F0502020204030204" pitchFamily="34" charset="0"/>
              </a:rPr>
              <a:t>Postquirúrgico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inmediato</a:t>
            </a:r>
            <a:r>
              <a:rPr lang="en-US" sz="1600" dirty="0" smtClean="0">
                <a:latin typeface="Calibri" panose="020F0502020204030204" pitchFamily="34" charset="0"/>
              </a:rPr>
              <a:t> (</a:t>
            </a:r>
            <a:r>
              <a:rPr lang="en-US" sz="1600" dirty="0" err="1" smtClean="0">
                <a:latin typeface="Calibri" panose="020F0502020204030204" pitchFamily="34" charset="0"/>
              </a:rPr>
              <a:t>falla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técnica</a:t>
            </a:r>
            <a:r>
              <a:rPr lang="en-US" sz="1600" dirty="0" smtClean="0">
                <a:latin typeface="Calibri" panose="020F0502020204030204" pitchFamily="34" charset="0"/>
              </a:rPr>
              <a:t>): </a:t>
            </a:r>
            <a:r>
              <a:rPr lang="en-US" sz="1600" dirty="0" err="1" smtClean="0">
                <a:latin typeface="Calibri" panose="020F0502020204030204" pitchFamily="34" charset="0"/>
              </a:rPr>
              <a:t>cirugía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PO. </a:t>
            </a:r>
            <a:r>
              <a:rPr lang="en-US" sz="1600" dirty="0" err="1" smtClean="0">
                <a:latin typeface="Calibri" panose="020F0502020204030204" pitchFamily="34" charset="0"/>
              </a:rPr>
              <a:t>Mediato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(</a:t>
            </a:r>
            <a:r>
              <a:rPr lang="en-US" sz="1600" dirty="0" err="1" smtClean="0">
                <a:latin typeface="Calibri" panose="020F0502020204030204" pitchFamily="34" charset="0"/>
              </a:rPr>
              <a:t>isquemia</a:t>
            </a:r>
            <a:r>
              <a:rPr lang="en-US" sz="1600" dirty="0" smtClean="0">
                <a:latin typeface="Calibri" panose="020F0502020204030204" pitchFamily="34" charset="0"/>
              </a:rPr>
              <a:t>/</a:t>
            </a:r>
            <a:r>
              <a:rPr lang="en-US" sz="1600" dirty="0" err="1" smtClean="0">
                <a:latin typeface="Calibri" panose="020F0502020204030204" pitchFamily="34" charset="0"/>
              </a:rPr>
              <a:t>engrapadora</a:t>
            </a:r>
            <a:r>
              <a:rPr lang="en-US" sz="1600" dirty="0" smtClean="0">
                <a:latin typeface="Calibri" panose="020F0502020204030204" pitchFamily="34" charset="0"/>
              </a:rPr>
              <a:t> circular): </a:t>
            </a:r>
            <a:r>
              <a:rPr lang="en-US" sz="1600" dirty="0" err="1" smtClean="0">
                <a:latin typeface="Calibri" panose="020F0502020204030204" pitchFamily="34" charset="0"/>
              </a:rPr>
              <a:t>drenaje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precutáneo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alibri" panose="020F0502020204030204" pitchFamily="34" charset="0"/>
              </a:rPr>
              <a:t>tratamiento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endoscópico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14497"/>
            <a:ext cx="4822804" cy="365125"/>
          </a:xfrm>
        </p:spPr>
        <p:txBody>
          <a:bodyPr/>
          <a:lstStyle/>
          <a:p>
            <a:r>
              <a:rPr lang="en-US" dirty="0" smtClean="0"/>
              <a:t> Bellorin-Marin,0; </a:t>
            </a:r>
            <a:r>
              <a:rPr lang="en-US" dirty="0" err="1" smtClean="0"/>
              <a:t>pomp,a</a:t>
            </a:r>
            <a:r>
              <a:rPr lang="en-US" dirty="0" smtClean="0"/>
              <a:t>.. (2018).gastric bypass. R. </a:t>
            </a:r>
            <a:r>
              <a:rPr lang="en-US" dirty="0" err="1" smtClean="0"/>
              <a:t>Lutfi</a:t>
            </a:r>
            <a:r>
              <a:rPr lang="en-US" dirty="0" smtClean="0"/>
              <a:t> et al. (eds.), Global Bariatric </a:t>
            </a:r>
            <a:r>
              <a:rPr lang="en-US" dirty="0" err="1" smtClean="0"/>
              <a:t>Surgery,the</a:t>
            </a:r>
            <a:r>
              <a:rPr lang="en-US" dirty="0" smtClean="0"/>
              <a:t> art (pp.97-110). Springer.  https://doi.org/10.1007/978-3-319-93545-4_9</a:t>
            </a:r>
            <a:endParaRPr lang="en-US" dirty="0"/>
          </a:p>
        </p:txBody>
      </p:sp>
      <p:sp>
        <p:nvSpPr>
          <p:cNvPr id="5" name="AutoShape 2" descr="Manejo laparoscópico de fuga gastroyeyunal tras bypass gástric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19" y="2435344"/>
            <a:ext cx="2650128" cy="1794859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7369196" y="641449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Sima</a:t>
            </a:r>
            <a:r>
              <a:rPr lang="en-US" dirty="0"/>
              <a:t>, E. (2017). Gastric bypass : Technical aspects and long-term results (PhD dissertation). Uppsala. </a:t>
            </a:r>
            <a:r>
              <a:rPr lang="en-US" dirty="0" err="1" smtClean="0"/>
              <a:t>DOI:http</a:t>
            </a:r>
            <a:r>
              <a:rPr lang="en-US" dirty="0"/>
              <a:t>://urn.kb.se/resolve?urn=urn:nbn:se:uu:diva-319510</a:t>
            </a:r>
          </a:p>
        </p:txBody>
      </p:sp>
    </p:spTree>
    <p:extLst>
      <p:ext uri="{BB962C8B-B14F-4D97-AF65-F5344CB8AC3E}">
        <p14:creationId xmlns:p14="http://schemas.microsoft.com/office/powerpoint/2010/main" val="21733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680" y="5140265"/>
            <a:ext cx="4219574" cy="82683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400" dirty="0" err="1" smtClean="0"/>
              <a:t>Bajo</a:t>
            </a:r>
            <a:r>
              <a:rPr lang="en-US" sz="1400" dirty="0" smtClean="0"/>
              <a:t> peso a largo </a:t>
            </a:r>
            <a:r>
              <a:rPr lang="en-US" sz="1400" dirty="0" err="1" smtClean="0"/>
              <a:t>plazo</a:t>
            </a:r>
            <a:r>
              <a:rPr lang="en-US" sz="1400" dirty="0" smtClean="0"/>
              <a:t>, </a:t>
            </a:r>
            <a:r>
              <a:rPr lang="en-US" sz="1400" dirty="0" err="1" smtClean="0"/>
              <a:t>disminución</a:t>
            </a:r>
            <a:r>
              <a:rPr lang="en-US" sz="1400" dirty="0" smtClean="0"/>
              <a:t> de </a:t>
            </a:r>
            <a:r>
              <a:rPr lang="en-US" sz="1400" dirty="0" err="1" smtClean="0"/>
              <a:t>morbilidad</a:t>
            </a:r>
            <a:r>
              <a:rPr lang="en-US" sz="1400" dirty="0" smtClean="0"/>
              <a:t> y </a:t>
            </a:r>
            <a:r>
              <a:rPr lang="en-US" sz="1400" dirty="0" err="1" smtClean="0"/>
              <a:t>mortalidad</a:t>
            </a:r>
            <a:endParaRPr lang="en-US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err="1" smtClean="0"/>
              <a:t>Mortalidad</a:t>
            </a:r>
            <a:r>
              <a:rPr lang="en-US" sz="1400" dirty="0" smtClean="0"/>
              <a:t> (30 d) 0.17%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05" y="1845734"/>
            <a:ext cx="5048250" cy="277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530" y="609054"/>
            <a:ext cx="5506539" cy="5773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73" y="178229"/>
            <a:ext cx="2343150" cy="13430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596743" y="1754294"/>
            <a:ext cx="2743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49680" y="2781906"/>
            <a:ext cx="2743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1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71154" y="1727323"/>
            <a:ext cx="5904411" cy="23605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Sangrado</a:t>
            </a:r>
            <a:r>
              <a:rPr lang="en-US" b="1" dirty="0" smtClean="0"/>
              <a:t>/</a:t>
            </a:r>
            <a:r>
              <a:rPr lang="en-US" b="1" dirty="0" err="1" smtClean="0"/>
              <a:t>Hemorragia</a:t>
            </a:r>
            <a:r>
              <a:rPr lang="en-US" sz="1600" dirty="0" smtClean="0"/>
              <a:t>, 0.8-9.4%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Primeras</a:t>
            </a:r>
            <a:r>
              <a:rPr lang="en-US" sz="1600" dirty="0" smtClean="0"/>
              <a:t> 72 horas post </a:t>
            </a:r>
            <a:r>
              <a:rPr lang="en-US" sz="1600" dirty="0" err="1" smtClean="0"/>
              <a:t>quirúrgicas</a:t>
            </a:r>
            <a:r>
              <a:rPr lang="en-US" sz="1600" dirty="0" smtClean="0"/>
              <a:t> (&gt;30 </a:t>
            </a:r>
            <a:r>
              <a:rPr lang="en-US" sz="1600" dirty="0" err="1" smtClean="0"/>
              <a:t>días</a:t>
            </a:r>
            <a:r>
              <a:rPr lang="en-US" sz="16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332411" y="2940586"/>
            <a:ext cx="2991395" cy="13387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Aguda</a:t>
            </a:r>
            <a:r>
              <a:rPr lang="en-US" sz="1600" dirty="0" smtClean="0"/>
              <a:t> (&lt;72 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Linea de </a:t>
            </a:r>
            <a:r>
              <a:rPr lang="en-US" sz="1600" dirty="0" err="1" smtClean="0"/>
              <a:t>grapado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1. “Pouch” (</a:t>
            </a:r>
            <a:r>
              <a:rPr lang="en-US" sz="1600" dirty="0" err="1" smtClean="0"/>
              <a:t>gastroyeyuno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2. </a:t>
            </a:r>
            <a:r>
              <a:rPr lang="en-US" sz="1600" dirty="0" err="1" smtClean="0"/>
              <a:t>Remanente</a:t>
            </a:r>
            <a:r>
              <a:rPr lang="en-US" sz="1600" dirty="0" smtClean="0"/>
              <a:t> </a:t>
            </a:r>
            <a:r>
              <a:rPr lang="en-US" sz="1600" dirty="0" err="1" smtClean="0"/>
              <a:t>gástrico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3. </a:t>
            </a:r>
            <a:r>
              <a:rPr lang="en-US" sz="1600" dirty="0" err="1" smtClean="0"/>
              <a:t>Yeyunoyeyuno</a:t>
            </a:r>
            <a:r>
              <a:rPr lang="en-US" sz="1600" dirty="0" smtClean="0"/>
              <a:t> anastomosis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9016" y="2974356"/>
            <a:ext cx="2991395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Subaguda</a:t>
            </a:r>
            <a:r>
              <a:rPr lang="en-US" sz="1600" dirty="0" smtClean="0"/>
              <a:t> (72 h – 30 </a:t>
            </a:r>
            <a:r>
              <a:rPr lang="en-US" sz="1600" dirty="0" err="1" smtClean="0"/>
              <a:t>días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Úlcera</a:t>
            </a:r>
            <a:r>
              <a:rPr lang="en-US" sz="1600" dirty="0" smtClean="0"/>
              <a:t> </a:t>
            </a:r>
            <a:r>
              <a:rPr lang="en-US" sz="1600" dirty="0" err="1" smtClean="0"/>
              <a:t>gástrica</a:t>
            </a:r>
            <a:r>
              <a:rPr lang="en-US" sz="1600" dirty="0" smtClean="0"/>
              <a:t>/duodenal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Gastritis, AINE’S, </a:t>
            </a:r>
            <a:r>
              <a:rPr lang="en-US" sz="1600" dirty="0" err="1" smtClean="0"/>
              <a:t>secundaria</a:t>
            </a:r>
            <a:r>
              <a:rPr lang="en-US" sz="1600" dirty="0" smtClean="0"/>
              <a:t> a </a:t>
            </a:r>
            <a:r>
              <a:rPr lang="en-US" sz="1600" dirty="0" err="1" smtClean="0"/>
              <a:t>anticoagulación</a:t>
            </a: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332411" y="4582551"/>
            <a:ext cx="299139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Crónica</a:t>
            </a:r>
            <a:r>
              <a:rPr lang="en-US" sz="1600" dirty="0" smtClean="0"/>
              <a:t> (&gt;30 </a:t>
            </a:r>
            <a:r>
              <a:rPr lang="en-US" sz="1600" dirty="0" err="1" smtClean="0"/>
              <a:t>días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Úlcera</a:t>
            </a:r>
            <a:r>
              <a:rPr lang="en-US" sz="1600" dirty="0" smtClean="0"/>
              <a:t> marginal (</a:t>
            </a:r>
            <a:r>
              <a:rPr lang="en-US" sz="1600" dirty="0" err="1" smtClean="0"/>
              <a:t>gastroyeyuno</a:t>
            </a:r>
            <a:r>
              <a:rPr lang="en-US" sz="1600" dirty="0" smtClean="0"/>
              <a:t> anastomosis)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1133" y="4527804"/>
            <a:ext cx="258019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Tratamiento</a:t>
            </a:r>
            <a:r>
              <a:rPr lang="en-US" sz="1600" dirty="0" smtClean="0"/>
              <a:t> medico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Tx</a:t>
            </a:r>
            <a:r>
              <a:rPr lang="en-US" sz="1600" dirty="0" smtClean="0"/>
              <a:t>. </a:t>
            </a:r>
            <a:r>
              <a:rPr lang="en-US" sz="1600" dirty="0" err="1" smtClean="0"/>
              <a:t>endoscópico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Tx</a:t>
            </a:r>
            <a:r>
              <a:rPr lang="en-US" sz="1600" dirty="0" smtClean="0"/>
              <a:t>. </a:t>
            </a:r>
            <a:r>
              <a:rPr lang="en-US" sz="1600" dirty="0" err="1" smtClean="0"/>
              <a:t>quirúrgico</a:t>
            </a:r>
            <a:endParaRPr lang="en-US" sz="1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621" y="2252676"/>
            <a:ext cx="2952750" cy="2914650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3360" y="6438298"/>
            <a:ext cx="4822804" cy="365125"/>
          </a:xfrm>
        </p:spPr>
        <p:txBody>
          <a:bodyPr/>
          <a:lstStyle/>
          <a:p>
            <a:r>
              <a:rPr lang="en-US" dirty="0" smtClean="0"/>
              <a:t> Bellorin-Marin,0; </a:t>
            </a:r>
            <a:r>
              <a:rPr lang="en-US" dirty="0" err="1" smtClean="0"/>
              <a:t>pomp,a</a:t>
            </a:r>
            <a:r>
              <a:rPr lang="en-US" dirty="0" smtClean="0"/>
              <a:t>.. (2018).gastric bypass. R. </a:t>
            </a:r>
            <a:r>
              <a:rPr lang="en-US" dirty="0" err="1" smtClean="0"/>
              <a:t>Lutfi</a:t>
            </a:r>
            <a:r>
              <a:rPr lang="en-US" dirty="0" smtClean="0"/>
              <a:t> et al. (eds.), Global Bariatric </a:t>
            </a:r>
            <a:r>
              <a:rPr lang="en-US" dirty="0" err="1" smtClean="0"/>
              <a:t>Surgery,the</a:t>
            </a:r>
            <a:r>
              <a:rPr lang="en-US" dirty="0" smtClean="0"/>
              <a:t> art (pp.97-110). Springer.  https://doi.org/10.1007/978-3-319-93545-4_9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15545" y="5413548"/>
            <a:ext cx="190282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GJ: hematemesis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YY: melena</a:t>
            </a:r>
          </a:p>
        </p:txBody>
      </p:sp>
    </p:spTree>
    <p:extLst>
      <p:ext uri="{BB962C8B-B14F-4D97-AF65-F5344CB8AC3E}">
        <p14:creationId xmlns:p14="http://schemas.microsoft.com/office/powerpoint/2010/main" val="16822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32411" y="1997174"/>
            <a:ext cx="5904411" cy="23605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Obstrucción</a:t>
            </a:r>
            <a:r>
              <a:rPr lang="en-US" b="1" dirty="0" smtClean="0"/>
              <a:t> Intestinal</a:t>
            </a:r>
            <a:r>
              <a:rPr lang="en-US" sz="1600" dirty="0" smtClean="0"/>
              <a:t>, 1.5-5.2%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 Hernia </a:t>
            </a:r>
            <a:r>
              <a:rPr lang="en-US" sz="1600" dirty="0" err="1" smtClean="0"/>
              <a:t>interna</a:t>
            </a:r>
            <a:r>
              <a:rPr lang="en-US" sz="1600" dirty="0" smtClean="0"/>
              <a:t>, </a:t>
            </a:r>
            <a:r>
              <a:rPr lang="en-US" sz="1600" dirty="0" err="1" smtClean="0"/>
              <a:t>adherencias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V</a:t>
            </a:r>
            <a:r>
              <a:rPr lang="en-US" sz="1600" dirty="0" err="1"/>
              <a:t>ó</a:t>
            </a:r>
            <a:r>
              <a:rPr lang="en-US" sz="1600" dirty="0" err="1" smtClean="0"/>
              <a:t>mito</a:t>
            </a:r>
            <a:r>
              <a:rPr lang="en-US" sz="1600" dirty="0" smtClean="0"/>
              <a:t> de </a:t>
            </a:r>
            <a:r>
              <a:rPr lang="en-US" sz="1600" dirty="0" err="1" smtClean="0"/>
              <a:t>contenido</a:t>
            </a:r>
            <a:r>
              <a:rPr lang="en-US" sz="1600" dirty="0" smtClean="0"/>
              <a:t> </a:t>
            </a:r>
            <a:r>
              <a:rPr lang="en-US" sz="1600" dirty="0" err="1" smtClean="0"/>
              <a:t>biliar</a:t>
            </a:r>
            <a:r>
              <a:rPr lang="en-US" sz="1600" dirty="0" smtClean="0"/>
              <a:t> (</a:t>
            </a:r>
            <a:r>
              <a:rPr lang="en-US" sz="1600" dirty="0" err="1" smtClean="0"/>
              <a:t>yeyunoyeyuno</a:t>
            </a:r>
            <a:r>
              <a:rPr lang="en-US" sz="16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 smtClean="0"/>
              <a:t>Tratamiento</a:t>
            </a:r>
            <a:r>
              <a:rPr lang="en-US" sz="1600" dirty="0" smtClean="0"/>
              <a:t> medico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 smtClean="0"/>
              <a:t>Laparoscopía</a:t>
            </a:r>
            <a:r>
              <a:rPr lang="en-US" sz="1600" dirty="0" smtClean="0"/>
              <a:t> </a:t>
            </a:r>
            <a:r>
              <a:rPr lang="en-US" sz="1600" dirty="0" err="1" smtClean="0"/>
              <a:t>diagnóstica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513" y="2127803"/>
            <a:ext cx="2943225" cy="3362325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3360" y="6438298"/>
            <a:ext cx="4822804" cy="365125"/>
          </a:xfrm>
        </p:spPr>
        <p:txBody>
          <a:bodyPr/>
          <a:lstStyle/>
          <a:p>
            <a:r>
              <a:rPr lang="en-US" dirty="0" smtClean="0"/>
              <a:t> Bellorin-Marin,0; </a:t>
            </a:r>
            <a:r>
              <a:rPr lang="en-US" dirty="0" err="1" smtClean="0"/>
              <a:t>pomp,a</a:t>
            </a:r>
            <a:r>
              <a:rPr lang="en-US" dirty="0" smtClean="0"/>
              <a:t>.. (2018).gastric bypass. R. </a:t>
            </a:r>
            <a:r>
              <a:rPr lang="en-US" dirty="0" err="1" smtClean="0"/>
              <a:t>Lutfi</a:t>
            </a:r>
            <a:r>
              <a:rPr lang="en-US" dirty="0" smtClean="0"/>
              <a:t> et al. (eds.), Global Bariatric </a:t>
            </a:r>
            <a:r>
              <a:rPr lang="en-US" dirty="0" err="1" smtClean="0"/>
              <a:t>Surgery,the</a:t>
            </a:r>
            <a:r>
              <a:rPr lang="en-US" dirty="0" smtClean="0"/>
              <a:t> art (pp.97-110). Springer.  https://doi.org/10.1007/978-3-319-93545-4_9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01783" y="2126273"/>
            <a:ext cx="5643154" cy="236050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Úlcera</a:t>
            </a:r>
            <a:r>
              <a:rPr lang="en-US" b="1" dirty="0" smtClean="0"/>
              <a:t> marginal</a:t>
            </a:r>
            <a:r>
              <a:rPr lang="en-US" sz="1600" dirty="0" smtClean="0"/>
              <a:t>, 1-4%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 Primer </a:t>
            </a:r>
            <a:r>
              <a:rPr lang="en-US" sz="1600" dirty="0" err="1" smtClean="0"/>
              <a:t>año</a:t>
            </a:r>
            <a:r>
              <a:rPr lang="en-US" sz="1600" dirty="0" smtClean="0"/>
              <a:t> </a:t>
            </a:r>
            <a:r>
              <a:rPr lang="en-US" sz="1600" dirty="0" err="1" smtClean="0"/>
              <a:t>después</a:t>
            </a:r>
            <a:r>
              <a:rPr lang="en-US" sz="1600" dirty="0" smtClean="0"/>
              <a:t> de </a:t>
            </a:r>
            <a:r>
              <a:rPr lang="en-US" sz="1600" dirty="0" err="1" smtClean="0"/>
              <a:t>cirugía</a:t>
            </a:r>
            <a:r>
              <a:rPr lang="en-US" sz="1600" dirty="0" smtClean="0"/>
              <a:t>; </a:t>
            </a:r>
            <a:r>
              <a:rPr lang="en-US" sz="1600" dirty="0" err="1" smtClean="0"/>
              <a:t>yeyunoyeyuno</a:t>
            </a:r>
            <a:r>
              <a:rPr lang="en-US" sz="1600" dirty="0" smtClean="0"/>
              <a:t> anastomosis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“Pouch” </a:t>
            </a:r>
            <a:r>
              <a:rPr lang="en-US" sz="1600" dirty="0" err="1" smtClean="0"/>
              <a:t>gástrico</a:t>
            </a:r>
            <a:r>
              <a:rPr lang="en-US" sz="1600" dirty="0" smtClean="0"/>
              <a:t> de mayor </a:t>
            </a:r>
            <a:r>
              <a:rPr lang="en-US" sz="1600" dirty="0" err="1" smtClean="0"/>
              <a:t>tamaño</a:t>
            </a:r>
            <a:r>
              <a:rPr lang="en-US" sz="1600" dirty="0" smtClean="0"/>
              <a:t> = mayor </a:t>
            </a:r>
            <a:r>
              <a:rPr lang="en-US" sz="1600" dirty="0" err="1" smtClean="0"/>
              <a:t>exposición</a:t>
            </a:r>
            <a:r>
              <a:rPr lang="en-US" sz="1600" dirty="0" smtClean="0"/>
              <a:t> a </a:t>
            </a:r>
            <a:r>
              <a:rPr lang="en-US" sz="1600" dirty="0" err="1" smtClean="0"/>
              <a:t>ácido</a:t>
            </a:r>
            <a:r>
              <a:rPr lang="en-US" sz="1600" dirty="0" smtClean="0"/>
              <a:t> </a:t>
            </a:r>
            <a:r>
              <a:rPr lang="en-US" sz="1600" dirty="0" err="1" smtClean="0"/>
              <a:t>gástrico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 smtClean="0"/>
              <a:t>Factores</a:t>
            </a:r>
            <a:r>
              <a:rPr lang="en-US" sz="1600" dirty="0" smtClean="0"/>
              <a:t> </a:t>
            </a:r>
            <a:r>
              <a:rPr lang="en-US" sz="1600" dirty="0" err="1" smtClean="0"/>
              <a:t>importantes</a:t>
            </a:r>
            <a:r>
              <a:rPr lang="en-US" sz="1600" dirty="0" smtClean="0"/>
              <a:t>: </a:t>
            </a:r>
            <a:r>
              <a:rPr lang="en-US" sz="1600" dirty="0" err="1" smtClean="0"/>
              <a:t>tabaquismo</a:t>
            </a:r>
            <a:r>
              <a:rPr lang="en-US" sz="1600" dirty="0" smtClean="0"/>
              <a:t>, </a:t>
            </a:r>
            <a:r>
              <a:rPr lang="en-US" sz="1600" dirty="0" err="1" smtClean="0"/>
              <a:t>H.pylori</a:t>
            </a:r>
            <a:r>
              <a:rPr lang="en-US" sz="1600" dirty="0" smtClean="0"/>
              <a:t>, AINE’s, alcohol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 smtClean="0"/>
              <a:t>Tratamiento</a:t>
            </a:r>
            <a:r>
              <a:rPr lang="en-US" sz="1600" dirty="0" smtClean="0"/>
              <a:t> </a:t>
            </a:r>
            <a:r>
              <a:rPr lang="en-US" sz="1600" dirty="0" err="1" smtClean="0"/>
              <a:t>endoscópico</a:t>
            </a:r>
            <a:r>
              <a:rPr lang="en-US" sz="1600" dirty="0" smtClean="0"/>
              <a:t> /  </a:t>
            </a:r>
            <a:r>
              <a:rPr lang="en-US" sz="1600" dirty="0" err="1" smtClean="0"/>
              <a:t>quirúrgico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caso</a:t>
            </a:r>
            <a:r>
              <a:rPr lang="en-US" sz="1600" dirty="0" smtClean="0"/>
              <a:t> de </a:t>
            </a:r>
            <a:r>
              <a:rPr lang="en-US" sz="1600" dirty="0" err="1" smtClean="0"/>
              <a:t>complicación</a:t>
            </a:r>
            <a:r>
              <a:rPr lang="en-US" sz="1600" dirty="0" smtClean="0"/>
              <a:t> (</a:t>
            </a:r>
            <a:r>
              <a:rPr lang="en-US" sz="1600" dirty="0" err="1" smtClean="0"/>
              <a:t>perforación</a:t>
            </a:r>
            <a:r>
              <a:rPr lang="en-US" sz="1600" dirty="0" smtClean="0"/>
              <a:t>, </a:t>
            </a:r>
            <a:r>
              <a:rPr lang="en-US" sz="1600" dirty="0" err="1" smtClean="0"/>
              <a:t>hemorragia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14497"/>
            <a:ext cx="4822804" cy="365125"/>
          </a:xfrm>
        </p:spPr>
        <p:txBody>
          <a:bodyPr/>
          <a:lstStyle/>
          <a:p>
            <a:r>
              <a:rPr lang="en-US" dirty="0" smtClean="0"/>
              <a:t> Bellorin-Marin,0; </a:t>
            </a:r>
            <a:r>
              <a:rPr lang="en-US" dirty="0" err="1" smtClean="0"/>
              <a:t>pomp,a</a:t>
            </a:r>
            <a:r>
              <a:rPr lang="en-US" dirty="0" smtClean="0"/>
              <a:t>.. (2018).gastric bypass. R. </a:t>
            </a:r>
            <a:r>
              <a:rPr lang="en-US" dirty="0" err="1" smtClean="0"/>
              <a:t>Lutfi</a:t>
            </a:r>
            <a:r>
              <a:rPr lang="en-US" dirty="0" smtClean="0"/>
              <a:t> et al. (eds.), Global Bariatric </a:t>
            </a:r>
            <a:r>
              <a:rPr lang="en-US" dirty="0" err="1" smtClean="0"/>
              <a:t>Surgery,the</a:t>
            </a:r>
            <a:r>
              <a:rPr lang="en-US" dirty="0" smtClean="0"/>
              <a:t> art (pp.97-110). Springer.  https://doi.org/10.1007/978-3-319-93545-4_9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7369196" y="641449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Sima</a:t>
            </a:r>
            <a:r>
              <a:rPr lang="en-US" dirty="0"/>
              <a:t>, E. (2017). Gastric bypass : Technical aspects and long-term results (PhD dissertation). Uppsala. </a:t>
            </a:r>
            <a:r>
              <a:rPr lang="en-US" dirty="0" err="1" smtClean="0"/>
              <a:t>DOI:http</a:t>
            </a:r>
            <a:r>
              <a:rPr lang="en-US" dirty="0"/>
              <a:t>://urn.kb.se/resolve?urn=urn:nbn:se:uu:diva-319510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196" y="1978343"/>
            <a:ext cx="3355410" cy="265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1400729"/>
            <a:ext cx="6714309" cy="34254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Estenosis</a:t>
            </a:r>
            <a:r>
              <a:rPr lang="en-US" sz="1600" dirty="0" smtClean="0"/>
              <a:t>, 3-15%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Gastroyeyuno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Disfagia 2 </a:t>
            </a:r>
            <a:r>
              <a:rPr lang="en-US" sz="1600" dirty="0" err="1" smtClean="0"/>
              <a:t>meses</a:t>
            </a:r>
            <a:r>
              <a:rPr lang="en-US" sz="1600" dirty="0" smtClean="0"/>
              <a:t> posterior a </a:t>
            </a:r>
            <a:r>
              <a:rPr lang="en-US" sz="1600" dirty="0" err="1" smtClean="0"/>
              <a:t>cirugía</a:t>
            </a:r>
            <a:r>
              <a:rPr lang="en-US" sz="1600" dirty="0" smtClean="0"/>
              <a:t> (</a:t>
            </a:r>
            <a:r>
              <a:rPr lang="en-US" sz="1600" dirty="0" err="1" smtClean="0"/>
              <a:t>asociado</a:t>
            </a:r>
            <a:r>
              <a:rPr lang="en-US" sz="1600" dirty="0" smtClean="0"/>
              <a:t> a </a:t>
            </a:r>
            <a:r>
              <a:rPr lang="en-US" sz="1600" dirty="0" err="1" smtClean="0"/>
              <a:t>engrapadora</a:t>
            </a:r>
            <a:r>
              <a:rPr lang="en-US" sz="1600" dirty="0" smtClean="0"/>
              <a:t> circular [21 mm])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Disfagia &gt;4 </a:t>
            </a:r>
            <a:r>
              <a:rPr lang="en-US" sz="1600" dirty="0" err="1" smtClean="0"/>
              <a:t>meses</a:t>
            </a:r>
            <a:r>
              <a:rPr lang="en-US" sz="1600" dirty="0" smtClean="0"/>
              <a:t>, </a:t>
            </a:r>
            <a:r>
              <a:rPr lang="en-US" sz="1600" dirty="0" err="1" smtClean="0"/>
              <a:t>úlcera</a:t>
            </a:r>
            <a:r>
              <a:rPr lang="en-US" sz="1600" dirty="0" smtClean="0"/>
              <a:t>, </a:t>
            </a:r>
            <a:r>
              <a:rPr lang="en-US" sz="1600" dirty="0" err="1" smtClean="0"/>
              <a:t>cuerpo</a:t>
            </a:r>
            <a:r>
              <a:rPr lang="en-US" sz="1600" dirty="0" smtClean="0"/>
              <a:t> </a:t>
            </a:r>
            <a:r>
              <a:rPr lang="en-US" sz="1600" dirty="0" err="1" smtClean="0"/>
              <a:t>extraño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Anastomosis con </a:t>
            </a:r>
            <a:r>
              <a:rPr lang="en-US" sz="1600" dirty="0" err="1"/>
              <a:t>tensión</a:t>
            </a:r>
            <a:r>
              <a:rPr lang="en-US" sz="1600" dirty="0"/>
              <a:t>, </a:t>
            </a:r>
            <a:r>
              <a:rPr lang="en-US" sz="1600" dirty="0" err="1"/>
              <a:t>exposición</a:t>
            </a:r>
            <a:r>
              <a:rPr lang="en-US" sz="1600" dirty="0"/>
              <a:t> a </a:t>
            </a:r>
            <a:r>
              <a:rPr lang="en-US" sz="1600" dirty="0" err="1"/>
              <a:t>ácido</a:t>
            </a:r>
            <a:r>
              <a:rPr lang="en-US" sz="1600" dirty="0"/>
              <a:t>, hematoma, </a:t>
            </a:r>
            <a:r>
              <a:rPr lang="en-US" sz="1600" dirty="0" err="1"/>
              <a:t>refuerzo</a:t>
            </a:r>
            <a:r>
              <a:rPr lang="en-US" sz="1600" dirty="0"/>
              <a:t> (no absorbable)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481871" y="1918536"/>
            <a:ext cx="258019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Tratamiento</a:t>
            </a:r>
            <a:r>
              <a:rPr lang="en-US" sz="1600" dirty="0" smtClean="0"/>
              <a:t> </a:t>
            </a:r>
            <a:r>
              <a:rPr lang="en-US" sz="1600" dirty="0" err="1" smtClean="0"/>
              <a:t>endoscópico</a:t>
            </a:r>
            <a:endParaRPr lang="en-US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897" y="3578276"/>
            <a:ext cx="5592801" cy="2495787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14497"/>
            <a:ext cx="4822804" cy="365125"/>
          </a:xfrm>
        </p:spPr>
        <p:txBody>
          <a:bodyPr/>
          <a:lstStyle/>
          <a:p>
            <a:r>
              <a:rPr lang="en-US" dirty="0" smtClean="0"/>
              <a:t> Bellorin-Marin,0; </a:t>
            </a:r>
            <a:r>
              <a:rPr lang="en-US" dirty="0" err="1" smtClean="0"/>
              <a:t>pomp,a</a:t>
            </a:r>
            <a:r>
              <a:rPr lang="en-US" dirty="0" smtClean="0"/>
              <a:t>.. (2018).gastric bypass. R. </a:t>
            </a:r>
            <a:r>
              <a:rPr lang="en-US" dirty="0" err="1" smtClean="0"/>
              <a:t>Lutfi</a:t>
            </a:r>
            <a:r>
              <a:rPr lang="en-US" dirty="0" smtClean="0"/>
              <a:t> et al. (eds.), Global Bariatric </a:t>
            </a:r>
            <a:r>
              <a:rPr lang="en-US" dirty="0" err="1" smtClean="0"/>
              <a:t>Surgery,the</a:t>
            </a:r>
            <a:r>
              <a:rPr lang="en-US" dirty="0" smtClean="0"/>
              <a:t> art (pp.97-110). Springer.  https://doi.org/10.1007/978-3-319-93545-4_9</a:t>
            </a:r>
            <a:endParaRPr lang="en-US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7369196" y="641449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Sima</a:t>
            </a:r>
            <a:r>
              <a:rPr lang="en-US" dirty="0"/>
              <a:t>, E. (2017). Gastric bypass : Technical aspects and long-term results (PhD dissertation). Uppsala. </a:t>
            </a:r>
            <a:r>
              <a:rPr lang="en-US" dirty="0" err="1" smtClean="0"/>
              <a:t>DOI:http</a:t>
            </a:r>
            <a:r>
              <a:rPr lang="en-US" dirty="0"/>
              <a:t>://urn.kb.se/resolve?urn=urn:nbn:se:uu:diva-319510</a:t>
            </a:r>
          </a:p>
        </p:txBody>
      </p:sp>
    </p:spTree>
    <p:extLst>
      <p:ext uri="{BB962C8B-B14F-4D97-AF65-F5344CB8AC3E}">
        <p14:creationId xmlns:p14="http://schemas.microsoft.com/office/powerpoint/2010/main" val="37937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Referencias</a:t>
            </a:r>
            <a:r>
              <a:rPr lang="en-US" sz="2400" dirty="0" smtClean="0"/>
              <a:t> </a:t>
            </a:r>
            <a:r>
              <a:rPr lang="en-US" sz="2400" dirty="0" err="1" smtClean="0"/>
              <a:t>bibliográficas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72632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 Bellorin-Marin,0; </a:t>
            </a:r>
            <a:r>
              <a:rPr lang="en-US" dirty="0" err="1"/>
              <a:t>pomp,a</a:t>
            </a:r>
            <a:r>
              <a:rPr lang="en-US" dirty="0"/>
              <a:t>.. (2018).gastric bypass. R. </a:t>
            </a:r>
            <a:r>
              <a:rPr lang="en-US" dirty="0" err="1"/>
              <a:t>Lutfi</a:t>
            </a:r>
            <a:r>
              <a:rPr lang="en-US" dirty="0"/>
              <a:t> et al. (eds.), Global Bariatric </a:t>
            </a:r>
            <a:r>
              <a:rPr lang="en-US" dirty="0" err="1"/>
              <a:t>Surgery,the</a:t>
            </a:r>
            <a:r>
              <a:rPr lang="en-US" dirty="0"/>
              <a:t> art (pp.97-110). Springer. 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doi.org/10.1007/978-3-319-93545-4_9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higa,k</a:t>
            </a:r>
            <a:r>
              <a:rPr lang="en-US" dirty="0"/>
              <a:t>.(2015).laparoscopic gastric </a:t>
            </a:r>
            <a:r>
              <a:rPr lang="en-US" dirty="0" err="1"/>
              <a:t>bypass:technique</a:t>
            </a:r>
            <a:r>
              <a:rPr lang="en-US" dirty="0"/>
              <a:t> and outcomes. Nguyen et al. (eds.), </a:t>
            </a:r>
            <a:r>
              <a:rPr lang="en-US" i="1" dirty="0"/>
              <a:t>The ASMBS Textbook of Bariatric Surgery: Volume 1: Bariatric Surgery</a:t>
            </a:r>
            <a:r>
              <a:rPr lang="en-US" dirty="0"/>
              <a:t>, (pp.183-191). Springer.  https://</a:t>
            </a:r>
            <a:r>
              <a:rPr lang="en-US" dirty="0" smtClean="0"/>
              <a:t>doi.org/10.1007/978-3-319-93545-4_9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Sima</a:t>
            </a:r>
            <a:r>
              <a:rPr lang="en-US" dirty="0"/>
              <a:t>, E. (2017). Gastric bypass : Technical aspects and long-term results (PhD dissertation). Uppsala. </a:t>
            </a:r>
            <a:r>
              <a:rPr lang="en-US" dirty="0" err="1"/>
              <a:t>DOI:http</a:t>
            </a:r>
            <a:r>
              <a:rPr lang="en-US" dirty="0"/>
              <a:t>://</a:t>
            </a:r>
            <a:r>
              <a:rPr lang="en-US" dirty="0" smtClean="0"/>
              <a:t>urn.kb.se/</a:t>
            </a:r>
            <a:r>
              <a:rPr lang="en-US" dirty="0" err="1" smtClean="0"/>
              <a:t>resolve?urn</a:t>
            </a:r>
            <a:r>
              <a:rPr lang="en-US" dirty="0" smtClean="0"/>
              <a:t>=urn:nbn:se:uu:diva-319510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Moshiri</a:t>
            </a:r>
            <a:r>
              <a:rPr lang="en-US" dirty="0"/>
              <a:t>, M. et al. (2013). Evolution of Bariatric Surgery: A Historical Perspective. American Journal of </a:t>
            </a:r>
            <a:r>
              <a:rPr lang="en-US" dirty="0" err="1"/>
              <a:t>Roentgenology</a:t>
            </a:r>
            <a:r>
              <a:rPr lang="en-US" dirty="0"/>
              <a:t>, 201(1), W40–W48. </a:t>
            </a:r>
            <a:r>
              <a:rPr lang="en-US" dirty="0" smtClean="0"/>
              <a:t>doi:10.2214/ajr.12.10131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Saliba</a:t>
            </a:r>
            <a:r>
              <a:rPr lang="en-US" dirty="0"/>
              <a:t>, J., </a:t>
            </a:r>
            <a:r>
              <a:rPr lang="en-US" dirty="0" err="1"/>
              <a:t>Wattacheril</a:t>
            </a:r>
            <a:r>
              <a:rPr lang="en-US" dirty="0"/>
              <a:t>, J., &amp; </a:t>
            </a:r>
            <a:r>
              <a:rPr lang="en-US" dirty="0" err="1"/>
              <a:t>Abumrad</a:t>
            </a:r>
            <a:r>
              <a:rPr lang="en-US" dirty="0"/>
              <a:t>, N. N. (2009). Endocrine and metabolic response to gastric bypass. Current opinion in clinical nutrition and metabolic care, 12(5), 515–521.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doi.org/10.1097/MCO.0b013e32832e1b14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Beckman, L. M., Beckman, T. R., &amp; Earthman, C. P. (2010). Changes in gastrointestinal hormones and leptin after Roux-</a:t>
            </a:r>
            <a:r>
              <a:rPr lang="en-US" dirty="0" err="1"/>
              <a:t>en</a:t>
            </a:r>
            <a:r>
              <a:rPr lang="en-US" dirty="0"/>
              <a:t>-Y gastric bypass procedure: a review. Journal of the American Dietetic Association, 110(4), 571–584.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doi.org/10.1016/j.jada.2009.12.023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Rubino</a:t>
            </a:r>
            <a:r>
              <a:rPr lang="en-US" dirty="0"/>
              <a:t> F, </a:t>
            </a:r>
            <a:r>
              <a:rPr lang="en-US" dirty="0" err="1"/>
              <a:t>Forgione</a:t>
            </a:r>
            <a:r>
              <a:rPr lang="en-US" dirty="0"/>
              <a:t> A, Cummings DE, </a:t>
            </a:r>
            <a:r>
              <a:rPr lang="en-US" dirty="0" err="1"/>
              <a:t>Vix</a:t>
            </a:r>
            <a:r>
              <a:rPr lang="en-US" dirty="0"/>
              <a:t> M, </a:t>
            </a:r>
            <a:r>
              <a:rPr lang="en-US" dirty="0" err="1"/>
              <a:t>Gnuli</a:t>
            </a:r>
            <a:r>
              <a:rPr lang="en-US" dirty="0"/>
              <a:t> D, </a:t>
            </a:r>
            <a:r>
              <a:rPr lang="en-US" dirty="0" err="1"/>
              <a:t>Mingrone</a:t>
            </a:r>
            <a:r>
              <a:rPr lang="en-US" dirty="0"/>
              <a:t> G, et al. The mechanism of diabetes control after gastrointestinal bypass surgery reveals a role of the proximal small intestine in the pathophysiology of type 2 diabetes. Ann Surg. 2006;244:741–9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Rubino</a:t>
            </a:r>
            <a:r>
              <a:rPr lang="en-US" dirty="0">
                <a:solidFill>
                  <a:schemeClr val="tx1"/>
                </a:solidFill>
              </a:rPr>
              <a:t> F, </a:t>
            </a:r>
            <a:r>
              <a:rPr lang="en-US" dirty="0" err="1">
                <a:solidFill>
                  <a:schemeClr val="tx1"/>
                </a:solidFill>
              </a:rPr>
              <a:t>Marescaux</a:t>
            </a:r>
            <a:r>
              <a:rPr lang="en-US" dirty="0">
                <a:solidFill>
                  <a:schemeClr val="tx1"/>
                </a:solidFill>
              </a:rPr>
              <a:t> J. Effect of duodenal-</a:t>
            </a:r>
            <a:r>
              <a:rPr lang="en-US" dirty="0" err="1">
                <a:solidFill>
                  <a:schemeClr val="tx1"/>
                </a:solidFill>
              </a:rPr>
              <a:t>jejunal</a:t>
            </a:r>
            <a:r>
              <a:rPr lang="en-US" dirty="0">
                <a:solidFill>
                  <a:schemeClr val="tx1"/>
                </a:solidFill>
              </a:rPr>
              <a:t> exclusion in a non-obese animal model of type 2 diabetes: a new perspective for an old disease. Ann Surg. </a:t>
            </a:r>
            <a:r>
              <a:rPr lang="en-US" dirty="0" smtClean="0">
                <a:solidFill>
                  <a:schemeClr val="tx1"/>
                </a:solidFill>
              </a:rPr>
              <a:t>2004;239:1–11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Baud G, </a:t>
            </a:r>
            <a:r>
              <a:rPr lang="en-US" dirty="0" err="1">
                <a:solidFill>
                  <a:schemeClr val="tx1"/>
                </a:solidFill>
              </a:rPr>
              <a:t>Daoudi</a:t>
            </a:r>
            <a:r>
              <a:rPr lang="en-US" dirty="0">
                <a:solidFill>
                  <a:schemeClr val="tx1"/>
                </a:solidFill>
              </a:rPr>
              <a:t> M, Hubert T, </a:t>
            </a:r>
            <a:r>
              <a:rPr lang="en-US" dirty="0" err="1">
                <a:solidFill>
                  <a:schemeClr val="tx1"/>
                </a:solidFill>
              </a:rPr>
              <a:t>Raverdy</a:t>
            </a:r>
            <a:r>
              <a:rPr lang="en-US" dirty="0">
                <a:solidFill>
                  <a:schemeClr val="tx1"/>
                </a:solidFill>
              </a:rPr>
              <a:t> V, </a:t>
            </a:r>
            <a:r>
              <a:rPr lang="en-US" dirty="0" err="1">
                <a:solidFill>
                  <a:schemeClr val="tx1"/>
                </a:solidFill>
              </a:rPr>
              <a:t>Pigeyre</a:t>
            </a:r>
            <a:r>
              <a:rPr lang="en-US" dirty="0">
                <a:solidFill>
                  <a:schemeClr val="tx1"/>
                </a:solidFill>
              </a:rPr>
              <a:t> M, </a:t>
            </a:r>
            <a:r>
              <a:rPr lang="en-US" dirty="0" err="1">
                <a:solidFill>
                  <a:schemeClr val="tx1"/>
                </a:solidFill>
              </a:rPr>
              <a:t>Hervieux</a:t>
            </a:r>
            <a:r>
              <a:rPr lang="en-US" dirty="0">
                <a:solidFill>
                  <a:schemeClr val="tx1"/>
                </a:solidFill>
              </a:rPr>
              <a:t> E, et al. Bile diversion in roux-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-Y gastric bypass modulates sodium-dependent glucose intestinal uptake. Cell </a:t>
            </a:r>
            <a:r>
              <a:rPr lang="en-US" dirty="0" err="1">
                <a:solidFill>
                  <a:schemeClr val="tx1"/>
                </a:solidFill>
              </a:rPr>
              <a:t>Metab</a:t>
            </a:r>
            <a:r>
              <a:rPr lang="en-US" dirty="0">
                <a:solidFill>
                  <a:schemeClr val="tx1"/>
                </a:solidFill>
              </a:rPr>
              <a:t>. 2016;23:547–53.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Wang, W., Cheng, Z., Wang, Y., Dai, Y., Zhang, X., &amp; Hu, S. (2019). Role of Bile Acids in Bariatric Surgery. Frontiers in physiology, 10, 374.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doi.org/10.3389/fphys.2019.00374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Cox AJ, West NP, Cripps AW. Obesity, inflammation, and the gut microbiota. Lancet Diabetes </a:t>
            </a:r>
            <a:r>
              <a:rPr lang="en-US" dirty="0" err="1"/>
              <a:t>Endocrinol</a:t>
            </a:r>
            <a:r>
              <a:rPr lang="en-US" dirty="0"/>
              <a:t>. 2015;3:207– 15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. Troy S, </a:t>
            </a:r>
            <a:r>
              <a:rPr lang="en-US" dirty="0" err="1"/>
              <a:t>Soty</a:t>
            </a:r>
            <a:r>
              <a:rPr lang="en-US" dirty="0"/>
              <a:t> M, Ribeiro L, Laval L, </a:t>
            </a:r>
            <a:r>
              <a:rPr lang="en-US" dirty="0" err="1"/>
              <a:t>Migrenne</a:t>
            </a:r>
            <a:r>
              <a:rPr lang="en-US" dirty="0"/>
              <a:t> SP, </a:t>
            </a:r>
            <a:r>
              <a:rPr lang="en-US" dirty="0" err="1"/>
              <a:t>Fioramonti</a:t>
            </a:r>
            <a:r>
              <a:rPr lang="en-US" dirty="0"/>
              <a:t> X, et al. Intestinal gluconeogenesis is a key factor for early metabolic changes after gastric bypass but not after gastric lap-band in mice. Cell Metabolism. 2008;8:201–11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Stefanidis</a:t>
            </a:r>
            <a:r>
              <a:rPr lang="en-US" dirty="0"/>
              <a:t> D, </a:t>
            </a:r>
            <a:r>
              <a:rPr lang="en-US" dirty="0" err="1"/>
              <a:t>Kuwada</a:t>
            </a:r>
            <a:r>
              <a:rPr lang="en-US" dirty="0"/>
              <a:t> TS, </a:t>
            </a:r>
            <a:r>
              <a:rPr lang="en-US" dirty="0" err="1"/>
              <a:t>Gersin</a:t>
            </a:r>
            <a:r>
              <a:rPr lang="en-US" dirty="0"/>
              <a:t> KS. The importance of the length of the limbs for gastric bypass patients--an evidence-based review. </a:t>
            </a:r>
            <a:r>
              <a:rPr lang="en-US" dirty="0" err="1"/>
              <a:t>Obes</a:t>
            </a:r>
            <a:r>
              <a:rPr lang="en-US" dirty="0"/>
              <a:t> Surg. 2011;21(1):119‐124. doi:10.1007/s11695-010-0239-3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Saliba</a:t>
            </a:r>
            <a:r>
              <a:rPr lang="en-US" dirty="0" smtClean="0"/>
              <a:t>, J., </a:t>
            </a:r>
            <a:r>
              <a:rPr lang="en-US" dirty="0" err="1" smtClean="0"/>
              <a:t>Wattacheril</a:t>
            </a:r>
            <a:r>
              <a:rPr lang="en-US" dirty="0" smtClean="0"/>
              <a:t>, J., &amp; </a:t>
            </a:r>
            <a:r>
              <a:rPr lang="en-US" dirty="0" err="1" smtClean="0"/>
              <a:t>Abumrad</a:t>
            </a:r>
            <a:r>
              <a:rPr lang="en-US" dirty="0" smtClean="0"/>
              <a:t>, N. N. (2009). Endocrine and metabolic response to gastric bypass. Current opinion in clinical nutrition and metabolic care, 12(5), 515–521. https://doi.org/10.1097/MCO.0b013e32832e1b14</a:t>
            </a:r>
            <a:endParaRPr lang="en-US" dirty="0"/>
          </a:p>
        </p:txBody>
      </p:sp>
      <p:pic>
        <p:nvPicPr>
          <p:cNvPr id="1026" name="Picture 2" descr="Bypass gástrico - Dr. Pérez Gal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2" y="1679872"/>
            <a:ext cx="4658015" cy="24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34993" y="1878817"/>
            <a:ext cx="1252490" cy="30777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Restrictivo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7858" y="3373015"/>
            <a:ext cx="1252490" cy="30777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Bypass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>
            <a:endCxn id="6" idx="1"/>
          </p:cNvCxnSpPr>
          <p:nvPr/>
        </p:nvCxnSpPr>
        <p:spPr>
          <a:xfrm flipV="1">
            <a:off x="4469372" y="2032706"/>
            <a:ext cx="365621" cy="29534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232366" y="3651656"/>
            <a:ext cx="511222" cy="28177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686185" y="2146433"/>
            <a:ext cx="850995" cy="953926"/>
          </a:xfrm>
          <a:prstGeom prst="ellipse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1948" y="3401058"/>
            <a:ext cx="730418" cy="827988"/>
          </a:xfrm>
          <a:prstGeom prst="ellipse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08550" y="2306349"/>
            <a:ext cx="143966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Disminución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ingesta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9412580" y="2306349"/>
            <a:ext cx="199694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Cambio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transporte</a:t>
            </a:r>
            <a:r>
              <a:rPr lang="en-US" sz="1600" dirty="0" smtClean="0"/>
              <a:t> de </a:t>
            </a:r>
            <a:r>
              <a:rPr lang="en-US" sz="1600" dirty="0" err="1" smtClean="0"/>
              <a:t>nutrientes</a:t>
            </a:r>
            <a:r>
              <a:rPr lang="en-US" sz="1600" dirty="0" smtClean="0"/>
              <a:t> TGI</a:t>
            </a:r>
            <a:endParaRPr lang="en-US" sz="1600" dirty="0"/>
          </a:p>
        </p:txBody>
      </p:sp>
      <p:cxnSp>
        <p:nvCxnSpPr>
          <p:cNvPr id="20" name="Straight Connector 19"/>
          <p:cNvCxnSpPr>
            <a:stCxn id="17" idx="3"/>
          </p:cNvCxnSpPr>
          <p:nvPr/>
        </p:nvCxnSpPr>
        <p:spPr>
          <a:xfrm>
            <a:off x="8748215" y="2598737"/>
            <a:ext cx="79157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01336" y="3080627"/>
            <a:ext cx="143966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Restricción</a:t>
            </a:r>
            <a:r>
              <a:rPr lang="en-US" sz="1600" dirty="0" smtClean="0"/>
              <a:t> </a:t>
            </a:r>
            <a:r>
              <a:rPr lang="en-US" sz="1600" dirty="0" err="1" smtClean="0"/>
              <a:t>calórica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9402156" y="3066881"/>
            <a:ext cx="200737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Cambios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la </a:t>
            </a:r>
            <a:r>
              <a:rPr lang="en-US" sz="1600" dirty="0" err="1" smtClean="0"/>
              <a:t>secreción</a:t>
            </a:r>
            <a:r>
              <a:rPr lang="en-US" sz="1600" dirty="0" smtClean="0"/>
              <a:t> hormonal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12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866995"/>
              </p:ext>
            </p:extLst>
          </p:nvPr>
        </p:nvGraphicFramePr>
        <p:xfrm>
          <a:off x="1972174" y="2194560"/>
          <a:ext cx="8465048" cy="277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err="1" smtClean="0"/>
              <a:t>Saliba</a:t>
            </a:r>
            <a:r>
              <a:rPr lang="en-US" dirty="0" smtClean="0"/>
              <a:t>, J., </a:t>
            </a:r>
            <a:r>
              <a:rPr lang="en-US" dirty="0" err="1" smtClean="0"/>
              <a:t>Wattacheril</a:t>
            </a:r>
            <a:r>
              <a:rPr lang="en-US" dirty="0" smtClean="0"/>
              <a:t>, J., &amp; </a:t>
            </a:r>
            <a:r>
              <a:rPr lang="en-US" dirty="0" err="1" smtClean="0"/>
              <a:t>Abumrad</a:t>
            </a:r>
            <a:r>
              <a:rPr lang="en-US" dirty="0" smtClean="0"/>
              <a:t>, N. N. (2009). Endocrine and metabolic response to gastric bypass. Current opinion in clinical nutrition and metabolic care, 12(5), 515–521. https://doi.org/10.1097/MCO.0b013e32832e1b14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438660"/>
              </p:ext>
            </p:extLst>
          </p:nvPr>
        </p:nvGraphicFramePr>
        <p:xfrm>
          <a:off x="409433" y="1737361"/>
          <a:ext cx="10745930" cy="4131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558719" y="2402005"/>
            <a:ext cx="3596644" cy="2906973"/>
            <a:chOff x="-1008024" y="542384"/>
            <a:chExt cx="3325734" cy="2937956"/>
          </a:xfrm>
        </p:grpSpPr>
        <p:sp>
          <p:nvSpPr>
            <p:cNvPr id="6" name="Rectangle 5"/>
            <p:cNvSpPr/>
            <p:nvPr/>
          </p:nvSpPr>
          <p:spPr>
            <a:xfrm>
              <a:off x="493729" y="542384"/>
              <a:ext cx="1823981" cy="2937956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-1008024" y="857652"/>
              <a:ext cx="1339675" cy="21951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4577" rIns="0" bIns="0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 err="1" smtClean="0"/>
                <a:t>Relación</a:t>
              </a:r>
              <a:r>
                <a:rPr lang="en-US" sz="1300" dirty="0" smtClean="0"/>
                <a:t> </a:t>
              </a:r>
              <a:r>
                <a:rPr lang="en-US" sz="1300" dirty="0" err="1" smtClean="0"/>
                <a:t>directa</a:t>
              </a:r>
              <a:r>
                <a:rPr lang="en-US" sz="1300" dirty="0" smtClean="0"/>
                <a:t> con </a:t>
              </a:r>
              <a:r>
                <a:rPr lang="en-US" sz="1300" dirty="0" err="1" smtClean="0"/>
                <a:t>cantidad</a:t>
              </a:r>
              <a:r>
                <a:rPr lang="en-US" sz="1300" dirty="0" smtClean="0"/>
                <a:t> de </a:t>
              </a:r>
              <a:r>
                <a:rPr lang="en-US" sz="1300" dirty="0" err="1" smtClean="0"/>
                <a:t>grasa</a:t>
              </a:r>
              <a:r>
                <a:rPr lang="en-US" sz="1300" dirty="0" smtClean="0"/>
                <a:t> corporal. 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 dirty="0"/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 err="1" smtClean="0"/>
                <a:t>Niveles</a:t>
              </a:r>
              <a:r>
                <a:rPr lang="en-US" sz="1300" dirty="0" smtClean="0"/>
                <a:t> </a:t>
              </a:r>
              <a:r>
                <a:rPr lang="en-US" sz="1300" b="1" dirty="0" err="1" smtClean="0"/>
                <a:t>bajos</a:t>
              </a:r>
              <a:r>
                <a:rPr lang="en-US" sz="1300" dirty="0" smtClean="0"/>
                <a:t> posterior a </a:t>
              </a:r>
              <a:r>
                <a:rPr lang="en-US" sz="1300" dirty="0" err="1" smtClean="0"/>
                <a:t>cirugía</a:t>
              </a:r>
              <a:r>
                <a:rPr lang="en-US" sz="1300" dirty="0" smtClean="0"/>
                <a:t> RYGB. (</a:t>
              </a:r>
              <a:r>
                <a:rPr lang="en-US" sz="1300" dirty="0" err="1" smtClean="0"/>
                <a:t>asociado</a:t>
              </a:r>
              <a:r>
                <a:rPr lang="en-US" sz="1300" dirty="0" smtClean="0"/>
                <a:t> a </a:t>
              </a:r>
              <a:r>
                <a:rPr lang="en-US" sz="1300" dirty="0" err="1" smtClean="0"/>
                <a:t>medidas</a:t>
              </a:r>
              <a:r>
                <a:rPr lang="en-US" sz="1300" dirty="0" smtClean="0"/>
                <a:t> </a:t>
              </a:r>
              <a:r>
                <a:rPr lang="en-US" sz="1300" dirty="0" err="1" smtClean="0"/>
                <a:t>antropométricas</a:t>
              </a:r>
              <a:r>
                <a:rPr lang="en-US" sz="1300" dirty="0" smtClean="0"/>
                <a:t>)</a:t>
              </a:r>
              <a:endParaRPr lang="en-US" sz="1300" kern="1200" dirty="0"/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126163" y="6492875"/>
            <a:ext cx="5799009" cy="365125"/>
          </a:xfrm>
        </p:spPr>
        <p:txBody>
          <a:bodyPr/>
          <a:lstStyle/>
          <a:p>
            <a:r>
              <a:rPr lang="en-US" dirty="0" smtClean="0"/>
              <a:t>Beckman, L. M., Beckman, T. R., &amp; Earthman, C. P. (2010). Changes in gastrointestinal hormones and leptin after Roux-</a:t>
            </a:r>
            <a:r>
              <a:rPr lang="en-US" dirty="0" err="1" smtClean="0"/>
              <a:t>en</a:t>
            </a:r>
            <a:r>
              <a:rPr lang="en-US" dirty="0" smtClean="0"/>
              <a:t>-Y gastric bypass procedure: a review. Journal of the American Dietetic Association, 110(4), 571–584. https://doi.org/10.1016/j.jada.2009.12.023</a:t>
            </a:r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178710" y="6492874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Saliba, J., Wattacheril, J., &amp; Abumrad, N. N. (2009). Endocrine and metabolic response to gastric bypass. Current opinion in clinical nutrition and metabolic care, 12(5), 515–521. https://doi.org/10.1097/MCO.0b013e32832e1b14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608158" y="2713947"/>
            <a:ext cx="1448803" cy="2171951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44577" rIns="0" bIns="0" numCol="1" spcCol="1270" anchor="t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 err="1" smtClean="0"/>
              <a:t>En</a:t>
            </a:r>
            <a:r>
              <a:rPr lang="en-US" sz="1300" dirty="0" smtClean="0"/>
              <a:t> </a:t>
            </a:r>
            <a:r>
              <a:rPr lang="en-US" sz="1300" dirty="0" err="1" smtClean="0"/>
              <a:t>obesidad</a:t>
            </a:r>
            <a:r>
              <a:rPr lang="en-US" sz="1300" dirty="0" smtClean="0"/>
              <a:t>, </a:t>
            </a:r>
            <a:r>
              <a:rPr lang="en-US" sz="1300" dirty="0" err="1" smtClean="0"/>
              <a:t>niveles</a:t>
            </a:r>
            <a:r>
              <a:rPr lang="en-US" sz="1300" dirty="0" smtClean="0"/>
              <a:t> </a:t>
            </a:r>
            <a:r>
              <a:rPr lang="en-US" sz="1300" dirty="0" err="1" smtClean="0"/>
              <a:t>disminuidos</a:t>
            </a:r>
            <a:r>
              <a:rPr lang="en-US" sz="1300" dirty="0" smtClean="0"/>
              <a:t>. </a:t>
            </a:r>
          </a:p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 dirty="0"/>
          </a:p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 smtClean="0"/>
              <a:t>Posterior a RYGB, </a:t>
            </a:r>
            <a:r>
              <a:rPr lang="en-US" sz="1300" dirty="0" err="1" smtClean="0"/>
              <a:t>concentraciones</a:t>
            </a:r>
            <a:r>
              <a:rPr lang="en-US" sz="1300" dirty="0" smtClean="0"/>
              <a:t> </a:t>
            </a:r>
            <a:r>
              <a:rPr lang="en-US" sz="1300" b="1" dirty="0" err="1" smtClean="0"/>
              <a:t>altas</a:t>
            </a:r>
            <a:r>
              <a:rPr lang="en-US" sz="1300" dirty="0" smtClean="0"/>
              <a:t> </a:t>
            </a:r>
            <a:r>
              <a:rPr lang="en-US" sz="1300" dirty="0" err="1" smtClean="0"/>
              <a:t>relacionado</a:t>
            </a:r>
            <a:r>
              <a:rPr lang="en-US" sz="1300" dirty="0" smtClean="0"/>
              <a:t> con </a:t>
            </a:r>
            <a:r>
              <a:rPr lang="en-US" sz="1300" dirty="0" err="1" smtClean="0"/>
              <a:t>sensibilidad</a:t>
            </a:r>
            <a:r>
              <a:rPr lang="en-US" sz="1300" dirty="0" smtClean="0"/>
              <a:t> a </a:t>
            </a:r>
            <a:r>
              <a:rPr lang="en-US" sz="1300" dirty="0" err="1" smtClean="0"/>
              <a:t>insulina</a:t>
            </a:r>
            <a:r>
              <a:rPr lang="en-US" sz="1300" dirty="0" smtClean="0"/>
              <a:t>. </a:t>
            </a:r>
            <a:endParaRPr lang="en-US" sz="1300" kern="1200" dirty="0"/>
          </a:p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 dirty="0"/>
          </a:p>
        </p:txBody>
      </p:sp>
    </p:spTree>
    <p:extLst>
      <p:ext uri="{BB962C8B-B14F-4D97-AF65-F5344CB8AC3E}">
        <p14:creationId xmlns:p14="http://schemas.microsoft.com/office/powerpoint/2010/main" val="26391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4" y="1492480"/>
            <a:ext cx="6095090" cy="105087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tx1"/>
                </a:solidFill>
              </a:rPr>
              <a:t>Efecto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incretínico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es</a:t>
            </a:r>
            <a:r>
              <a:rPr lang="en-US" sz="1400" dirty="0" smtClean="0">
                <a:solidFill>
                  <a:schemeClr val="tx1"/>
                </a:solidFill>
              </a:rPr>
              <a:t> el </a:t>
            </a:r>
            <a:r>
              <a:rPr lang="en-US" sz="1400" dirty="0" err="1" smtClean="0">
                <a:solidFill>
                  <a:schemeClr val="tx1"/>
                </a:solidFill>
              </a:rPr>
              <a:t>mecanismo</a:t>
            </a:r>
            <a:r>
              <a:rPr lang="en-US" sz="1400" dirty="0" smtClean="0">
                <a:solidFill>
                  <a:schemeClr val="tx1"/>
                </a:solidFill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</a:rPr>
              <a:t>acción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más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conocido</a:t>
            </a:r>
            <a:r>
              <a:rPr lang="en-US" sz="1400" dirty="0" smtClean="0">
                <a:solidFill>
                  <a:schemeClr val="tx1"/>
                </a:solidFill>
              </a:rPr>
              <a:t> de la </a:t>
            </a:r>
            <a:r>
              <a:rPr lang="en-US" sz="1400" dirty="0" err="1" smtClean="0">
                <a:solidFill>
                  <a:schemeClr val="tx1"/>
                </a:solidFill>
              </a:rPr>
              <a:t>cirugía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metabólica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La </a:t>
            </a:r>
            <a:r>
              <a:rPr lang="en-US" sz="1400" dirty="0" err="1" smtClean="0">
                <a:solidFill>
                  <a:schemeClr val="tx1"/>
                </a:solidFill>
              </a:rPr>
              <a:t>rápida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llegada</a:t>
            </a:r>
            <a:r>
              <a:rPr lang="en-US" sz="1400" dirty="0" smtClean="0">
                <a:solidFill>
                  <a:schemeClr val="tx1"/>
                </a:solidFill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</a:rPr>
              <a:t>los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alimentos</a:t>
            </a:r>
            <a:r>
              <a:rPr lang="en-US" sz="1400" dirty="0" smtClean="0">
                <a:solidFill>
                  <a:schemeClr val="tx1"/>
                </a:solidFill>
              </a:rPr>
              <a:t> al </a:t>
            </a:r>
            <a:r>
              <a:rPr lang="en-US" sz="1400" dirty="0" err="1" smtClean="0">
                <a:solidFill>
                  <a:schemeClr val="tx1"/>
                </a:solidFill>
              </a:rPr>
              <a:t>intestino</a:t>
            </a:r>
            <a:r>
              <a:rPr lang="en-US" sz="1400" dirty="0" smtClean="0">
                <a:solidFill>
                  <a:schemeClr val="tx1"/>
                </a:solidFill>
              </a:rPr>
              <a:t> distal </a:t>
            </a:r>
            <a:r>
              <a:rPr lang="en-US" sz="1400" dirty="0" err="1" smtClean="0">
                <a:solidFill>
                  <a:schemeClr val="tx1"/>
                </a:solidFill>
              </a:rPr>
              <a:t>promueve</a:t>
            </a:r>
            <a:r>
              <a:rPr lang="en-US" sz="1400" dirty="0" smtClean="0">
                <a:solidFill>
                  <a:schemeClr val="tx1"/>
                </a:solidFill>
              </a:rPr>
              <a:t> un </a:t>
            </a:r>
            <a:r>
              <a:rPr lang="en-US" sz="1400" dirty="0" err="1" smtClean="0">
                <a:solidFill>
                  <a:schemeClr val="tx1"/>
                </a:solidFill>
              </a:rPr>
              <a:t>aumento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en</a:t>
            </a:r>
            <a:r>
              <a:rPr lang="en-US" sz="1400" dirty="0" smtClean="0">
                <a:solidFill>
                  <a:schemeClr val="tx1"/>
                </a:solidFill>
              </a:rPr>
              <a:t> la </a:t>
            </a:r>
            <a:r>
              <a:rPr lang="en-US" sz="1400" dirty="0" err="1" smtClean="0">
                <a:solidFill>
                  <a:schemeClr val="tx1"/>
                </a:solidFill>
              </a:rPr>
              <a:t>secreción</a:t>
            </a:r>
            <a:r>
              <a:rPr lang="en-US" sz="1400" dirty="0" smtClean="0">
                <a:solidFill>
                  <a:schemeClr val="tx1"/>
                </a:solidFill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</a:rPr>
              <a:t>incretinas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018" y="529192"/>
            <a:ext cx="3343701" cy="250777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73699" y="6433791"/>
            <a:ext cx="4822804" cy="365125"/>
          </a:xfrm>
        </p:spPr>
        <p:txBody>
          <a:bodyPr/>
          <a:lstStyle/>
          <a:p>
            <a:r>
              <a:rPr lang="es-ES" dirty="0" smtClean="0"/>
              <a:t>Zubiaga, L.et al. Importancia del tracto gastrointestinal en la diabetes de tipo 2. La cirugía metabólica es más que </a:t>
            </a:r>
            <a:r>
              <a:rPr lang="es-ES" dirty="0" err="1" smtClean="0"/>
              <a:t>incretinas</a:t>
            </a:r>
            <a:r>
              <a:rPr lang="es-ES" dirty="0" smtClean="0"/>
              <a:t>. CIR ESP.(2018):96(9):537-545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779" y="3349357"/>
            <a:ext cx="4097717" cy="2089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5344" y="3851586"/>
            <a:ext cx="6045958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</a:t>
            </a:r>
            <a:r>
              <a:rPr lang="en-US" sz="1400" dirty="0" err="1" smtClean="0"/>
              <a:t>Antiincretinas</a:t>
            </a:r>
            <a:r>
              <a:rPr lang="en-US" sz="1400" dirty="0" smtClean="0"/>
              <a:t>”, </a:t>
            </a:r>
            <a:r>
              <a:rPr lang="en-US" sz="1400" dirty="0" err="1" smtClean="0"/>
              <a:t>péptidos</a:t>
            </a:r>
            <a:r>
              <a:rPr lang="en-US" sz="1400" dirty="0" smtClean="0"/>
              <a:t> con </a:t>
            </a:r>
            <a:r>
              <a:rPr lang="en-US" sz="1400" dirty="0" err="1" smtClean="0"/>
              <a:t>efecto</a:t>
            </a:r>
            <a:r>
              <a:rPr lang="en-US" sz="1400" dirty="0" smtClean="0"/>
              <a:t> </a:t>
            </a:r>
            <a:r>
              <a:rPr lang="en-US" sz="1400" dirty="0" err="1" smtClean="0"/>
              <a:t>antagónico</a:t>
            </a:r>
            <a:r>
              <a:rPr lang="en-US" sz="1400" dirty="0" smtClean="0"/>
              <a:t> de las </a:t>
            </a:r>
            <a:r>
              <a:rPr lang="en-US" sz="1400" dirty="0" err="1" smtClean="0"/>
              <a:t>incretinas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Sobreproducción</a:t>
            </a:r>
            <a:r>
              <a:rPr lang="en-US" sz="1400" dirty="0" smtClean="0"/>
              <a:t> de “</a:t>
            </a:r>
            <a:r>
              <a:rPr lang="en-US" sz="1400" dirty="0" err="1" smtClean="0"/>
              <a:t>antiincretinas</a:t>
            </a:r>
            <a:r>
              <a:rPr lang="en-US" sz="1400" dirty="0" smtClean="0"/>
              <a:t>” (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duodeno</a:t>
            </a:r>
            <a:r>
              <a:rPr lang="en-US" sz="1400" dirty="0" smtClean="0"/>
              <a:t>) </a:t>
            </a:r>
            <a:r>
              <a:rPr lang="en-US" sz="1400" dirty="0" err="1" smtClean="0"/>
              <a:t>podría</a:t>
            </a:r>
            <a:r>
              <a:rPr lang="en-US" sz="1400" dirty="0" smtClean="0"/>
              <a:t> </a:t>
            </a:r>
            <a:r>
              <a:rPr lang="en-US" sz="1400" dirty="0" err="1" smtClean="0"/>
              <a:t>estimular</a:t>
            </a:r>
            <a:r>
              <a:rPr lang="en-US" sz="1400" dirty="0" smtClean="0"/>
              <a:t> </a:t>
            </a:r>
            <a:r>
              <a:rPr lang="en-US" sz="1400" dirty="0" err="1" smtClean="0"/>
              <a:t>los</a:t>
            </a:r>
            <a:r>
              <a:rPr lang="en-US" sz="1400" dirty="0" smtClean="0"/>
              <a:t> </a:t>
            </a:r>
            <a:r>
              <a:rPr lang="en-US" sz="1400" dirty="0" err="1" smtClean="0"/>
              <a:t>factores</a:t>
            </a:r>
            <a:r>
              <a:rPr lang="en-US" sz="1400" dirty="0" smtClean="0"/>
              <a:t> </a:t>
            </a:r>
            <a:r>
              <a:rPr lang="en-US" sz="1400" dirty="0" err="1" smtClean="0"/>
              <a:t>causantes</a:t>
            </a:r>
            <a:r>
              <a:rPr lang="en-US" sz="1400" dirty="0" smtClean="0"/>
              <a:t> de Diabetes </a:t>
            </a:r>
            <a:r>
              <a:rPr lang="en-US" sz="1400" dirty="0" err="1" smtClean="0"/>
              <a:t>tipo</a:t>
            </a:r>
            <a:r>
              <a:rPr lang="en-US" sz="1400" dirty="0" smtClean="0"/>
              <a:t> 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Teoría</a:t>
            </a:r>
            <a:r>
              <a:rPr lang="en-US" sz="1400" dirty="0" smtClean="0"/>
              <a:t>: </a:t>
            </a:r>
            <a:r>
              <a:rPr lang="en-US" sz="1400" dirty="0" err="1" smtClean="0"/>
              <a:t>Exlusión</a:t>
            </a:r>
            <a:r>
              <a:rPr lang="en-US" sz="1400" dirty="0" smtClean="0"/>
              <a:t> duodenal para </a:t>
            </a:r>
            <a:r>
              <a:rPr lang="en-US" sz="1400" dirty="0" err="1" smtClean="0"/>
              <a:t>controlar</a:t>
            </a:r>
            <a:r>
              <a:rPr lang="en-US" sz="1400" dirty="0" smtClean="0"/>
              <a:t> el </a:t>
            </a:r>
            <a:r>
              <a:rPr lang="en-US" sz="1400" dirty="0" err="1" smtClean="0"/>
              <a:t>efecto</a:t>
            </a:r>
            <a:r>
              <a:rPr lang="en-US" sz="1400" dirty="0" smtClean="0"/>
              <a:t> “</a:t>
            </a:r>
            <a:r>
              <a:rPr lang="en-US" sz="1400" dirty="0" err="1" smtClean="0"/>
              <a:t>antiincretina</a:t>
            </a:r>
            <a:r>
              <a:rPr lang="en-US" sz="1400" dirty="0" smtClean="0"/>
              <a:t>”.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718656" y="658739"/>
            <a:ext cx="193505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HINDGUT THEORY</a:t>
            </a:r>
          </a:p>
          <a:p>
            <a:r>
              <a:rPr lang="en-US" dirty="0" smtClean="0"/>
              <a:t>INTESTINO DISTAL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34985" y="3120231"/>
            <a:ext cx="230239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FOREGUT THEORY</a:t>
            </a:r>
          </a:p>
          <a:p>
            <a:r>
              <a:rPr lang="en-US" dirty="0" smtClean="0"/>
              <a:t>INTESTINO PROXIMAL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6754" y="143691"/>
            <a:ext cx="188105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EFECTO CONTRA DIABETES TIPO 2?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0" y="5931171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Rubino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F, </a:t>
            </a:r>
            <a:r>
              <a:rPr lang="en-US" dirty="0" err="1">
                <a:solidFill>
                  <a:schemeClr val="tx1"/>
                </a:solidFill>
              </a:rPr>
              <a:t>Marescaux</a:t>
            </a:r>
            <a:r>
              <a:rPr lang="en-US" dirty="0">
                <a:solidFill>
                  <a:schemeClr val="tx1"/>
                </a:solidFill>
              </a:rPr>
              <a:t> J. Effect of duodenal-</a:t>
            </a:r>
            <a:r>
              <a:rPr lang="en-US" dirty="0" err="1">
                <a:solidFill>
                  <a:schemeClr val="tx1"/>
                </a:solidFill>
              </a:rPr>
              <a:t>jejunal</a:t>
            </a:r>
            <a:r>
              <a:rPr lang="en-US" dirty="0">
                <a:solidFill>
                  <a:schemeClr val="tx1"/>
                </a:solidFill>
              </a:rPr>
              <a:t> exclusion in a non-obese animal model of type 2 diabetes: a new perspective for an old disease. Ann Surg. 2004;239:1–11</a:t>
            </a: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-1" y="6446219"/>
            <a:ext cx="713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Rubino</a:t>
            </a:r>
            <a:r>
              <a:rPr lang="en-US" dirty="0" smtClean="0"/>
              <a:t> </a:t>
            </a:r>
            <a:r>
              <a:rPr lang="en-US" dirty="0"/>
              <a:t>F, </a:t>
            </a:r>
            <a:r>
              <a:rPr lang="en-US" dirty="0" err="1"/>
              <a:t>Forgione</a:t>
            </a:r>
            <a:r>
              <a:rPr lang="en-US" dirty="0"/>
              <a:t> A, Cummings DE, </a:t>
            </a:r>
            <a:r>
              <a:rPr lang="en-US" dirty="0" err="1"/>
              <a:t>Vix</a:t>
            </a:r>
            <a:r>
              <a:rPr lang="en-US" dirty="0"/>
              <a:t> M, </a:t>
            </a:r>
            <a:r>
              <a:rPr lang="en-US" dirty="0" err="1"/>
              <a:t>Gnuli</a:t>
            </a:r>
            <a:r>
              <a:rPr lang="en-US" dirty="0"/>
              <a:t> D, </a:t>
            </a:r>
            <a:r>
              <a:rPr lang="en-US" dirty="0" err="1"/>
              <a:t>Mingrone</a:t>
            </a:r>
            <a:r>
              <a:rPr lang="en-US" dirty="0"/>
              <a:t> G, et al. The mechanism of diabetes control after gastrointestinal bypass surgery reveals a role of the proximal small intestine in the pathophysiology of type 2 diabetes. Ann Surg. 2006;244:741–9.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6647" y="330443"/>
            <a:ext cx="3080027" cy="85827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1400" dirty="0" smtClean="0"/>
              <a:t>Las </a:t>
            </a:r>
            <a:r>
              <a:rPr lang="en-US" sz="1400" dirty="0" err="1" smtClean="0"/>
              <a:t>técnicas</a:t>
            </a:r>
            <a:r>
              <a:rPr lang="en-US" sz="1400" dirty="0" smtClean="0"/>
              <a:t> que </a:t>
            </a:r>
            <a:r>
              <a:rPr lang="en-US" sz="1400" dirty="0" err="1" smtClean="0"/>
              <a:t>promueven</a:t>
            </a:r>
            <a:r>
              <a:rPr lang="en-US" sz="1400" dirty="0" smtClean="0"/>
              <a:t> la </a:t>
            </a:r>
            <a:r>
              <a:rPr lang="en-US" sz="1400" dirty="0" err="1" smtClean="0"/>
              <a:t>derivación</a:t>
            </a:r>
            <a:r>
              <a:rPr lang="en-US" sz="1400" dirty="0" smtClean="0"/>
              <a:t> </a:t>
            </a:r>
            <a:r>
              <a:rPr lang="en-US" sz="1400" dirty="0" err="1" smtClean="0"/>
              <a:t>biliar</a:t>
            </a:r>
            <a:r>
              <a:rPr lang="en-US" sz="1400" dirty="0" smtClean="0"/>
              <a:t>, </a:t>
            </a:r>
            <a:r>
              <a:rPr lang="en-US" sz="1400" dirty="0" err="1" smtClean="0"/>
              <a:t>suelen</a:t>
            </a:r>
            <a:r>
              <a:rPr lang="en-US" sz="1400" dirty="0" smtClean="0"/>
              <a:t> </a:t>
            </a:r>
            <a:r>
              <a:rPr lang="en-US" sz="1400" dirty="0" err="1" smtClean="0"/>
              <a:t>tener</a:t>
            </a:r>
            <a:r>
              <a:rPr lang="en-US" sz="1400" dirty="0" smtClean="0"/>
              <a:t> </a:t>
            </a:r>
            <a:r>
              <a:rPr lang="en-US" sz="1400" dirty="0" err="1" smtClean="0"/>
              <a:t>mejor</a:t>
            </a:r>
            <a:r>
              <a:rPr lang="en-US" sz="1400" dirty="0" smtClean="0"/>
              <a:t> </a:t>
            </a:r>
            <a:r>
              <a:rPr lang="en-US" sz="1400" dirty="0" err="1" smtClean="0"/>
              <a:t>respuesta</a:t>
            </a:r>
            <a:r>
              <a:rPr lang="en-US" sz="1400" dirty="0" smtClean="0"/>
              <a:t> </a:t>
            </a:r>
            <a:r>
              <a:rPr lang="en-US" sz="1400" dirty="0" err="1" smtClean="0"/>
              <a:t>metabólica</a:t>
            </a:r>
            <a:r>
              <a:rPr lang="en-US" sz="1400" dirty="0" smtClean="0"/>
              <a:t> que las </a:t>
            </a:r>
            <a:r>
              <a:rPr lang="en-US" sz="1400" dirty="0" err="1" smtClean="0"/>
              <a:t>técnicas</a:t>
            </a:r>
            <a:r>
              <a:rPr lang="en-US" sz="1400" dirty="0" smtClean="0"/>
              <a:t> </a:t>
            </a:r>
            <a:r>
              <a:rPr lang="en-US" sz="1400" dirty="0" err="1" smtClean="0"/>
              <a:t>únicamente</a:t>
            </a:r>
            <a:r>
              <a:rPr lang="en-US" sz="1400" dirty="0" smtClean="0"/>
              <a:t> </a:t>
            </a:r>
            <a:r>
              <a:rPr lang="en-US" sz="1400" dirty="0" err="1" smtClean="0"/>
              <a:t>restrictivas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5" name="Picture 2" descr="Figure 5 from Bile acid receptors as targets for drug developm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35" y="1332412"/>
            <a:ext cx="4269292" cy="38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82069" y="1071155"/>
            <a:ext cx="3579223" cy="2612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Reabsorción</a:t>
            </a:r>
            <a:r>
              <a:rPr lang="en-US" sz="1100" dirty="0" smtClean="0"/>
              <a:t> de </a:t>
            </a:r>
            <a:r>
              <a:rPr lang="en-US" sz="1100" dirty="0" err="1" smtClean="0"/>
              <a:t>ác</a:t>
            </a:r>
            <a:r>
              <a:rPr lang="en-US" sz="1100" dirty="0" smtClean="0"/>
              <a:t>. </a:t>
            </a:r>
            <a:r>
              <a:rPr lang="en-US" sz="1100" dirty="0" err="1" smtClean="0"/>
              <a:t>biliares</a:t>
            </a:r>
            <a:r>
              <a:rPr lang="en-US" sz="1100" dirty="0" smtClean="0"/>
              <a:t> para </a:t>
            </a:r>
            <a:r>
              <a:rPr lang="en-US" sz="1100" dirty="0" err="1" smtClean="0"/>
              <a:t>circulación</a:t>
            </a:r>
            <a:r>
              <a:rPr lang="en-US" sz="1100" dirty="0" smtClean="0"/>
              <a:t> </a:t>
            </a:r>
            <a:r>
              <a:rPr lang="en-US" sz="1100" dirty="0" err="1" smtClean="0"/>
              <a:t>enterohepática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5812971" y="2076994"/>
            <a:ext cx="5473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 </a:t>
            </a:r>
            <a:r>
              <a:rPr lang="en-US" sz="1600" dirty="0" err="1" smtClean="0"/>
              <a:t>alteración</a:t>
            </a:r>
            <a:r>
              <a:rPr lang="en-US" sz="1600" dirty="0" smtClean="0"/>
              <a:t> del </a:t>
            </a:r>
            <a:r>
              <a:rPr lang="en-US" sz="1600" dirty="0" err="1" smtClean="0"/>
              <a:t>flujo</a:t>
            </a:r>
            <a:r>
              <a:rPr lang="en-US" sz="1600" dirty="0" smtClean="0"/>
              <a:t> intestinal </a:t>
            </a:r>
            <a:r>
              <a:rPr lang="en-US" sz="1600" dirty="0" err="1" smtClean="0"/>
              <a:t>modifica</a:t>
            </a:r>
            <a:r>
              <a:rPr lang="en-US" sz="1600" dirty="0" smtClean="0"/>
              <a:t> la </a:t>
            </a:r>
            <a:r>
              <a:rPr lang="en-US" sz="1600" dirty="0" err="1" smtClean="0"/>
              <a:t>reabsorción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ácidos</a:t>
            </a:r>
            <a:r>
              <a:rPr lang="en-US" sz="1600" dirty="0" smtClean="0"/>
              <a:t> </a:t>
            </a:r>
            <a:r>
              <a:rPr lang="en-US" sz="1600" dirty="0" err="1" smtClean="0"/>
              <a:t>biliares</a:t>
            </a:r>
            <a:r>
              <a:rPr lang="en-US" sz="1600" dirty="0" smtClean="0"/>
              <a:t>, </a:t>
            </a:r>
            <a:r>
              <a:rPr lang="en-US" sz="1600" dirty="0" err="1" smtClean="0"/>
              <a:t>aumentando</a:t>
            </a:r>
            <a:r>
              <a:rPr lang="en-US" sz="1600" dirty="0" smtClean="0"/>
              <a:t> </a:t>
            </a:r>
            <a:r>
              <a:rPr lang="en-US" sz="1600" dirty="0" err="1" smtClean="0"/>
              <a:t>ácidos</a:t>
            </a:r>
            <a:r>
              <a:rPr lang="en-US" sz="1600" dirty="0" smtClean="0"/>
              <a:t> </a:t>
            </a:r>
            <a:r>
              <a:rPr lang="en-US" sz="1600" dirty="0" err="1" smtClean="0"/>
              <a:t>biliares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la </a:t>
            </a:r>
            <a:r>
              <a:rPr lang="en-US" sz="1600" dirty="0" err="1" smtClean="0"/>
              <a:t>circulación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smtClean="0"/>
              <a:t> 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Acidos</a:t>
            </a:r>
            <a:r>
              <a:rPr lang="en-US" sz="1600" dirty="0" smtClean="0"/>
              <a:t> </a:t>
            </a:r>
            <a:r>
              <a:rPr lang="en-US" sz="1600" dirty="0" err="1" smtClean="0"/>
              <a:t>biliares</a:t>
            </a:r>
            <a:r>
              <a:rPr lang="en-US" sz="1600" dirty="0" smtClean="0"/>
              <a:t> </a:t>
            </a:r>
            <a:r>
              <a:rPr lang="en-US" sz="1600" dirty="0" err="1" smtClean="0"/>
              <a:t>séricos</a:t>
            </a:r>
            <a:r>
              <a:rPr lang="en-US" sz="1600" dirty="0" smtClean="0"/>
              <a:t> </a:t>
            </a:r>
            <a:r>
              <a:rPr lang="en-US" sz="1600" dirty="0" err="1" smtClean="0"/>
              <a:t>suprimen</a:t>
            </a:r>
            <a:r>
              <a:rPr lang="en-US" sz="1600" dirty="0" smtClean="0"/>
              <a:t> la gluconeogenesis </a:t>
            </a:r>
            <a:r>
              <a:rPr lang="en-US" sz="1600" dirty="0" err="1" smtClean="0"/>
              <a:t>hepática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err="1" smtClean="0">
                <a:sym typeface="Wingdings" panose="05000000000000000000" pitchFamily="2" charset="2"/>
              </a:rPr>
              <a:t>Aumento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en</a:t>
            </a:r>
            <a:r>
              <a:rPr lang="en-US" sz="1600" dirty="0" smtClean="0">
                <a:sym typeface="Wingdings" panose="05000000000000000000" pitchFamily="2" charset="2"/>
              </a:rPr>
              <a:t> la </a:t>
            </a:r>
            <a:r>
              <a:rPr lang="en-US" sz="1600" dirty="0" err="1" smtClean="0">
                <a:sym typeface="Wingdings" panose="05000000000000000000" pitchFamily="2" charset="2"/>
              </a:rPr>
              <a:t>circulación</a:t>
            </a:r>
            <a:r>
              <a:rPr lang="en-US" sz="1600" dirty="0" smtClean="0">
                <a:sym typeface="Wingdings" panose="05000000000000000000" pitchFamily="2" charset="2"/>
              </a:rPr>
              <a:t>, </a:t>
            </a:r>
            <a:r>
              <a:rPr lang="en-US" sz="1600" dirty="0" err="1" smtClean="0">
                <a:sym typeface="Wingdings" panose="05000000000000000000" pitchFamily="2" charset="2"/>
              </a:rPr>
              <a:t>disminuye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glicemia</a:t>
            </a:r>
            <a:r>
              <a:rPr lang="en-US" sz="1600" dirty="0" smtClean="0">
                <a:sym typeface="Wingdings" panose="05000000000000000000" pitchFamily="2" charset="2"/>
              </a:rPr>
              <a:t>. </a:t>
            </a:r>
          </a:p>
          <a:p>
            <a:endParaRPr lang="en-US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A </a:t>
            </a:r>
            <a:r>
              <a:rPr lang="en-US" sz="1600" dirty="0" err="1" smtClean="0">
                <a:sym typeface="Wingdings" panose="05000000000000000000" pitchFamily="2" charset="2"/>
              </a:rPr>
              <a:t>través</a:t>
            </a:r>
            <a:r>
              <a:rPr lang="en-US" sz="1600" dirty="0" smtClean="0">
                <a:sym typeface="Wingdings" panose="05000000000000000000" pitchFamily="2" charset="2"/>
              </a:rPr>
              <a:t> de TGR5, </a:t>
            </a:r>
            <a:r>
              <a:rPr lang="en-US" sz="1600" dirty="0" err="1" smtClean="0">
                <a:sym typeface="Wingdings" panose="05000000000000000000" pitchFamily="2" charset="2"/>
              </a:rPr>
              <a:t>ácidos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biliares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séricos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inducen</a:t>
            </a:r>
            <a:r>
              <a:rPr lang="en-US" sz="1600" dirty="0" smtClean="0">
                <a:sym typeface="Wingdings" panose="05000000000000000000" pitchFamily="2" charset="2"/>
              </a:rPr>
              <a:t> la </a:t>
            </a:r>
            <a:r>
              <a:rPr lang="en-US" sz="1600" dirty="0" err="1" smtClean="0">
                <a:sym typeface="Wingdings" panose="05000000000000000000" pitchFamily="2" charset="2"/>
              </a:rPr>
              <a:t>secreción</a:t>
            </a:r>
            <a:r>
              <a:rPr lang="en-US" sz="1600" dirty="0" smtClean="0">
                <a:sym typeface="Wingdings" panose="05000000000000000000" pitchFamily="2" charset="2"/>
              </a:rPr>
              <a:t> de </a:t>
            </a:r>
            <a:r>
              <a:rPr lang="en-US" sz="1600" dirty="0" err="1" smtClean="0">
                <a:sym typeface="Wingdings" panose="05000000000000000000" pitchFamily="2" charset="2"/>
              </a:rPr>
              <a:t>incretinas</a:t>
            </a:r>
            <a:endParaRPr lang="en-US" sz="1600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726836" y="649287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Zubiaga, L.et al. Importancia del tracto gastrointestinal en la diabetes de tipo 2. La cirugía metabólica es más que </a:t>
            </a:r>
            <a:r>
              <a:rPr lang="es-ES" dirty="0" err="1" smtClean="0"/>
              <a:t>incretinas</a:t>
            </a:r>
            <a:r>
              <a:rPr lang="es-ES" dirty="0" smtClean="0"/>
              <a:t>. CIR ESP.(2018):96(9):537-545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33303" y="4833257"/>
            <a:ext cx="0" cy="274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48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809898"/>
            <a:ext cx="3500846" cy="462425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(Baud)</a:t>
            </a: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dirty="0" err="1" smtClean="0"/>
              <a:t>Alteración</a:t>
            </a:r>
            <a:r>
              <a:rPr lang="en-US" sz="1600" dirty="0" smtClean="0"/>
              <a:t> de la </a:t>
            </a:r>
            <a:r>
              <a:rPr lang="en-US" sz="1600" dirty="0" err="1" smtClean="0"/>
              <a:t>absorción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glucosa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la luz intestinal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cambios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el </a:t>
            </a:r>
            <a:r>
              <a:rPr lang="en-US" sz="1600" dirty="0" err="1" smtClean="0"/>
              <a:t>flujo</a:t>
            </a:r>
            <a:r>
              <a:rPr lang="en-US" sz="1600" dirty="0" smtClean="0"/>
              <a:t> </a:t>
            </a:r>
            <a:r>
              <a:rPr lang="en-US" sz="1600" dirty="0" err="1" smtClean="0"/>
              <a:t>biliar</a:t>
            </a:r>
            <a:r>
              <a:rPr lang="en-US" sz="1600" dirty="0" smtClean="0"/>
              <a:t>, </a:t>
            </a:r>
            <a:r>
              <a:rPr lang="en-US" sz="1600" dirty="0" err="1" smtClean="0"/>
              <a:t>rico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b="1" dirty="0" err="1" smtClean="0"/>
              <a:t>sodio</a:t>
            </a:r>
            <a:r>
              <a:rPr lang="en-US" sz="16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SGLT1 (</a:t>
            </a:r>
            <a:r>
              <a:rPr lang="en-US" sz="1600" dirty="0" err="1" smtClean="0"/>
              <a:t>cotransportador</a:t>
            </a:r>
            <a:r>
              <a:rPr lang="en-US" sz="1600" dirty="0" smtClean="0"/>
              <a:t> </a:t>
            </a:r>
            <a:r>
              <a:rPr lang="en-US" sz="1600" dirty="0" err="1" smtClean="0"/>
              <a:t>Sodio-Glucosa</a:t>
            </a:r>
            <a:r>
              <a:rPr lang="en-US" sz="1600" dirty="0" smtClean="0"/>
              <a:t> </a:t>
            </a:r>
            <a:r>
              <a:rPr lang="en-US" sz="1600" dirty="0" err="1" smtClean="0"/>
              <a:t>tipo</a:t>
            </a:r>
            <a:r>
              <a:rPr lang="en-US" sz="1600" dirty="0" smtClean="0"/>
              <a:t> 1)</a:t>
            </a:r>
            <a:br>
              <a:rPr lang="en-US" sz="1600" dirty="0" smtClean="0"/>
            </a:br>
            <a:r>
              <a:rPr lang="en-US" sz="1600" dirty="0" smtClean="0"/>
              <a:t>Dos </a:t>
            </a:r>
            <a:r>
              <a:rPr lang="en-US" sz="1600" dirty="0" err="1" smtClean="0"/>
              <a:t>iones</a:t>
            </a:r>
            <a:r>
              <a:rPr lang="en-US" sz="1600" dirty="0" smtClean="0"/>
              <a:t> de </a:t>
            </a:r>
            <a:r>
              <a:rPr lang="en-US" sz="1600" dirty="0" err="1" smtClean="0"/>
              <a:t>sodio</a:t>
            </a:r>
            <a:r>
              <a:rPr lang="en-US" sz="1600" dirty="0" smtClean="0"/>
              <a:t> </a:t>
            </a:r>
            <a:r>
              <a:rPr lang="en-US" sz="1600" dirty="0" err="1" smtClean="0"/>
              <a:t>condicionan</a:t>
            </a:r>
            <a:r>
              <a:rPr lang="en-US" sz="1600" dirty="0" smtClean="0"/>
              <a:t> el </a:t>
            </a:r>
            <a:r>
              <a:rPr lang="en-US" sz="1600" dirty="0" err="1" smtClean="0"/>
              <a:t>paso</a:t>
            </a:r>
            <a:r>
              <a:rPr lang="en-US" sz="1600" dirty="0" smtClean="0"/>
              <a:t> de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molecula</a:t>
            </a:r>
            <a:r>
              <a:rPr lang="en-US" sz="1600" dirty="0" smtClean="0"/>
              <a:t> de </a:t>
            </a:r>
            <a:r>
              <a:rPr lang="en-US" sz="1600" dirty="0" err="1" smtClean="0"/>
              <a:t>glucosa</a:t>
            </a:r>
            <a:r>
              <a:rPr lang="en-US" sz="1600" dirty="0" smtClean="0"/>
              <a:t> al </a:t>
            </a:r>
            <a:r>
              <a:rPr lang="en-US" sz="1600" dirty="0" err="1" smtClean="0"/>
              <a:t>enterocito</a:t>
            </a:r>
            <a:r>
              <a:rPr lang="en-US" sz="1600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 smtClean="0"/>
              <a:t>Exlusión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bilis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parte de </a:t>
            </a:r>
            <a:r>
              <a:rPr lang="en-US" sz="1600" dirty="0" err="1" smtClean="0"/>
              <a:t>intestino</a:t>
            </a:r>
            <a:r>
              <a:rPr lang="en-US" sz="1600" dirty="0" smtClean="0"/>
              <a:t>, </a:t>
            </a:r>
            <a:r>
              <a:rPr lang="en-US" sz="1600" dirty="0" err="1" smtClean="0"/>
              <a:t>supone</a:t>
            </a:r>
            <a:r>
              <a:rPr lang="en-US" sz="1600" dirty="0" smtClean="0"/>
              <a:t> </a:t>
            </a:r>
            <a:r>
              <a:rPr lang="en-US" sz="1600" b="1" dirty="0" err="1" smtClean="0"/>
              <a:t>una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baja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actividad</a:t>
            </a:r>
            <a:r>
              <a:rPr lang="en-US" sz="1600" b="1" dirty="0" smtClean="0"/>
              <a:t> de SGLT1 </a:t>
            </a:r>
            <a:r>
              <a:rPr lang="en-US" sz="1600" dirty="0" smtClean="0"/>
              <a:t>y,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ende</a:t>
            </a:r>
            <a:r>
              <a:rPr lang="en-US" sz="1600" dirty="0" smtClean="0"/>
              <a:t>,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disminución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la </a:t>
            </a:r>
            <a:r>
              <a:rPr lang="en-US" sz="1600" dirty="0" err="1" smtClean="0"/>
              <a:t>absorción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glucosa</a:t>
            </a:r>
            <a:r>
              <a:rPr lang="en-US" sz="1600" dirty="0" smtClean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27013" y="6492875"/>
            <a:ext cx="4822804" cy="365125"/>
          </a:xfrm>
        </p:spPr>
        <p:txBody>
          <a:bodyPr/>
          <a:lstStyle/>
          <a:p>
            <a:r>
              <a:rPr lang="en-US" dirty="0" smtClean="0"/>
              <a:t>Wang, W., Cheng, Z., Wang, Y., Dai, Y., Zhang, X., &amp; Hu, S. (2019). Role of Bile Acids in Bariatric Surgery. Frontiers in physiology, 10, 374. https://doi.org/10.3389/fphys.2019.00374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92874"/>
            <a:ext cx="5736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Baud G, </a:t>
            </a:r>
            <a:r>
              <a:rPr lang="en-US" dirty="0" err="1">
                <a:solidFill>
                  <a:schemeClr val="bg1"/>
                </a:solidFill>
              </a:rPr>
              <a:t>Daoudi</a:t>
            </a:r>
            <a:r>
              <a:rPr lang="en-US" dirty="0">
                <a:solidFill>
                  <a:schemeClr val="bg1"/>
                </a:solidFill>
              </a:rPr>
              <a:t> M, Hubert T, </a:t>
            </a:r>
            <a:r>
              <a:rPr lang="en-US" dirty="0" err="1">
                <a:solidFill>
                  <a:schemeClr val="bg1"/>
                </a:solidFill>
              </a:rPr>
              <a:t>Raverdy</a:t>
            </a:r>
            <a:r>
              <a:rPr lang="en-US" dirty="0">
                <a:solidFill>
                  <a:schemeClr val="bg1"/>
                </a:solidFill>
              </a:rPr>
              <a:t> V, </a:t>
            </a:r>
            <a:r>
              <a:rPr lang="en-US" dirty="0" err="1">
                <a:solidFill>
                  <a:schemeClr val="bg1"/>
                </a:solidFill>
              </a:rPr>
              <a:t>Pigeyre</a:t>
            </a:r>
            <a:r>
              <a:rPr lang="en-US" dirty="0">
                <a:solidFill>
                  <a:schemeClr val="bg1"/>
                </a:solidFill>
              </a:rPr>
              <a:t> M, </a:t>
            </a:r>
            <a:r>
              <a:rPr lang="en-US" dirty="0" err="1">
                <a:solidFill>
                  <a:schemeClr val="bg1"/>
                </a:solidFill>
              </a:rPr>
              <a:t>Hervieux</a:t>
            </a:r>
            <a:r>
              <a:rPr lang="en-US" dirty="0">
                <a:solidFill>
                  <a:schemeClr val="bg1"/>
                </a:solidFill>
              </a:rPr>
              <a:t> E, et al. Bile diversion in roux-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-Y gastric bypass modulates sodium-dependent glucose intestinal uptake. Cell </a:t>
            </a:r>
            <a:r>
              <a:rPr lang="en-US" dirty="0" err="1">
                <a:solidFill>
                  <a:schemeClr val="bg1"/>
                </a:solidFill>
              </a:rPr>
              <a:t>Metab</a:t>
            </a:r>
            <a:r>
              <a:rPr lang="en-US" dirty="0">
                <a:solidFill>
                  <a:schemeClr val="bg1"/>
                </a:solidFill>
              </a:rPr>
              <a:t>. 2016;23:547–53.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744" y="1248106"/>
            <a:ext cx="6292829" cy="33892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0538" y="4833986"/>
            <a:ext cx="3020113" cy="6001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Mecanismos</a:t>
            </a:r>
            <a:r>
              <a:rPr lang="en-US" sz="1100" dirty="0" smtClean="0"/>
              <a:t> de </a:t>
            </a:r>
            <a:r>
              <a:rPr lang="en-US" sz="1100" dirty="0" err="1" smtClean="0"/>
              <a:t>compensación</a:t>
            </a:r>
            <a:r>
              <a:rPr lang="en-US" sz="1100" dirty="0" smtClean="0"/>
              <a:t> </a:t>
            </a:r>
            <a:r>
              <a:rPr lang="en-US" sz="1100" dirty="0" err="1" smtClean="0"/>
              <a:t>hacia</a:t>
            </a:r>
            <a:r>
              <a:rPr lang="en-US" sz="1100" dirty="0" smtClean="0"/>
              <a:t> SGLT1: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/>
              <a:t>Hiperplasia</a:t>
            </a:r>
            <a:r>
              <a:rPr lang="en-US" sz="1100" dirty="0" smtClean="0"/>
              <a:t>/</a:t>
            </a:r>
            <a:r>
              <a:rPr lang="en-US" sz="1100" dirty="0" err="1" smtClean="0"/>
              <a:t>hipertrofia</a:t>
            </a:r>
            <a:r>
              <a:rPr lang="en-US" sz="1100" dirty="0" smtClean="0"/>
              <a:t> intestinal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/>
              <a:t>Activación</a:t>
            </a:r>
            <a:r>
              <a:rPr lang="en-US" sz="1100" dirty="0" smtClean="0"/>
              <a:t> GLUT1</a:t>
            </a:r>
          </a:p>
        </p:txBody>
      </p:sp>
    </p:spTree>
    <p:extLst>
      <p:ext uri="{BB962C8B-B14F-4D97-AF65-F5344CB8AC3E}">
        <p14:creationId xmlns:p14="http://schemas.microsoft.com/office/powerpoint/2010/main" val="23877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2393</TotalTime>
  <Words>3960</Words>
  <Application>Microsoft Office PowerPoint</Application>
  <PresentationFormat>Widescreen</PresentationFormat>
  <Paragraphs>317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Retrospect</vt:lpstr>
      <vt:lpstr>Bypass Gástrico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“Pouch” gástrico</vt:lpstr>
      <vt:lpstr>PowerPoint Presentation</vt:lpstr>
      <vt:lpstr>PowerPoint Presentation</vt:lpstr>
      <vt:lpstr>2. Bypass </vt:lpstr>
      <vt:lpstr>PowerPoint Presentation</vt:lpstr>
      <vt:lpstr>GASTRO-YEYUNO ANASTOMOSIS</vt:lpstr>
      <vt:lpstr>3.Yeyunoyeyuno anastomosis</vt:lpstr>
      <vt:lpstr>4. Cierre defectos mesentéricos</vt:lpstr>
      <vt:lpstr>Longitud de asas</vt:lpstr>
      <vt:lpstr>PowerPoint Presentation</vt:lpstr>
      <vt:lpstr>ASA BILIOPANCREATICA</vt:lpstr>
      <vt:lpstr>ASA ALIMENTARIA</vt:lpstr>
      <vt:lpstr>CANAL COMUN</vt:lpstr>
      <vt:lpstr>Complicaciones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Referencias bibliográficas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Bypass Gástrico </dc:title>
  <dc:creator>pc</dc:creator>
  <cp:lastModifiedBy>pc</cp:lastModifiedBy>
  <cp:revision>108</cp:revision>
  <dcterms:created xsi:type="dcterms:W3CDTF">2020-05-24T19:26:28Z</dcterms:created>
  <dcterms:modified xsi:type="dcterms:W3CDTF">2020-05-27T17:56:31Z</dcterms:modified>
</cp:coreProperties>
</file>