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88" r:id="rId3"/>
    <p:sldId id="257" r:id="rId4"/>
    <p:sldId id="258" r:id="rId5"/>
    <p:sldId id="259" r:id="rId6"/>
    <p:sldId id="260" r:id="rId7"/>
    <p:sldId id="289" r:id="rId8"/>
    <p:sldId id="261" r:id="rId9"/>
    <p:sldId id="290" r:id="rId10"/>
    <p:sldId id="262" r:id="rId11"/>
    <p:sldId id="263" r:id="rId12"/>
    <p:sldId id="264" r:id="rId13"/>
    <p:sldId id="265" r:id="rId14"/>
    <p:sldId id="266" r:id="rId15"/>
    <p:sldId id="268" r:id="rId16"/>
    <p:sldId id="267" r:id="rId17"/>
    <p:sldId id="269" r:id="rId18"/>
    <p:sldId id="270" r:id="rId19"/>
    <p:sldId id="271" r:id="rId20"/>
    <p:sldId id="272" r:id="rId21"/>
    <p:sldId id="274" r:id="rId22"/>
    <p:sldId id="275" r:id="rId23"/>
    <p:sldId id="277" r:id="rId24"/>
    <p:sldId id="278" r:id="rId25"/>
    <p:sldId id="279" r:id="rId26"/>
    <p:sldId id="280" r:id="rId27"/>
    <p:sldId id="281" r:id="rId28"/>
    <p:sldId id="282" r:id="rId29"/>
    <p:sldId id="283"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3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79380" autoAdjust="0"/>
  </p:normalViewPr>
  <p:slideViewPr>
    <p:cSldViewPr snapToGrid="0">
      <p:cViewPr varScale="1">
        <p:scale>
          <a:sx n="58" d="100"/>
          <a:sy n="58" d="100"/>
        </p:scale>
        <p:origin x="11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E6273-E244-49A3-9B67-74DD39413620}"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4D095E9E-C4BE-473B-8BFA-B043B7A47DC1}">
      <dgm:prSet phldrT="[Text]"/>
      <dgm:spPr/>
      <dgm:t>
        <a:bodyPr/>
        <a:lstStyle/>
        <a:p>
          <a:r>
            <a:rPr lang="en-US" dirty="0" err="1" smtClean="0"/>
            <a:t>Influencias</a:t>
          </a:r>
          <a:r>
            <a:rPr lang="en-US" dirty="0" smtClean="0"/>
            <a:t> </a:t>
          </a:r>
          <a:r>
            <a:rPr lang="en-US" dirty="0" err="1" smtClean="0"/>
            <a:t>sociales</a:t>
          </a:r>
          <a:endParaRPr lang="en-US" dirty="0"/>
        </a:p>
      </dgm:t>
    </dgm:pt>
    <dgm:pt modelId="{2CB278EC-F955-4D62-8453-6871AE33FF78}" type="parTrans" cxnId="{B89EC164-9F1D-4826-876E-13CAC3BE7CB0}">
      <dgm:prSet/>
      <dgm:spPr/>
      <dgm:t>
        <a:bodyPr/>
        <a:lstStyle/>
        <a:p>
          <a:endParaRPr lang="en-US"/>
        </a:p>
      </dgm:t>
    </dgm:pt>
    <dgm:pt modelId="{51C8A5E8-150D-497C-8F03-7B1DD36C1892}" type="sibTrans" cxnId="{B89EC164-9F1D-4826-876E-13CAC3BE7CB0}">
      <dgm:prSet/>
      <dgm:spPr/>
      <dgm:t>
        <a:bodyPr/>
        <a:lstStyle/>
        <a:p>
          <a:endParaRPr lang="en-US"/>
        </a:p>
      </dgm:t>
    </dgm:pt>
    <dgm:pt modelId="{A2FD2CFB-F306-4E67-8AF6-387D9D7B921D}">
      <dgm:prSet phldrT="[Text]"/>
      <dgm:spPr/>
      <dgm:t>
        <a:bodyPr/>
        <a:lstStyle/>
        <a:p>
          <a:r>
            <a:rPr lang="en-US" dirty="0" err="1" smtClean="0"/>
            <a:t>Normas</a:t>
          </a:r>
          <a:r>
            <a:rPr lang="en-US" dirty="0" smtClean="0"/>
            <a:t> </a:t>
          </a:r>
          <a:r>
            <a:rPr lang="en-US" dirty="0" err="1" smtClean="0"/>
            <a:t>culturales</a:t>
          </a:r>
          <a:r>
            <a:rPr lang="en-US" dirty="0" smtClean="0"/>
            <a:t> y </a:t>
          </a:r>
          <a:r>
            <a:rPr lang="en-US" dirty="0" err="1" smtClean="0"/>
            <a:t>sociales</a:t>
          </a:r>
          <a:endParaRPr lang="en-US" dirty="0"/>
        </a:p>
      </dgm:t>
    </dgm:pt>
    <dgm:pt modelId="{D17898F7-1277-45BF-B6BE-4FBD83687CEF}" type="parTrans" cxnId="{8612815F-E326-4CCD-95AF-75CE0CA0A646}">
      <dgm:prSet/>
      <dgm:spPr/>
      <dgm:t>
        <a:bodyPr/>
        <a:lstStyle/>
        <a:p>
          <a:endParaRPr lang="en-US"/>
        </a:p>
      </dgm:t>
    </dgm:pt>
    <dgm:pt modelId="{8248BB72-37D4-44D8-8865-7FA613C27144}" type="sibTrans" cxnId="{8612815F-E326-4CCD-95AF-75CE0CA0A646}">
      <dgm:prSet/>
      <dgm:spPr/>
      <dgm:t>
        <a:bodyPr/>
        <a:lstStyle/>
        <a:p>
          <a:endParaRPr lang="en-US"/>
        </a:p>
      </dgm:t>
    </dgm:pt>
    <dgm:pt modelId="{E18E8AD8-445A-45BF-8F8C-3AB81C91E0DA}">
      <dgm:prSet phldrT="[Text]"/>
      <dgm:spPr/>
      <dgm:t>
        <a:bodyPr/>
        <a:lstStyle/>
        <a:p>
          <a:r>
            <a:rPr lang="en-US" dirty="0" err="1" smtClean="0"/>
            <a:t>Entorno</a:t>
          </a:r>
          <a:r>
            <a:rPr lang="en-US" dirty="0" smtClean="0"/>
            <a:t> </a:t>
          </a:r>
          <a:r>
            <a:rPr lang="en-US" dirty="0" err="1" smtClean="0"/>
            <a:t>físico</a:t>
          </a:r>
          <a:endParaRPr lang="en-US" dirty="0"/>
        </a:p>
      </dgm:t>
    </dgm:pt>
    <dgm:pt modelId="{DB925BEE-7F6D-4D51-881D-23A8A4B785B3}" type="parTrans" cxnId="{35E82569-1D1C-445D-B3CE-A63E702069DD}">
      <dgm:prSet/>
      <dgm:spPr/>
      <dgm:t>
        <a:bodyPr/>
        <a:lstStyle/>
        <a:p>
          <a:endParaRPr lang="en-US"/>
        </a:p>
      </dgm:t>
    </dgm:pt>
    <dgm:pt modelId="{429FB515-0C64-41E4-9428-FD3151527002}" type="sibTrans" cxnId="{35E82569-1D1C-445D-B3CE-A63E702069DD}">
      <dgm:prSet/>
      <dgm:spPr/>
      <dgm:t>
        <a:bodyPr/>
        <a:lstStyle/>
        <a:p>
          <a:endParaRPr lang="en-US"/>
        </a:p>
      </dgm:t>
    </dgm:pt>
    <dgm:pt modelId="{423D0987-F5BD-45CB-A2D3-30765B7AAA3D}">
      <dgm:prSet phldrT="[Text]"/>
      <dgm:spPr/>
      <dgm:t>
        <a:bodyPr/>
        <a:lstStyle/>
        <a:p>
          <a:r>
            <a:rPr lang="en-US" dirty="0" err="1" smtClean="0"/>
            <a:t>Obesidad</a:t>
          </a:r>
          <a:r>
            <a:rPr lang="en-US" dirty="0" smtClean="0"/>
            <a:t> / </a:t>
          </a:r>
          <a:r>
            <a:rPr lang="en-US" dirty="0" err="1" smtClean="0"/>
            <a:t>psicología</a:t>
          </a:r>
          <a:endParaRPr lang="en-US" dirty="0"/>
        </a:p>
      </dgm:t>
    </dgm:pt>
    <dgm:pt modelId="{F9CD383E-2156-44C1-9C06-4CE4C19CD3E4}" type="parTrans" cxnId="{1A727259-D121-4847-AC57-BB929F68FD83}">
      <dgm:prSet/>
      <dgm:spPr/>
      <dgm:t>
        <a:bodyPr/>
        <a:lstStyle/>
        <a:p>
          <a:endParaRPr lang="en-US"/>
        </a:p>
      </dgm:t>
    </dgm:pt>
    <dgm:pt modelId="{F90ED498-11E8-4526-B4D7-CC51001E394F}" type="sibTrans" cxnId="{1A727259-D121-4847-AC57-BB929F68FD83}">
      <dgm:prSet/>
      <dgm:spPr/>
      <dgm:t>
        <a:bodyPr/>
        <a:lstStyle/>
        <a:p>
          <a:endParaRPr lang="en-US"/>
        </a:p>
      </dgm:t>
    </dgm:pt>
    <dgm:pt modelId="{6126C6E9-9B31-435A-AD6B-D8A028CEFBB3}" type="pres">
      <dgm:prSet presAssocID="{E79E6273-E244-49A3-9B67-74DD39413620}" presName="Name0" presStyleCnt="0">
        <dgm:presLayoutVars>
          <dgm:chMax val="4"/>
          <dgm:resizeHandles val="exact"/>
        </dgm:presLayoutVars>
      </dgm:prSet>
      <dgm:spPr/>
      <dgm:t>
        <a:bodyPr/>
        <a:lstStyle/>
        <a:p>
          <a:endParaRPr lang="en-US"/>
        </a:p>
      </dgm:t>
    </dgm:pt>
    <dgm:pt modelId="{B3DC3726-D0F7-46B4-BC82-29A545D1E90D}" type="pres">
      <dgm:prSet presAssocID="{E79E6273-E244-49A3-9B67-74DD39413620}" presName="ellipse" presStyleLbl="trBgShp" presStyleIdx="0" presStyleCnt="1"/>
      <dgm:spPr/>
    </dgm:pt>
    <dgm:pt modelId="{F6BFD8C5-DB59-495A-AC4E-926D6B1F1F65}" type="pres">
      <dgm:prSet presAssocID="{E79E6273-E244-49A3-9B67-74DD39413620}" presName="arrow1" presStyleLbl="fgShp" presStyleIdx="0" presStyleCnt="1"/>
      <dgm:spPr/>
    </dgm:pt>
    <dgm:pt modelId="{1A1B76F1-6250-4FCD-AC7D-00913D72EA77}" type="pres">
      <dgm:prSet presAssocID="{E79E6273-E244-49A3-9B67-74DD39413620}" presName="rectangle" presStyleLbl="revTx" presStyleIdx="0" presStyleCnt="1">
        <dgm:presLayoutVars>
          <dgm:bulletEnabled val="1"/>
        </dgm:presLayoutVars>
      </dgm:prSet>
      <dgm:spPr/>
      <dgm:t>
        <a:bodyPr/>
        <a:lstStyle/>
        <a:p>
          <a:endParaRPr lang="en-US"/>
        </a:p>
      </dgm:t>
    </dgm:pt>
    <dgm:pt modelId="{16296346-0BD2-4CB3-968C-7524F69E5FC6}" type="pres">
      <dgm:prSet presAssocID="{A2FD2CFB-F306-4E67-8AF6-387D9D7B921D}" presName="item1" presStyleLbl="node1" presStyleIdx="0" presStyleCnt="3">
        <dgm:presLayoutVars>
          <dgm:bulletEnabled val="1"/>
        </dgm:presLayoutVars>
      </dgm:prSet>
      <dgm:spPr/>
      <dgm:t>
        <a:bodyPr/>
        <a:lstStyle/>
        <a:p>
          <a:endParaRPr lang="en-US"/>
        </a:p>
      </dgm:t>
    </dgm:pt>
    <dgm:pt modelId="{25B5248D-B9ED-4AE7-8814-D56B44E8B27E}" type="pres">
      <dgm:prSet presAssocID="{E18E8AD8-445A-45BF-8F8C-3AB81C91E0DA}" presName="item2" presStyleLbl="node1" presStyleIdx="1" presStyleCnt="3">
        <dgm:presLayoutVars>
          <dgm:bulletEnabled val="1"/>
        </dgm:presLayoutVars>
      </dgm:prSet>
      <dgm:spPr/>
      <dgm:t>
        <a:bodyPr/>
        <a:lstStyle/>
        <a:p>
          <a:endParaRPr lang="en-US"/>
        </a:p>
      </dgm:t>
    </dgm:pt>
    <dgm:pt modelId="{48A911D6-44CD-47FB-8FBA-AC1B49BBC153}" type="pres">
      <dgm:prSet presAssocID="{423D0987-F5BD-45CB-A2D3-30765B7AAA3D}" presName="item3" presStyleLbl="node1" presStyleIdx="2" presStyleCnt="3">
        <dgm:presLayoutVars>
          <dgm:bulletEnabled val="1"/>
        </dgm:presLayoutVars>
      </dgm:prSet>
      <dgm:spPr/>
      <dgm:t>
        <a:bodyPr/>
        <a:lstStyle/>
        <a:p>
          <a:endParaRPr lang="en-US"/>
        </a:p>
      </dgm:t>
    </dgm:pt>
    <dgm:pt modelId="{44710A0F-04E4-449B-ABD5-EF2EC43737BC}" type="pres">
      <dgm:prSet presAssocID="{E79E6273-E244-49A3-9B67-74DD39413620}" presName="funnel" presStyleLbl="trAlignAcc1" presStyleIdx="0" presStyleCnt="1"/>
      <dgm:spPr/>
    </dgm:pt>
  </dgm:ptLst>
  <dgm:cxnLst>
    <dgm:cxn modelId="{985DBCBF-12A0-4494-BB73-52F49046658F}" type="presOf" srcId="{423D0987-F5BD-45CB-A2D3-30765B7AAA3D}" destId="{1A1B76F1-6250-4FCD-AC7D-00913D72EA77}" srcOrd="0" destOrd="0" presId="urn:microsoft.com/office/officeart/2005/8/layout/funnel1"/>
    <dgm:cxn modelId="{B89EC164-9F1D-4826-876E-13CAC3BE7CB0}" srcId="{E79E6273-E244-49A3-9B67-74DD39413620}" destId="{4D095E9E-C4BE-473B-8BFA-B043B7A47DC1}" srcOrd="0" destOrd="0" parTransId="{2CB278EC-F955-4D62-8453-6871AE33FF78}" sibTransId="{51C8A5E8-150D-497C-8F03-7B1DD36C1892}"/>
    <dgm:cxn modelId="{64398832-6D66-4432-8D26-BB038E00BE4E}" type="presOf" srcId="{4D095E9E-C4BE-473B-8BFA-B043B7A47DC1}" destId="{48A911D6-44CD-47FB-8FBA-AC1B49BBC153}" srcOrd="0" destOrd="0" presId="urn:microsoft.com/office/officeart/2005/8/layout/funnel1"/>
    <dgm:cxn modelId="{CAF9C737-0CC6-4A48-9108-0E9ACFA19338}" type="presOf" srcId="{E79E6273-E244-49A3-9B67-74DD39413620}" destId="{6126C6E9-9B31-435A-AD6B-D8A028CEFBB3}" srcOrd="0" destOrd="0" presId="urn:microsoft.com/office/officeart/2005/8/layout/funnel1"/>
    <dgm:cxn modelId="{1A727259-D121-4847-AC57-BB929F68FD83}" srcId="{E79E6273-E244-49A3-9B67-74DD39413620}" destId="{423D0987-F5BD-45CB-A2D3-30765B7AAA3D}" srcOrd="3" destOrd="0" parTransId="{F9CD383E-2156-44C1-9C06-4CE4C19CD3E4}" sibTransId="{F90ED498-11E8-4526-B4D7-CC51001E394F}"/>
    <dgm:cxn modelId="{35E82569-1D1C-445D-B3CE-A63E702069DD}" srcId="{E79E6273-E244-49A3-9B67-74DD39413620}" destId="{E18E8AD8-445A-45BF-8F8C-3AB81C91E0DA}" srcOrd="2" destOrd="0" parTransId="{DB925BEE-7F6D-4D51-881D-23A8A4B785B3}" sibTransId="{429FB515-0C64-41E4-9428-FD3151527002}"/>
    <dgm:cxn modelId="{63974CF7-50E5-42D8-825D-72090E922A43}" type="presOf" srcId="{E18E8AD8-445A-45BF-8F8C-3AB81C91E0DA}" destId="{16296346-0BD2-4CB3-968C-7524F69E5FC6}" srcOrd="0" destOrd="0" presId="urn:microsoft.com/office/officeart/2005/8/layout/funnel1"/>
    <dgm:cxn modelId="{69EC2E1D-A0CF-4114-865A-483B41E29D71}" type="presOf" srcId="{A2FD2CFB-F306-4E67-8AF6-387D9D7B921D}" destId="{25B5248D-B9ED-4AE7-8814-D56B44E8B27E}" srcOrd="0" destOrd="0" presId="urn:microsoft.com/office/officeart/2005/8/layout/funnel1"/>
    <dgm:cxn modelId="{8612815F-E326-4CCD-95AF-75CE0CA0A646}" srcId="{E79E6273-E244-49A3-9B67-74DD39413620}" destId="{A2FD2CFB-F306-4E67-8AF6-387D9D7B921D}" srcOrd="1" destOrd="0" parTransId="{D17898F7-1277-45BF-B6BE-4FBD83687CEF}" sibTransId="{8248BB72-37D4-44D8-8865-7FA613C27144}"/>
    <dgm:cxn modelId="{DF9574BF-D342-4784-866A-8CA438C12F54}" type="presParOf" srcId="{6126C6E9-9B31-435A-AD6B-D8A028CEFBB3}" destId="{B3DC3726-D0F7-46B4-BC82-29A545D1E90D}" srcOrd="0" destOrd="0" presId="urn:microsoft.com/office/officeart/2005/8/layout/funnel1"/>
    <dgm:cxn modelId="{88F93A6F-8DC2-4EF1-B5EC-3A3E3552434B}" type="presParOf" srcId="{6126C6E9-9B31-435A-AD6B-D8A028CEFBB3}" destId="{F6BFD8C5-DB59-495A-AC4E-926D6B1F1F65}" srcOrd="1" destOrd="0" presId="urn:microsoft.com/office/officeart/2005/8/layout/funnel1"/>
    <dgm:cxn modelId="{3871E19A-36AD-4D26-A57F-D10B03A52CFC}" type="presParOf" srcId="{6126C6E9-9B31-435A-AD6B-D8A028CEFBB3}" destId="{1A1B76F1-6250-4FCD-AC7D-00913D72EA77}" srcOrd="2" destOrd="0" presId="urn:microsoft.com/office/officeart/2005/8/layout/funnel1"/>
    <dgm:cxn modelId="{ED37210F-6D74-4712-9A66-36F4B18EDAE5}" type="presParOf" srcId="{6126C6E9-9B31-435A-AD6B-D8A028CEFBB3}" destId="{16296346-0BD2-4CB3-968C-7524F69E5FC6}" srcOrd="3" destOrd="0" presId="urn:microsoft.com/office/officeart/2005/8/layout/funnel1"/>
    <dgm:cxn modelId="{1B389B29-FDF5-4751-9524-18A2526A9F6E}" type="presParOf" srcId="{6126C6E9-9B31-435A-AD6B-D8A028CEFBB3}" destId="{25B5248D-B9ED-4AE7-8814-D56B44E8B27E}" srcOrd="4" destOrd="0" presId="urn:microsoft.com/office/officeart/2005/8/layout/funnel1"/>
    <dgm:cxn modelId="{85E202D4-6605-42C8-9003-9C3A857E9B12}" type="presParOf" srcId="{6126C6E9-9B31-435A-AD6B-D8A028CEFBB3}" destId="{48A911D6-44CD-47FB-8FBA-AC1B49BBC153}" srcOrd="5" destOrd="0" presId="urn:microsoft.com/office/officeart/2005/8/layout/funnel1"/>
    <dgm:cxn modelId="{33E07EB6-6A0B-4F2B-84AA-BDB2F402CD8E}" type="presParOf" srcId="{6126C6E9-9B31-435A-AD6B-D8A028CEFBB3}" destId="{44710A0F-04E4-449B-ABD5-EF2EC43737B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3C50C1-491B-45B1-9F68-47913393662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4D34740-9DE5-4961-8B3D-B38171258446}">
      <dgm:prSet phldrT="[Text]"/>
      <dgm:spPr/>
      <dgm:t>
        <a:bodyPr/>
        <a:lstStyle/>
        <a:p>
          <a:r>
            <a:rPr lang="en-US" dirty="0" err="1" smtClean="0"/>
            <a:t>Directa</a:t>
          </a:r>
          <a:endParaRPr lang="en-US" dirty="0"/>
        </a:p>
      </dgm:t>
    </dgm:pt>
    <dgm:pt modelId="{30264AD4-027F-4ED0-9BFC-E44A394BC2E3}" type="parTrans" cxnId="{E7548D4B-7118-4186-9CF9-74A0AF6B3488}">
      <dgm:prSet/>
      <dgm:spPr/>
      <dgm:t>
        <a:bodyPr/>
        <a:lstStyle/>
        <a:p>
          <a:endParaRPr lang="en-US"/>
        </a:p>
      </dgm:t>
    </dgm:pt>
    <dgm:pt modelId="{8EE15966-ED4E-41C1-B3B1-7931DC738ED0}" type="sibTrans" cxnId="{E7548D4B-7118-4186-9CF9-74A0AF6B3488}">
      <dgm:prSet/>
      <dgm:spPr/>
      <dgm:t>
        <a:bodyPr/>
        <a:lstStyle/>
        <a:p>
          <a:endParaRPr lang="en-US"/>
        </a:p>
      </dgm:t>
    </dgm:pt>
    <dgm:pt modelId="{1778BA92-4F8F-47E9-A06B-9E9CE8B70B5C}">
      <dgm:prSet phldrT="[Text]"/>
      <dgm:spPr/>
      <dgm:t>
        <a:bodyPr/>
        <a:lstStyle/>
        <a:p>
          <a:r>
            <a:rPr lang="en-US" dirty="0" smtClean="0"/>
            <a:t>Mayor </a:t>
          </a:r>
          <a:r>
            <a:rPr lang="en-US" dirty="0" err="1" smtClean="0"/>
            <a:t>acumulación</a:t>
          </a:r>
          <a:r>
            <a:rPr lang="en-US" dirty="0" smtClean="0"/>
            <a:t> de </a:t>
          </a:r>
          <a:r>
            <a:rPr lang="en-US" dirty="0" err="1" smtClean="0"/>
            <a:t>grasa</a:t>
          </a:r>
          <a:r>
            <a:rPr lang="en-US" dirty="0" smtClean="0"/>
            <a:t> corporal</a:t>
          </a:r>
          <a:endParaRPr lang="en-US" dirty="0"/>
        </a:p>
      </dgm:t>
    </dgm:pt>
    <dgm:pt modelId="{4D8FAB49-324C-45C1-AA54-BEE4BE0E9583}" type="parTrans" cxnId="{C9F03895-746E-4246-AD6A-7E37C8CB66E2}">
      <dgm:prSet/>
      <dgm:spPr/>
      <dgm:t>
        <a:bodyPr/>
        <a:lstStyle/>
        <a:p>
          <a:endParaRPr lang="en-US"/>
        </a:p>
      </dgm:t>
    </dgm:pt>
    <dgm:pt modelId="{416715DE-55E0-4270-BD4F-A90390CC1BA3}" type="sibTrans" cxnId="{C9F03895-746E-4246-AD6A-7E37C8CB66E2}">
      <dgm:prSet/>
      <dgm:spPr/>
      <dgm:t>
        <a:bodyPr/>
        <a:lstStyle/>
        <a:p>
          <a:endParaRPr lang="en-US"/>
        </a:p>
      </dgm:t>
    </dgm:pt>
    <dgm:pt modelId="{25147342-94FB-4115-8137-754C884955B3}">
      <dgm:prSet phldrT="[Text]"/>
      <dgm:spPr/>
      <dgm:t>
        <a:bodyPr/>
        <a:lstStyle/>
        <a:p>
          <a:r>
            <a:rPr lang="en-US" dirty="0" err="1" smtClean="0"/>
            <a:t>Indirecta</a:t>
          </a:r>
          <a:endParaRPr lang="en-US" dirty="0"/>
        </a:p>
      </dgm:t>
    </dgm:pt>
    <dgm:pt modelId="{EB734829-4022-410E-9AEE-20ED033AEFCD}" type="parTrans" cxnId="{CD6165FD-D5B2-4156-8DF3-1726A0EF9267}">
      <dgm:prSet/>
      <dgm:spPr/>
      <dgm:t>
        <a:bodyPr/>
        <a:lstStyle/>
        <a:p>
          <a:endParaRPr lang="en-US"/>
        </a:p>
      </dgm:t>
    </dgm:pt>
    <dgm:pt modelId="{8E0B60DD-81BF-4CB7-84BF-FD0B174514BC}" type="sibTrans" cxnId="{CD6165FD-D5B2-4156-8DF3-1726A0EF9267}">
      <dgm:prSet/>
      <dgm:spPr/>
      <dgm:t>
        <a:bodyPr/>
        <a:lstStyle/>
        <a:p>
          <a:endParaRPr lang="en-US"/>
        </a:p>
      </dgm:t>
    </dgm:pt>
    <dgm:pt modelId="{44550FC1-11EF-4B21-9C7E-B376F847D272}">
      <dgm:prSet phldrT="[Text]"/>
      <dgm:spPr/>
      <dgm:t>
        <a:bodyPr/>
        <a:lstStyle/>
        <a:p>
          <a:r>
            <a:rPr lang="es-ES" dirty="0" smtClean="0"/>
            <a:t>sensibilidad a las </a:t>
          </a:r>
          <a:r>
            <a:rPr lang="es-ES" dirty="0" smtClean="0"/>
            <a:t>señales, </a:t>
          </a:r>
          <a:r>
            <a:rPr lang="es-ES" dirty="0" smtClean="0"/>
            <a:t>antojos que llevan a comer más o elegir alimentos más densos en calorías.</a:t>
          </a:r>
          <a:endParaRPr lang="en-US" dirty="0"/>
        </a:p>
      </dgm:t>
    </dgm:pt>
    <dgm:pt modelId="{DD103A60-8744-4135-87CA-45B77D6D05EF}" type="parTrans" cxnId="{9996EA72-588F-40BD-A787-7791C9A69A3A}">
      <dgm:prSet/>
      <dgm:spPr/>
      <dgm:t>
        <a:bodyPr/>
        <a:lstStyle/>
        <a:p>
          <a:endParaRPr lang="en-US"/>
        </a:p>
      </dgm:t>
    </dgm:pt>
    <dgm:pt modelId="{603AED94-92FD-4DC0-832D-7F712031836C}" type="sibTrans" cxnId="{9996EA72-588F-40BD-A787-7791C9A69A3A}">
      <dgm:prSet/>
      <dgm:spPr/>
      <dgm:t>
        <a:bodyPr/>
        <a:lstStyle/>
        <a:p>
          <a:endParaRPr lang="en-US"/>
        </a:p>
      </dgm:t>
    </dgm:pt>
    <dgm:pt modelId="{00D5BA3D-3F4C-4098-8A86-9166312C5658}" type="pres">
      <dgm:prSet presAssocID="{EA3C50C1-491B-45B1-9F68-479133936625}" presName="linear" presStyleCnt="0">
        <dgm:presLayoutVars>
          <dgm:animLvl val="lvl"/>
          <dgm:resizeHandles val="exact"/>
        </dgm:presLayoutVars>
      </dgm:prSet>
      <dgm:spPr/>
      <dgm:t>
        <a:bodyPr/>
        <a:lstStyle/>
        <a:p>
          <a:endParaRPr lang="en-US"/>
        </a:p>
      </dgm:t>
    </dgm:pt>
    <dgm:pt modelId="{D487C406-F15E-47AB-983C-57D9BED348BE}" type="pres">
      <dgm:prSet presAssocID="{94D34740-9DE5-4961-8B3D-B38171258446}" presName="parentText" presStyleLbl="node1" presStyleIdx="0" presStyleCnt="2">
        <dgm:presLayoutVars>
          <dgm:chMax val="0"/>
          <dgm:bulletEnabled val="1"/>
        </dgm:presLayoutVars>
      </dgm:prSet>
      <dgm:spPr/>
      <dgm:t>
        <a:bodyPr/>
        <a:lstStyle/>
        <a:p>
          <a:endParaRPr lang="en-US"/>
        </a:p>
      </dgm:t>
    </dgm:pt>
    <dgm:pt modelId="{9B14CB06-BA82-4ABE-8EBA-1D04E1D32966}" type="pres">
      <dgm:prSet presAssocID="{94D34740-9DE5-4961-8B3D-B38171258446}" presName="childText" presStyleLbl="revTx" presStyleIdx="0" presStyleCnt="2">
        <dgm:presLayoutVars>
          <dgm:bulletEnabled val="1"/>
        </dgm:presLayoutVars>
      </dgm:prSet>
      <dgm:spPr/>
      <dgm:t>
        <a:bodyPr/>
        <a:lstStyle/>
        <a:p>
          <a:endParaRPr lang="en-US"/>
        </a:p>
      </dgm:t>
    </dgm:pt>
    <dgm:pt modelId="{9C68F24F-D7AA-4032-8E21-40BA0156144D}" type="pres">
      <dgm:prSet presAssocID="{25147342-94FB-4115-8137-754C884955B3}" presName="parentText" presStyleLbl="node1" presStyleIdx="1" presStyleCnt="2">
        <dgm:presLayoutVars>
          <dgm:chMax val="0"/>
          <dgm:bulletEnabled val="1"/>
        </dgm:presLayoutVars>
      </dgm:prSet>
      <dgm:spPr/>
      <dgm:t>
        <a:bodyPr/>
        <a:lstStyle/>
        <a:p>
          <a:endParaRPr lang="en-US"/>
        </a:p>
      </dgm:t>
    </dgm:pt>
    <dgm:pt modelId="{027A3A3E-5A42-468E-93C5-80F9F4DB9AAB}" type="pres">
      <dgm:prSet presAssocID="{25147342-94FB-4115-8137-754C884955B3}" presName="childText" presStyleLbl="revTx" presStyleIdx="1" presStyleCnt="2">
        <dgm:presLayoutVars>
          <dgm:bulletEnabled val="1"/>
        </dgm:presLayoutVars>
      </dgm:prSet>
      <dgm:spPr/>
      <dgm:t>
        <a:bodyPr/>
        <a:lstStyle/>
        <a:p>
          <a:endParaRPr lang="en-US"/>
        </a:p>
      </dgm:t>
    </dgm:pt>
  </dgm:ptLst>
  <dgm:cxnLst>
    <dgm:cxn modelId="{E7548D4B-7118-4186-9CF9-74A0AF6B3488}" srcId="{EA3C50C1-491B-45B1-9F68-479133936625}" destId="{94D34740-9DE5-4961-8B3D-B38171258446}" srcOrd="0" destOrd="0" parTransId="{30264AD4-027F-4ED0-9BFC-E44A394BC2E3}" sibTransId="{8EE15966-ED4E-41C1-B3B1-7931DC738ED0}"/>
    <dgm:cxn modelId="{C9F03895-746E-4246-AD6A-7E37C8CB66E2}" srcId="{94D34740-9DE5-4961-8B3D-B38171258446}" destId="{1778BA92-4F8F-47E9-A06B-9E9CE8B70B5C}" srcOrd="0" destOrd="0" parTransId="{4D8FAB49-324C-45C1-AA54-BEE4BE0E9583}" sibTransId="{416715DE-55E0-4270-BD4F-A90390CC1BA3}"/>
    <dgm:cxn modelId="{CD6165FD-D5B2-4156-8DF3-1726A0EF9267}" srcId="{EA3C50C1-491B-45B1-9F68-479133936625}" destId="{25147342-94FB-4115-8137-754C884955B3}" srcOrd="1" destOrd="0" parTransId="{EB734829-4022-410E-9AEE-20ED033AEFCD}" sibTransId="{8E0B60DD-81BF-4CB7-84BF-FD0B174514BC}"/>
    <dgm:cxn modelId="{3FDD6E62-1B02-4BEA-8E12-C0E55D275532}" type="presOf" srcId="{1778BA92-4F8F-47E9-A06B-9E9CE8B70B5C}" destId="{9B14CB06-BA82-4ABE-8EBA-1D04E1D32966}" srcOrd="0" destOrd="0" presId="urn:microsoft.com/office/officeart/2005/8/layout/vList2"/>
    <dgm:cxn modelId="{9996EA72-588F-40BD-A787-7791C9A69A3A}" srcId="{25147342-94FB-4115-8137-754C884955B3}" destId="{44550FC1-11EF-4B21-9C7E-B376F847D272}" srcOrd="0" destOrd="0" parTransId="{DD103A60-8744-4135-87CA-45B77D6D05EF}" sibTransId="{603AED94-92FD-4DC0-832D-7F712031836C}"/>
    <dgm:cxn modelId="{FD72A7C1-4A76-4DDB-BE38-865A6269FC9A}" type="presOf" srcId="{EA3C50C1-491B-45B1-9F68-479133936625}" destId="{00D5BA3D-3F4C-4098-8A86-9166312C5658}" srcOrd="0" destOrd="0" presId="urn:microsoft.com/office/officeart/2005/8/layout/vList2"/>
    <dgm:cxn modelId="{517020E2-D026-4E0D-AD63-6336EA806B90}" type="presOf" srcId="{94D34740-9DE5-4961-8B3D-B38171258446}" destId="{D487C406-F15E-47AB-983C-57D9BED348BE}" srcOrd="0" destOrd="0" presId="urn:microsoft.com/office/officeart/2005/8/layout/vList2"/>
    <dgm:cxn modelId="{C7C16531-DEEF-46EA-8662-D199EF875C99}" type="presOf" srcId="{25147342-94FB-4115-8137-754C884955B3}" destId="{9C68F24F-D7AA-4032-8E21-40BA0156144D}" srcOrd="0" destOrd="0" presId="urn:microsoft.com/office/officeart/2005/8/layout/vList2"/>
    <dgm:cxn modelId="{9BF6F3E5-5586-4F1E-B1A2-B56C6BA747BC}" type="presOf" srcId="{44550FC1-11EF-4B21-9C7E-B376F847D272}" destId="{027A3A3E-5A42-468E-93C5-80F9F4DB9AAB}" srcOrd="0" destOrd="0" presId="urn:microsoft.com/office/officeart/2005/8/layout/vList2"/>
    <dgm:cxn modelId="{BCC2453C-2F4C-47E8-81D2-AA6FDBB12662}" type="presParOf" srcId="{00D5BA3D-3F4C-4098-8A86-9166312C5658}" destId="{D487C406-F15E-47AB-983C-57D9BED348BE}" srcOrd="0" destOrd="0" presId="urn:microsoft.com/office/officeart/2005/8/layout/vList2"/>
    <dgm:cxn modelId="{2F049B4C-781E-4FE5-A6DE-323AC0777F2C}" type="presParOf" srcId="{00D5BA3D-3F4C-4098-8A86-9166312C5658}" destId="{9B14CB06-BA82-4ABE-8EBA-1D04E1D32966}" srcOrd="1" destOrd="0" presId="urn:microsoft.com/office/officeart/2005/8/layout/vList2"/>
    <dgm:cxn modelId="{E12DB753-8872-47C0-B9BC-C01BA62AF35F}" type="presParOf" srcId="{00D5BA3D-3F4C-4098-8A86-9166312C5658}" destId="{9C68F24F-D7AA-4032-8E21-40BA0156144D}" srcOrd="2" destOrd="0" presId="urn:microsoft.com/office/officeart/2005/8/layout/vList2"/>
    <dgm:cxn modelId="{0B676931-9D61-41EF-89A3-EE2AE3D9EE69}" type="presParOf" srcId="{00D5BA3D-3F4C-4098-8A86-9166312C5658}" destId="{027A3A3E-5A42-468E-93C5-80F9F4DB9AA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454206-ED16-4753-831B-6968A3ECB82E}"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3A51D1BB-F43A-4796-9175-96DEA5405441}">
      <dgm:prSet phldrT="[Text]"/>
      <dgm:spPr/>
      <dgm:t>
        <a:bodyPr/>
        <a:lstStyle/>
        <a:p>
          <a:endParaRPr lang="en-US" dirty="0" smtClean="0"/>
        </a:p>
        <a:p>
          <a:endParaRPr lang="en-US" dirty="0" smtClean="0"/>
        </a:p>
        <a:p>
          <a:r>
            <a:rPr lang="en-US" dirty="0" smtClean="0"/>
            <a:t>Estado socio </a:t>
          </a:r>
          <a:r>
            <a:rPr lang="en-US" dirty="0" err="1" smtClean="0"/>
            <a:t>económico</a:t>
          </a:r>
          <a:endParaRPr lang="en-US" dirty="0"/>
        </a:p>
      </dgm:t>
    </dgm:pt>
    <dgm:pt modelId="{DE06EF68-C765-49D7-BF8E-68843AA6CF61}" type="parTrans" cxnId="{2BF4503A-1E15-47FF-9909-814B649D9DAD}">
      <dgm:prSet/>
      <dgm:spPr/>
      <dgm:t>
        <a:bodyPr/>
        <a:lstStyle/>
        <a:p>
          <a:endParaRPr lang="en-US"/>
        </a:p>
      </dgm:t>
    </dgm:pt>
    <dgm:pt modelId="{EE6DC178-60C6-43B7-992A-9CBBA2AA50F5}" type="sibTrans" cxnId="{2BF4503A-1E15-47FF-9909-814B649D9DAD}">
      <dgm:prSet/>
      <dgm:spPr/>
      <dgm:t>
        <a:bodyPr/>
        <a:lstStyle/>
        <a:p>
          <a:endParaRPr lang="en-US"/>
        </a:p>
      </dgm:t>
    </dgm:pt>
    <dgm:pt modelId="{78C597D4-C8C0-4D0E-9C8B-2F1C138F484B}">
      <dgm:prSet phldrT="[Text]"/>
      <dgm:spPr/>
      <dgm:t>
        <a:bodyPr/>
        <a:lstStyle/>
        <a:p>
          <a:endParaRPr lang="en-US" dirty="0" smtClean="0"/>
        </a:p>
        <a:p>
          <a:endParaRPr lang="en-US" dirty="0" smtClean="0"/>
        </a:p>
        <a:p>
          <a:r>
            <a:rPr lang="en-US" dirty="0" err="1" smtClean="0"/>
            <a:t>Calidad</a:t>
          </a:r>
          <a:r>
            <a:rPr lang="en-US" dirty="0" smtClean="0"/>
            <a:t> de </a:t>
          </a:r>
          <a:r>
            <a:rPr lang="en-US" dirty="0" err="1" smtClean="0"/>
            <a:t>dieta</a:t>
          </a:r>
          <a:endParaRPr lang="en-US" dirty="0"/>
        </a:p>
      </dgm:t>
    </dgm:pt>
    <dgm:pt modelId="{3102E119-E22A-4196-9077-0FE0C39087AC}" type="parTrans" cxnId="{9C86FBEC-4B94-4AAD-A962-DB4161CD6D26}">
      <dgm:prSet/>
      <dgm:spPr/>
      <dgm:t>
        <a:bodyPr/>
        <a:lstStyle/>
        <a:p>
          <a:endParaRPr lang="en-US"/>
        </a:p>
      </dgm:t>
    </dgm:pt>
    <dgm:pt modelId="{E33C179E-9431-4289-95D2-E74C390BA2F7}" type="sibTrans" cxnId="{9C86FBEC-4B94-4AAD-A962-DB4161CD6D26}">
      <dgm:prSet/>
      <dgm:spPr/>
      <dgm:t>
        <a:bodyPr/>
        <a:lstStyle/>
        <a:p>
          <a:endParaRPr lang="en-US"/>
        </a:p>
      </dgm:t>
    </dgm:pt>
    <dgm:pt modelId="{ECF942D1-B569-41C7-BA48-91D7B53DC4A7}" type="pres">
      <dgm:prSet presAssocID="{09454206-ED16-4753-831B-6968A3ECB82E}" presName="Name0" presStyleCnt="0">
        <dgm:presLayoutVars>
          <dgm:chMax val="2"/>
          <dgm:chPref val="2"/>
          <dgm:animLvl val="lvl"/>
        </dgm:presLayoutVars>
      </dgm:prSet>
      <dgm:spPr/>
      <dgm:t>
        <a:bodyPr/>
        <a:lstStyle/>
        <a:p>
          <a:endParaRPr lang="en-US"/>
        </a:p>
      </dgm:t>
    </dgm:pt>
    <dgm:pt modelId="{B5F5AA78-D5B6-4A86-8603-C731F5659C33}" type="pres">
      <dgm:prSet presAssocID="{09454206-ED16-4753-831B-6968A3ECB82E}" presName="LeftText" presStyleLbl="revTx" presStyleIdx="0" presStyleCnt="0">
        <dgm:presLayoutVars>
          <dgm:bulletEnabled val="1"/>
        </dgm:presLayoutVars>
      </dgm:prSet>
      <dgm:spPr/>
      <dgm:t>
        <a:bodyPr/>
        <a:lstStyle/>
        <a:p>
          <a:endParaRPr lang="en-US"/>
        </a:p>
      </dgm:t>
    </dgm:pt>
    <dgm:pt modelId="{1FE18A54-569B-4804-A3F3-EBF23970AA7F}" type="pres">
      <dgm:prSet presAssocID="{09454206-ED16-4753-831B-6968A3ECB82E}" presName="LeftNode" presStyleLbl="bgImgPlace1" presStyleIdx="0" presStyleCnt="2">
        <dgm:presLayoutVars>
          <dgm:chMax val="2"/>
          <dgm:chPref val="2"/>
        </dgm:presLayoutVars>
      </dgm:prSet>
      <dgm:spPr/>
      <dgm:t>
        <a:bodyPr/>
        <a:lstStyle/>
        <a:p>
          <a:endParaRPr lang="en-US"/>
        </a:p>
      </dgm:t>
    </dgm:pt>
    <dgm:pt modelId="{3FFDBA96-BBC2-4954-AB2B-3526DC6D7E82}" type="pres">
      <dgm:prSet presAssocID="{09454206-ED16-4753-831B-6968A3ECB82E}" presName="RightText" presStyleLbl="revTx" presStyleIdx="0" presStyleCnt="0">
        <dgm:presLayoutVars>
          <dgm:bulletEnabled val="1"/>
        </dgm:presLayoutVars>
      </dgm:prSet>
      <dgm:spPr/>
      <dgm:t>
        <a:bodyPr/>
        <a:lstStyle/>
        <a:p>
          <a:endParaRPr lang="en-US"/>
        </a:p>
      </dgm:t>
    </dgm:pt>
    <dgm:pt modelId="{82C41E49-E3AB-4528-A8B5-2861AD3E4C0A}" type="pres">
      <dgm:prSet presAssocID="{09454206-ED16-4753-831B-6968A3ECB82E}" presName="RightNode" presStyleLbl="bgImgPlace1" presStyleIdx="1" presStyleCnt="2">
        <dgm:presLayoutVars>
          <dgm:chMax val="0"/>
          <dgm:chPref val="0"/>
        </dgm:presLayoutVars>
      </dgm:prSet>
      <dgm:spPr/>
      <dgm:t>
        <a:bodyPr/>
        <a:lstStyle/>
        <a:p>
          <a:endParaRPr lang="en-US"/>
        </a:p>
      </dgm:t>
    </dgm:pt>
    <dgm:pt modelId="{42246708-2246-47E6-9B02-8710A384380E}" type="pres">
      <dgm:prSet presAssocID="{09454206-ED16-4753-831B-6968A3ECB82E}" presName="TopArrow" presStyleLbl="node1" presStyleIdx="0" presStyleCnt="2"/>
      <dgm:spPr/>
    </dgm:pt>
    <dgm:pt modelId="{F091951E-950E-4177-8DFC-3E11D7786E6C}" type="pres">
      <dgm:prSet presAssocID="{09454206-ED16-4753-831B-6968A3ECB82E}" presName="BottomArrow" presStyleLbl="node1" presStyleIdx="1" presStyleCnt="2"/>
      <dgm:spPr/>
    </dgm:pt>
  </dgm:ptLst>
  <dgm:cxnLst>
    <dgm:cxn modelId="{AAAB49B1-12CC-4DDC-9C94-20EF54D168E9}" type="presOf" srcId="{78C597D4-C8C0-4D0E-9C8B-2F1C138F484B}" destId="{82C41E49-E3AB-4528-A8B5-2861AD3E4C0A}" srcOrd="1" destOrd="0" presId="urn:microsoft.com/office/officeart/2009/layout/ReverseList"/>
    <dgm:cxn modelId="{2BF4503A-1E15-47FF-9909-814B649D9DAD}" srcId="{09454206-ED16-4753-831B-6968A3ECB82E}" destId="{3A51D1BB-F43A-4796-9175-96DEA5405441}" srcOrd="0" destOrd="0" parTransId="{DE06EF68-C765-49D7-BF8E-68843AA6CF61}" sibTransId="{EE6DC178-60C6-43B7-992A-9CBBA2AA50F5}"/>
    <dgm:cxn modelId="{686D9685-6AEE-468E-BE7D-1AC3F4577DDC}" type="presOf" srcId="{3A51D1BB-F43A-4796-9175-96DEA5405441}" destId="{1FE18A54-569B-4804-A3F3-EBF23970AA7F}" srcOrd="1" destOrd="0" presId="urn:microsoft.com/office/officeart/2009/layout/ReverseList"/>
    <dgm:cxn modelId="{1D8340FA-8FE7-4A34-B130-90D8998A1001}" type="presOf" srcId="{3A51D1BB-F43A-4796-9175-96DEA5405441}" destId="{B5F5AA78-D5B6-4A86-8603-C731F5659C33}" srcOrd="0" destOrd="0" presId="urn:microsoft.com/office/officeart/2009/layout/ReverseList"/>
    <dgm:cxn modelId="{F44F54A4-12DF-4EAE-93C6-AFBFEEC9F145}" type="presOf" srcId="{09454206-ED16-4753-831B-6968A3ECB82E}" destId="{ECF942D1-B569-41C7-BA48-91D7B53DC4A7}" srcOrd="0" destOrd="0" presId="urn:microsoft.com/office/officeart/2009/layout/ReverseList"/>
    <dgm:cxn modelId="{A7EB4B51-9348-430E-87A3-BC28075C2EFC}" type="presOf" srcId="{78C597D4-C8C0-4D0E-9C8B-2F1C138F484B}" destId="{3FFDBA96-BBC2-4954-AB2B-3526DC6D7E82}" srcOrd="0" destOrd="0" presId="urn:microsoft.com/office/officeart/2009/layout/ReverseList"/>
    <dgm:cxn modelId="{9C86FBEC-4B94-4AAD-A962-DB4161CD6D26}" srcId="{09454206-ED16-4753-831B-6968A3ECB82E}" destId="{78C597D4-C8C0-4D0E-9C8B-2F1C138F484B}" srcOrd="1" destOrd="0" parTransId="{3102E119-E22A-4196-9077-0FE0C39087AC}" sibTransId="{E33C179E-9431-4289-95D2-E74C390BA2F7}"/>
    <dgm:cxn modelId="{76594C75-0390-4668-B013-41F49B397098}" type="presParOf" srcId="{ECF942D1-B569-41C7-BA48-91D7B53DC4A7}" destId="{B5F5AA78-D5B6-4A86-8603-C731F5659C33}" srcOrd="0" destOrd="0" presId="urn:microsoft.com/office/officeart/2009/layout/ReverseList"/>
    <dgm:cxn modelId="{FD893219-E6C7-4192-8201-FC3591CA5B1F}" type="presParOf" srcId="{ECF942D1-B569-41C7-BA48-91D7B53DC4A7}" destId="{1FE18A54-569B-4804-A3F3-EBF23970AA7F}" srcOrd="1" destOrd="0" presId="urn:microsoft.com/office/officeart/2009/layout/ReverseList"/>
    <dgm:cxn modelId="{4A39B55B-7455-42FE-B8FA-AFC09936242E}" type="presParOf" srcId="{ECF942D1-B569-41C7-BA48-91D7B53DC4A7}" destId="{3FFDBA96-BBC2-4954-AB2B-3526DC6D7E82}" srcOrd="2" destOrd="0" presId="urn:microsoft.com/office/officeart/2009/layout/ReverseList"/>
    <dgm:cxn modelId="{A941D559-C17D-44AC-BF21-51409EEAA6FA}" type="presParOf" srcId="{ECF942D1-B569-41C7-BA48-91D7B53DC4A7}" destId="{82C41E49-E3AB-4528-A8B5-2861AD3E4C0A}" srcOrd="3" destOrd="0" presId="urn:microsoft.com/office/officeart/2009/layout/ReverseList"/>
    <dgm:cxn modelId="{E5C0DCA3-726C-4B81-B8E6-813779C4CC08}" type="presParOf" srcId="{ECF942D1-B569-41C7-BA48-91D7B53DC4A7}" destId="{42246708-2246-47E6-9B02-8710A384380E}" srcOrd="4" destOrd="0" presId="urn:microsoft.com/office/officeart/2009/layout/ReverseList"/>
    <dgm:cxn modelId="{7A541E70-87CE-49A4-9780-027870DA3A5C}" type="presParOf" srcId="{ECF942D1-B569-41C7-BA48-91D7B53DC4A7}" destId="{F091951E-950E-4177-8DFC-3E11D7786E6C}"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75CDAE-46F9-4973-8230-5753B1DBFCA3}"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C0E52311-4CA7-4350-8EBB-A241EDA33E29}">
      <dgm:prSet phldrT="[Text]"/>
      <dgm:spPr/>
      <dgm:t>
        <a:bodyPr/>
        <a:lstStyle/>
        <a:p>
          <a:r>
            <a:rPr lang="en-US" dirty="0" smtClean="0"/>
            <a:t>comida</a:t>
          </a:r>
          <a:endParaRPr lang="en-US" dirty="0"/>
        </a:p>
      </dgm:t>
    </dgm:pt>
    <dgm:pt modelId="{B4683AC1-7261-427E-8237-BB07B867301D}" type="parTrans" cxnId="{AF8252F4-B4DD-46E3-B63E-73B462004BD9}">
      <dgm:prSet/>
      <dgm:spPr/>
      <dgm:t>
        <a:bodyPr/>
        <a:lstStyle/>
        <a:p>
          <a:endParaRPr lang="en-US"/>
        </a:p>
      </dgm:t>
    </dgm:pt>
    <dgm:pt modelId="{B73F9988-DE8B-4523-8B52-2F1D4D39FF6F}" type="sibTrans" cxnId="{AF8252F4-B4DD-46E3-B63E-73B462004BD9}">
      <dgm:prSet/>
      <dgm:spPr/>
      <dgm:t>
        <a:bodyPr/>
        <a:lstStyle/>
        <a:p>
          <a:endParaRPr lang="en-US"/>
        </a:p>
      </dgm:t>
    </dgm:pt>
    <dgm:pt modelId="{C8F72218-1F3D-40C1-BD71-CF133F9379DC}">
      <dgm:prSet phldrT="[Text]"/>
      <dgm:spPr/>
      <dgm:t>
        <a:bodyPr/>
        <a:lstStyle/>
        <a:p>
          <a:r>
            <a:rPr lang="en-US" dirty="0" err="1" smtClean="0"/>
            <a:t>emociones</a:t>
          </a:r>
          <a:endParaRPr lang="en-US" dirty="0"/>
        </a:p>
      </dgm:t>
    </dgm:pt>
    <dgm:pt modelId="{D69AC3AD-BF14-430C-BE28-822382341A10}" type="parTrans" cxnId="{B8F3F5B4-A3FC-4B68-9192-84F998F1A366}">
      <dgm:prSet/>
      <dgm:spPr/>
      <dgm:t>
        <a:bodyPr/>
        <a:lstStyle/>
        <a:p>
          <a:endParaRPr lang="en-US"/>
        </a:p>
      </dgm:t>
    </dgm:pt>
    <dgm:pt modelId="{D522C1B7-A195-4706-B7B5-2C4AC75EC1F3}" type="sibTrans" cxnId="{B8F3F5B4-A3FC-4B68-9192-84F998F1A366}">
      <dgm:prSet/>
      <dgm:spPr/>
      <dgm:t>
        <a:bodyPr/>
        <a:lstStyle/>
        <a:p>
          <a:endParaRPr lang="en-US"/>
        </a:p>
      </dgm:t>
    </dgm:pt>
    <dgm:pt modelId="{432A9827-69D9-4853-9F27-89660A7C3F77}" type="pres">
      <dgm:prSet presAssocID="{0375CDAE-46F9-4973-8230-5753B1DBFCA3}" presName="Name0" presStyleCnt="0">
        <dgm:presLayoutVars>
          <dgm:dir/>
          <dgm:resizeHandles val="exact"/>
        </dgm:presLayoutVars>
      </dgm:prSet>
      <dgm:spPr/>
      <dgm:t>
        <a:bodyPr/>
        <a:lstStyle/>
        <a:p>
          <a:endParaRPr lang="en-US"/>
        </a:p>
      </dgm:t>
    </dgm:pt>
    <dgm:pt modelId="{0547E217-3D4C-4FEF-A0B1-6493AF4DE019}" type="pres">
      <dgm:prSet presAssocID="{C0E52311-4CA7-4350-8EBB-A241EDA33E29}" presName="Name5" presStyleLbl="vennNode1" presStyleIdx="0" presStyleCnt="2">
        <dgm:presLayoutVars>
          <dgm:bulletEnabled val="1"/>
        </dgm:presLayoutVars>
      </dgm:prSet>
      <dgm:spPr/>
      <dgm:t>
        <a:bodyPr/>
        <a:lstStyle/>
        <a:p>
          <a:endParaRPr lang="en-US"/>
        </a:p>
      </dgm:t>
    </dgm:pt>
    <dgm:pt modelId="{B36E874D-7D1C-4CF5-9786-91CC07462539}" type="pres">
      <dgm:prSet presAssocID="{B73F9988-DE8B-4523-8B52-2F1D4D39FF6F}" presName="space" presStyleCnt="0"/>
      <dgm:spPr/>
    </dgm:pt>
    <dgm:pt modelId="{F6E4DAB8-DBFE-4BCB-85C7-E10FFBE58F6A}" type="pres">
      <dgm:prSet presAssocID="{C8F72218-1F3D-40C1-BD71-CF133F9379DC}" presName="Name5" presStyleLbl="vennNode1" presStyleIdx="1" presStyleCnt="2">
        <dgm:presLayoutVars>
          <dgm:bulletEnabled val="1"/>
        </dgm:presLayoutVars>
      </dgm:prSet>
      <dgm:spPr/>
      <dgm:t>
        <a:bodyPr/>
        <a:lstStyle/>
        <a:p>
          <a:endParaRPr lang="en-US"/>
        </a:p>
      </dgm:t>
    </dgm:pt>
  </dgm:ptLst>
  <dgm:cxnLst>
    <dgm:cxn modelId="{0FE5F73C-2F7D-43F3-A90B-51031047ECC8}" type="presOf" srcId="{C0E52311-4CA7-4350-8EBB-A241EDA33E29}" destId="{0547E217-3D4C-4FEF-A0B1-6493AF4DE019}" srcOrd="0" destOrd="0" presId="urn:microsoft.com/office/officeart/2005/8/layout/venn3"/>
    <dgm:cxn modelId="{FDEDA32C-6293-4150-98F5-48D207234D82}" type="presOf" srcId="{0375CDAE-46F9-4973-8230-5753B1DBFCA3}" destId="{432A9827-69D9-4853-9F27-89660A7C3F77}" srcOrd="0" destOrd="0" presId="urn:microsoft.com/office/officeart/2005/8/layout/venn3"/>
    <dgm:cxn modelId="{B8F3F5B4-A3FC-4B68-9192-84F998F1A366}" srcId="{0375CDAE-46F9-4973-8230-5753B1DBFCA3}" destId="{C8F72218-1F3D-40C1-BD71-CF133F9379DC}" srcOrd="1" destOrd="0" parTransId="{D69AC3AD-BF14-430C-BE28-822382341A10}" sibTransId="{D522C1B7-A195-4706-B7B5-2C4AC75EC1F3}"/>
    <dgm:cxn modelId="{92AAACC4-272E-45FC-A4CA-B3A50D034283}" type="presOf" srcId="{C8F72218-1F3D-40C1-BD71-CF133F9379DC}" destId="{F6E4DAB8-DBFE-4BCB-85C7-E10FFBE58F6A}" srcOrd="0" destOrd="0" presId="urn:microsoft.com/office/officeart/2005/8/layout/venn3"/>
    <dgm:cxn modelId="{AF8252F4-B4DD-46E3-B63E-73B462004BD9}" srcId="{0375CDAE-46F9-4973-8230-5753B1DBFCA3}" destId="{C0E52311-4CA7-4350-8EBB-A241EDA33E29}" srcOrd="0" destOrd="0" parTransId="{B4683AC1-7261-427E-8237-BB07B867301D}" sibTransId="{B73F9988-DE8B-4523-8B52-2F1D4D39FF6F}"/>
    <dgm:cxn modelId="{B8F76F60-C589-46EE-981B-87AB04B138CD}" type="presParOf" srcId="{432A9827-69D9-4853-9F27-89660A7C3F77}" destId="{0547E217-3D4C-4FEF-A0B1-6493AF4DE019}" srcOrd="0" destOrd="0" presId="urn:microsoft.com/office/officeart/2005/8/layout/venn3"/>
    <dgm:cxn modelId="{DF25D3B2-7B29-41B0-8186-0012A38F83BE}" type="presParOf" srcId="{432A9827-69D9-4853-9F27-89660A7C3F77}" destId="{B36E874D-7D1C-4CF5-9786-91CC07462539}" srcOrd="1" destOrd="0" presId="urn:microsoft.com/office/officeart/2005/8/layout/venn3"/>
    <dgm:cxn modelId="{C29DB9ED-9F41-4F76-AEDB-AAD8557A970D}" type="presParOf" srcId="{432A9827-69D9-4853-9F27-89660A7C3F77}" destId="{F6E4DAB8-DBFE-4BCB-85C7-E10FFBE58F6A}"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CAFA38-0CD4-4CD1-A899-670084014260}" type="doc">
      <dgm:prSet loTypeId="urn:microsoft.com/office/officeart/2005/8/layout/chevron1" loCatId="process" qsTypeId="urn:microsoft.com/office/officeart/2005/8/quickstyle/simple1" qsCatId="simple" csTypeId="urn:microsoft.com/office/officeart/2005/8/colors/accent1_2" csCatId="accent1" phldr="1"/>
      <dgm:spPr/>
    </dgm:pt>
    <dgm:pt modelId="{39970F63-1841-442B-B33E-23BE4FBE5A19}">
      <dgm:prSet phldrT="[Text]"/>
      <dgm:spPr/>
      <dgm:t>
        <a:bodyPr/>
        <a:lstStyle/>
        <a:p>
          <a:r>
            <a:rPr lang="en-US" dirty="0" err="1" smtClean="0"/>
            <a:t>Restricción</a:t>
          </a:r>
          <a:r>
            <a:rPr lang="en-US" dirty="0" smtClean="0"/>
            <a:t> </a:t>
          </a:r>
          <a:r>
            <a:rPr lang="en-US" dirty="0" err="1" smtClean="0"/>
            <a:t>dietética</a:t>
          </a:r>
          <a:endParaRPr lang="en-US" dirty="0"/>
        </a:p>
      </dgm:t>
    </dgm:pt>
    <dgm:pt modelId="{1D6AE020-C2C4-4941-A862-D02EFC706CD7}" type="parTrans" cxnId="{93C3F2F0-E0A0-4EDF-8A8C-5B62718E8915}">
      <dgm:prSet/>
      <dgm:spPr/>
      <dgm:t>
        <a:bodyPr/>
        <a:lstStyle/>
        <a:p>
          <a:endParaRPr lang="en-US"/>
        </a:p>
      </dgm:t>
    </dgm:pt>
    <dgm:pt modelId="{72A9C1BD-28D9-4621-96D5-FC4C568F918A}" type="sibTrans" cxnId="{93C3F2F0-E0A0-4EDF-8A8C-5B62718E8915}">
      <dgm:prSet/>
      <dgm:spPr/>
      <dgm:t>
        <a:bodyPr/>
        <a:lstStyle/>
        <a:p>
          <a:endParaRPr lang="en-US"/>
        </a:p>
      </dgm:t>
    </dgm:pt>
    <dgm:pt modelId="{CD3AFCDC-CF3E-458D-8FB9-8C8EEE7CD042}">
      <dgm:prSet phldrT="[Text]"/>
      <dgm:spPr/>
      <dgm:t>
        <a:bodyPr/>
        <a:lstStyle/>
        <a:p>
          <a:r>
            <a:rPr lang="en-US" dirty="0" err="1" smtClean="0"/>
            <a:t>Consumo</a:t>
          </a:r>
          <a:r>
            <a:rPr lang="en-US" dirty="0" smtClean="0"/>
            <a:t> </a:t>
          </a:r>
          <a:r>
            <a:rPr lang="en-US" dirty="0" err="1" smtClean="0"/>
            <a:t>excesivo</a:t>
          </a:r>
          <a:endParaRPr lang="en-US" dirty="0"/>
        </a:p>
      </dgm:t>
    </dgm:pt>
    <dgm:pt modelId="{E75A5974-54C1-41AD-ABCF-3F0D24C84E34}" type="parTrans" cxnId="{84AC09D5-AF3A-4BA9-9159-30BA264F46F0}">
      <dgm:prSet/>
      <dgm:spPr/>
      <dgm:t>
        <a:bodyPr/>
        <a:lstStyle/>
        <a:p>
          <a:endParaRPr lang="en-US"/>
        </a:p>
      </dgm:t>
    </dgm:pt>
    <dgm:pt modelId="{AF58A3CF-42AE-4753-AD0D-6A8591CE8A4D}" type="sibTrans" cxnId="{84AC09D5-AF3A-4BA9-9159-30BA264F46F0}">
      <dgm:prSet/>
      <dgm:spPr/>
      <dgm:t>
        <a:bodyPr/>
        <a:lstStyle/>
        <a:p>
          <a:endParaRPr lang="en-US"/>
        </a:p>
      </dgm:t>
    </dgm:pt>
    <dgm:pt modelId="{263ACBE6-7043-418E-B0D0-A5C8A247F158}">
      <dgm:prSet phldrT="[Text]"/>
      <dgm:spPr/>
      <dgm:t>
        <a:bodyPr/>
        <a:lstStyle/>
        <a:p>
          <a:r>
            <a:rPr lang="en-US" dirty="0" err="1" smtClean="0"/>
            <a:t>Ganancia</a:t>
          </a:r>
          <a:r>
            <a:rPr lang="en-US" dirty="0" smtClean="0"/>
            <a:t> de peso</a:t>
          </a:r>
          <a:endParaRPr lang="en-US" dirty="0"/>
        </a:p>
      </dgm:t>
    </dgm:pt>
    <dgm:pt modelId="{5BB4FEC0-C22E-414C-8FA7-EB3C694E1B8C}" type="parTrans" cxnId="{502C470C-A966-4837-87C4-408D21355A41}">
      <dgm:prSet/>
      <dgm:spPr/>
      <dgm:t>
        <a:bodyPr/>
        <a:lstStyle/>
        <a:p>
          <a:endParaRPr lang="en-US"/>
        </a:p>
      </dgm:t>
    </dgm:pt>
    <dgm:pt modelId="{8B94CCDB-D280-43FD-B1F1-4D7E048D48F1}" type="sibTrans" cxnId="{502C470C-A966-4837-87C4-408D21355A41}">
      <dgm:prSet/>
      <dgm:spPr/>
      <dgm:t>
        <a:bodyPr/>
        <a:lstStyle/>
        <a:p>
          <a:endParaRPr lang="en-US"/>
        </a:p>
      </dgm:t>
    </dgm:pt>
    <dgm:pt modelId="{F5A68E42-A650-434E-BDDB-497C90C1B25F}" type="pres">
      <dgm:prSet presAssocID="{9BCAFA38-0CD4-4CD1-A899-670084014260}" presName="Name0" presStyleCnt="0">
        <dgm:presLayoutVars>
          <dgm:dir/>
          <dgm:animLvl val="lvl"/>
          <dgm:resizeHandles val="exact"/>
        </dgm:presLayoutVars>
      </dgm:prSet>
      <dgm:spPr/>
    </dgm:pt>
    <dgm:pt modelId="{62B66E4B-B5D2-4935-A7AB-85AF7FBD4874}" type="pres">
      <dgm:prSet presAssocID="{39970F63-1841-442B-B33E-23BE4FBE5A19}" presName="parTxOnly" presStyleLbl="node1" presStyleIdx="0" presStyleCnt="3">
        <dgm:presLayoutVars>
          <dgm:chMax val="0"/>
          <dgm:chPref val="0"/>
          <dgm:bulletEnabled val="1"/>
        </dgm:presLayoutVars>
      </dgm:prSet>
      <dgm:spPr/>
      <dgm:t>
        <a:bodyPr/>
        <a:lstStyle/>
        <a:p>
          <a:endParaRPr lang="en-US"/>
        </a:p>
      </dgm:t>
    </dgm:pt>
    <dgm:pt modelId="{C7649793-AE9F-470D-B2B4-3534ADF926AB}" type="pres">
      <dgm:prSet presAssocID="{72A9C1BD-28D9-4621-96D5-FC4C568F918A}" presName="parTxOnlySpace" presStyleCnt="0"/>
      <dgm:spPr/>
    </dgm:pt>
    <dgm:pt modelId="{42977A5D-41C3-46E0-8433-34929A62714A}" type="pres">
      <dgm:prSet presAssocID="{CD3AFCDC-CF3E-458D-8FB9-8C8EEE7CD042}" presName="parTxOnly" presStyleLbl="node1" presStyleIdx="1" presStyleCnt="3">
        <dgm:presLayoutVars>
          <dgm:chMax val="0"/>
          <dgm:chPref val="0"/>
          <dgm:bulletEnabled val="1"/>
        </dgm:presLayoutVars>
      </dgm:prSet>
      <dgm:spPr/>
      <dgm:t>
        <a:bodyPr/>
        <a:lstStyle/>
        <a:p>
          <a:endParaRPr lang="en-US"/>
        </a:p>
      </dgm:t>
    </dgm:pt>
    <dgm:pt modelId="{0196FBFD-9DC4-4777-A2C8-10F38D733511}" type="pres">
      <dgm:prSet presAssocID="{AF58A3CF-42AE-4753-AD0D-6A8591CE8A4D}" presName="parTxOnlySpace" presStyleCnt="0"/>
      <dgm:spPr/>
    </dgm:pt>
    <dgm:pt modelId="{B54E01C0-006F-4BFE-9C22-3C4B6C326AA3}" type="pres">
      <dgm:prSet presAssocID="{263ACBE6-7043-418E-B0D0-A5C8A247F158}" presName="parTxOnly" presStyleLbl="node1" presStyleIdx="2" presStyleCnt="3">
        <dgm:presLayoutVars>
          <dgm:chMax val="0"/>
          <dgm:chPref val="0"/>
          <dgm:bulletEnabled val="1"/>
        </dgm:presLayoutVars>
      </dgm:prSet>
      <dgm:spPr/>
      <dgm:t>
        <a:bodyPr/>
        <a:lstStyle/>
        <a:p>
          <a:endParaRPr lang="en-US"/>
        </a:p>
      </dgm:t>
    </dgm:pt>
  </dgm:ptLst>
  <dgm:cxnLst>
    <dgm:cxn modelId="{869502B7-4672-417C-BB61-854144BC1B2C}" type="presOf" srcId="{263ACBE6-7043-418E-B0D0-A5C8A247F158}" destId="{B54E01C0-006F-4BFE-9C22-3C4B6C326AA3}" srcOrd="0" destOrd="0" presId="urn:microsoft.com/office/officeart/2005/8/layout/chevron1"/>
    <dgm:cxn modelId="{93C3F2F0-E0A0-4EDF-8A8C-5B62718E8915}" srcId="{9BCAFA38-0CD4-4CD1-A899-670084014260}" destId="{39970F63-1841-442B-B33E-23BE4FBE5A19}" srcOrd="0" destOrd="0" parTransId="{1D6AE020-C2C4-4941-A862-D02EFC706CD7}" sibTransId="{72A9C1BD-28D9-4621-96D5-FC4C568F918A}"/>
    <dgm:cxn modelId="{502C470C-A966-4837-87C4-408D21355A41}" srcId="{9BCAFA38-0CD4-4CD1-A899-670084014260}" destId="{263ACBE6-7043-418E-B0D0-A5C8A247F158}" srcOrd="2" destOrd="0" parTransId="{5BB4FEC0-C22E-414C-8FA7-EB3C694E1B8C}" sibTransId="{8B94CCDB-D280-43FD-B1F1-4D7E048D48F1}"/>
    <dgm:cxn modelId="{BD58CF07-8319-4FB7-A185-95DB3624FD8D}" type="presOf" srcId="{39970F63-1841-442B-B33E-23BE4FBE5A19}" destId="{62B66E4B-B5D2-4935-A7AB-85AF7FBD4874}" srcOrd="0" destOrd="0" presId="urn:microsoft.com/office/officeart/2005/8/layout/chevron1"/>
    <dgm:cxn modelId="{84AC09D5-AF3A-4BA9-9159-30BA264F46F0}" srcId="{9BCAFA38-0CD4-4CD1-A899-670084014260}" destId="{CD3AFCDC-CF3E-458D-8FB9-8C8EEE7CD042}" srcOrd="1" destOrd="0" parTransId="{E75A5974-54C1-41AD-ABCF-3F0D24C84E34}" sibTransId="{AF58A3CF-42AE-4753-AD0D-6A8591CE8A4D}"/>
    <dgm:cxn modelId="{206CAE14-EC0E-4E44-B61E-EA3D5D1B0C39}" type="presOf" srcId="{9BCAFA38-0CD4-4CD1-A899-670084014260}" destId="{F5A68E42-A650-434E-BDDB-497C90C1B25F}" srcOrd="0" destOrd="0" presId="urn:microsoft.com/office/officeart/2005/8/layout/chevron1"/>
    <dgm:cxn modelId="{644C0482-3B1A-4B59-97DB-91311DA794CB}" type="presOf" srcId="{CD3AFCDC-CF3E-458D-8FB9-8C8EEE7CD042}" destId="{42977A5D-41C3-46E0-8433-34929A62714A}" srcOrd="0" destOrd="0" presId="urn:microsoft.com/office/officeart/2005/8/layout/chevron1"/>
    <dgm:cxn modelId="{ADCE0C7F-C8BE-4DDB-8B07-C2B7330A7E44}" type="presParOf" srcId="{F5A68E42-A650-434E-BDDB-497C90C1B25F}" destId="{62B66E4B-B5D2-4935-A7AB-85AF7FBD4874}" srcOrd="0" destOrd="0" presId="urn:microsoft.com/office/officeart/2005/8/layout/chevron1"/>
    <dgm:cxn modelId="{8BE0EDFD-3450-4829-B9FF-2246DD4FBEFA}" type="presParOf" srcId="{F5A68E42-A650-434E-BDDB-497C90C1B25F}" destId="{C7649793-AE9F-470D-B2B4-3534ADF926AB}" srcOrd="1" destOrd="0" presId="urn:microsoft.com/office/officeart/2005/8/layout/chevron1"/>
    <dgm:cxn modelId="{317904F2-5609-462D-A0F3-0BF61A613766}" type="presParOf" srcId="{F5A68E42-A650-434E-BDDB-497C90C1B25F}" destId="{42977A5D-41C3-46E0-8433-34929A62714A}" srcOrd="2" destOrd="0" presId="urn:microsoft.com/office/officeart/2005/8/layout/chevron1"/>
    <dgm:cxn modelId="{BB8CE53C-E424-4A4E-88A7-3073299EB6AE}" type="presParOf" srcId="{F5A68E42-A650-434E-BDDB-497C90C1B25F}" destId="{0196FBFD-9DC4-4777-A2C8-10F38D733511}" srcOrd="3" destOrd="0" presId="urn:microsoft.com/office/officeart/2005/8/layout/chevron1"/>
    <dgm:cxn modelId="{F7F36C50-74A6-4F6A-9D6E-BE5E11148059}" type="presParOf" srcId="{F5A68E42-A650-434E-BDDB-497C90C1B25F}" destId="{B54E01C0-006F-4BFE-9C22-3C4B6C326AA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67C8D-E9E4-447A-BA26-E16E582C01AC}" type="doc">
      <dgm:prSet loTypeId="urn:microsoft.com/office/officeart/2005/8/layout/arrow2" loCatId="process" qsTypeId="urn:microsoft.com/office/officeart/2005/8/quickstyle/simple1" qsCatId="simple" csTypeId="urn:microsoft.com/office/officeart/2005/8/colors/accent1_2" csCatId="accent1" phldr="1"/>
      <dgm:spPr/>
    </dgm:pt>
    <dgm:pt modelId="{05CA863A-D3A8-460C-811D-1E6F77A4BECA}">
      <dgm:prSet phldrT="[Text]"/>
      <dgm:spPr/>
      <dgm:t>
        <a:bodyPr/>
        <a:lstStyle/>
        <a:p>
          <a:r>
            <a:rPr lang="en-US" dirty="0" err="1" smtClean="0"/>
            <a:t>Cirugía</a:t>
          </a:r>
          <a:r>
            <a:rPr lang="en-US" dirty="0" smtClean="0"/>
            <a:t> Bariátrica</a:t>
          </a:r>
          <a:endParaRPr lang="en-US" dirty="0"/>
        </a:p>
      </dgm:t>
    </dgm:pt>
    <dgm:pt modelId="{4AAD1893-DAA5-47B5-A467-A0FE61F0CA28}" type="parTrans" cxnId="{B8BA430D-6F26-44A8-B0B4-CD2352A12D13}">
      <dgm:prSet/>
      <dgm:spPr/>
      <dgm:t>
        <a:bodyPr/>
        <a:lstStyle/>
        <a:p>
          <a:endParaRPr lang="en-US"/>
        </a:p>
      </dgm:t>
    </dgm:pt>
    <dgm:pt modelId="{845DEE57-8B41-4530-A8AC-1BE83CD24D1A}" type="sibTrans" cxnId="{B8BA430D-6F26-44A8-B0B4-CD2352A12D13}">
      <dgm:prSet/>
      <dgm:spPr/>
      <dgm:t>
        <a:bodyPr/>
        <a:lstStyle/>
        <a:p>
          <a:endParaRPr lang="en-US"/>
        </a:p>
      </dgm:t>
    </dgm:pt>
    <dgm:pt modelId="{B0986CB6-0306-4783-A3DC-0EE2578D23D0}">
      <dgm:prSet phldrT="[Text]"/>
      <dgm:spPr/>
      <dgm:t>
        <a:bodyPr/>
        <a:lstStyle/>
        <a:p>
          <a:r>
            <a:rPr lang="en-US" dirty="0" err="1" smtClean="0"/>
            <a:t>Cambios</a:t>
          </a:r>
          <a:r>
            <a:rPr lang="en-US" dirty="0" smtClean="0"/>
            <a:t> </a:t>
          </a:r>
          <a:r>
            <a:rPr lang="en-US" dirty="0" err="1" smtClean="0"/>
            <a:t>en</a:t>
          </a:r>
          <a:r>
            <a:rPr lang="en-US" dirty="0" smtClean="0"/>
            <a:t> el </a:t>
          </a:r>
          <a:r>
            <a:rPr lang="en-US" dirty="0" err="1" smtClean="0"/>
            <a:t>estilo</a:t>
          </a:r>
          <a:r>
            <a:rPr lang="en-US" dirty="0" smtClean="0"/>
            <a:t> de </a:t>
          </a:r>
          <a:r>
            <a:rPr lang="en-US" dirty="0" err="1" smtClean="0"/>
            <a:t>vida</a:t>
          </a:r>
          <a:endParaRPr lang="en-US" dirty="0"/>
        </a:p>
      </dgm:t>
    </dgm:pt>
    <dgm:pt modelId="{135958CD-0F73-4FAC-9832-6C0EA4E13D72}" type="parTrans" cxnId="{18447F33-EB47-43B8-A7F7-4297AAFDCEDD}">
      <dgm:prSet/>
      <dgm:spPr/>
      <dgm:t>
        <a:bodyPr/>
        <a:lstStyle/>
        <a:p>
          <a:endParaRPr lang="en-US"/>
        </a:p>
      </dgm:t>
    </dgm:pt>
    <dgm:pt modelId="{D985D818-4068-4B2C-BDAD-864741722344}" type="sibTrans" cxnId="{18447F33-EB47-43B8-A7F7-4297AAFDCEDD}">
      <dgm:prSet/>
      <dgm:spPr/>
      <dgm:t>
        <a:bodyPr/>
        <a:lstStyle/>
        <a:p>
          <a:endParaRPr lang="en-US"/>
        </a:p>
      </dgm:t>
    </dgm:pt>
    <dgm:pt modelId="{37D98CEC-2BC1-475B-B7C0-2067470E3DCE}">
      <dgm:prSet phldrT="[Text]"/>
      <dgm:spPr/>
      <dgm:t>
        <a:bodyPr/>
        <a:lstStyle/>
        <a:p>
          <a:r>
            <a:rPr lang="en-US" dirty="0" err="1" smtClean="0"/>
            <a:t>Preparación</a:t>
          </a:r>
          <a:r>
            <a:rPr lang="en-US" dirty="0" smtClean="0"/>
            <a:t> </a:t>
          </a:r>
          <a:r>
            <a:rPr lang="en-US" dirty="0" err="1" smtClean="0"/>
            <a:t>psicológica</a:t>
          </a:r>
          <a:endParaRPr lang="en-US" dirty="0"/>
        </a:p>
      </dgm:t>
    </dgm:pt>
    <dgm:pt modelId="{F967A924-DDC0-47F0-AA34-4ADE3220A2E4}" type="parTrans" cxnId="{667D862E-3A1E-4767-A7E1-7EDF973174F8}">
      <dgm:prSet/>
      <dgm:spPr/>
      <dgm:t>
        <a:bodyPr/>
        <a:lstStyle/>
        <a:p>
          <a:endParaRPr lang="en-US"/>
        </a:p>
      </dgm:t>
    </dgm:pt>
    <dgm:pt modelId="{A6932954-65B3-41D8-85F2-A6CBAC11132C}" type="sibTrans" cxnId="{667D862E-3A1E-4767-A7E1-7EDF973174F8}">
      <dgm:prSet/>
      <dgm:spPr/>
      <dgm:t>
        <a:bodyPr/>
        <a:lstStyle/>
        <a:p>
          <a:endParaRPr lang="en-US"/>
        </a:p>
      </dgm:t>
    </dgm:pt>
    <dgm:pt modelId="{84116F02-C586-4298-B844-30403370698A}">
      <dgm:prSet/>
      <dgm:spPr/>
      <dgm:t>
        <a:bodyPr/>
        <a:lstStyle/>
        <a:p>
          <a:r>
            <a:rPr lang="en-US" dirty="0" err="1" smtClean="0"/>
            <a:t>Cambios</a:t>
          </a:r>
          <a:r>
            <a:rPr lang="en-US" dirty="0" smtClean="0"/>
            <a:t> </a:t>
          </a:r>
          <a:r>
            <a:rPr lang="en-US" dirty="0" err="1" smtClean="0"/>
            <a:t>positivos</a:t>
          </a:r>
          <a:r>
            <a:rPr lang="en-US" dirty="0" smtClean="0"/>
            <a:t> a largo </a:t>
          </a:r>
          <a:r>
            <a:rPr lang="en-US" dirty="0" err="1" smtClean="0"/>
            <a:t>plazo</a:t>
          </a:r>
          <a:endParaRPr lang="en-US" dirty="0"/>
        </a:p>
      </dgm:t>
    </dgm:pt>
    <dgm:pt modelId="{8372832D-ADB4-45A8-B686-067C4F52823D}" type="parTrans" cxnId="{1D0E7BFA-37DB-4504-81F7-3C59A48798CA}">
      <dgm:prSet/>
      <dgm:spPr/>
    </dgm:pt>
    <dgm:pt modelId="{7032D59B-421A-47C4-86CC-8C1825FE31CD}" type="sibTrans" cxnId="{1D0E7BFA-37DB-4504-81F7-3C59A48798CA}">
      <dgm:prSet/>
      <dgm:spPr/>
    </dgm:pt>
    <dgm:pt modelId="{1EA85DCB-D18B-40BB-A698-70BF3AB47EFD}" type="pres">
      <dgm:prSet presAssocID="{CDD67C8D-E9E4-447A-BA26-E16E582C01AC}" presName="arrowDiagram" presStyleCnt="0">
        <dgm:presLayoutVars>
          <dgm:chMax val="5"/>
          <dgm:dir/>
          <dgm:resizeHandles val="exact"/>
        </dgm:presLayoutVars>
      </dgm:prSet>
      <dgm:spPr/>
    </dgm:pt>
    <dgm:pt modelId="{9461FCB8-25A5-4894-8B5A-D58C1552A773}" type="pres">
      <dgm:prSet presAssocID="{CDD67C8D-E9E4-447A-BA26-E16E582C01AC}" presName="arrow" presStyleLbl="bgShp" presStyleIdx="0" presStyleCnt="1"/>
      <dgm:spPr/>
    </dgm:pt>
    <dgm:pt modelId="{81526578-DFCF-494F-8FD7-3B5C8300CC19}" type="pres">
      <dgm:prSet presAssocID="{CDD67C8D-E9E4-447A-BA26-E16E582C01AC}" presName="arrowDiagram4" presStyleCnt="0"/>
      <dgm:spPr/>
    </dgm:pt>
    <dgm:pt modelId="{956A6A6E-08E0-438F-984A-C0B2C9997492}" type="pres">
      <dgm:prSet presAssocID="{05CA863A-D3A8-460C-811D-1E6F77A4BECA}" presName="bullet4a" presStyleLbl="node1" presStyleIdx="0" presStyleCnt="4"/>
      <dgm:spPr/>
    </dgm:pt>
    <dgm:pt modelId="{F21FF4FE-FBCB-47DB-B065-37DC507D5125}" type="pres">
      <dgm:prSet presAssocID="{05CA863A-D3A8-460C-811D-1E6F77A4BECA}" presName="textBox4a" presStyleLbl="revTx" presStyleIdx="0" presStyleCnt="4">
        <dgm:presLayoutVars>
          <dgm:bulletEnabled val="1"/>
        </dgm:presLayoutVars>
      </dgm:prSet>
      <dgm:spPr/>
      <dgm:t>
        <a:bodyPr/>
        <a:lstStyle/>
        <a:p>
          <a:endParaRPr lang="en-US"/>
        </a:p>
      </dgm:t>
    </dgm:pt>
    <dgm:pt modelId="{B3E9B139-C135-46C1-BB83-0FA32E866AAB}" type="pres">
      <dgm:prSet presAssocID="{B0986CB6-0306-4783-A3DC-0EE2578D23D0}" presName="bullet4b" presStyleLbl="node1" presStyleIdx="1" presStyleCnt="4"/>
      <dgm:spPr/>
    </dgm:pt>
    <dgm:pt modelId="{CD6AAF49-94DF-49A3-92B6-CBA57BA10265}" type="pres">
      <dgm:prSet presAssocID="{B0986CB6-0306-4783-A3DC-0EE2578D23D0}" presName="textBox4b" presStyleLbl="revTx" presStyleIdx="1" presStyleCnt="4">
        <dgm:presLayoutVars>
          <dgm:bulletEnabled val="1"/>
        </dgm:presLayoutVars>
      </dgm:prSet>
      <dgm:spPr/>
      <dgm:t>
        <a:bodyPr/>
        <a:lstStyle/>
        <a:p>
          <a:endParaRPr lang="en-US"/>
        </a:p>
      </dgm:t>
    </dgm:pt>
    <dgm:pt modelId="{999F9E03-7B46-42A9-BC6E-D6D649947CFE}" type="pres">
      <dgm:prSet presAssocID="{37D98CEC-2BC1-475B-B7C0-2067470E3DCE}" presName="bullet4c" presStyleLbl="node1" presStyleIdx="2" presStyleCnt="4"/>
      <dgm:spPr/>
    </dgm:pt>
    <dgm:pt modelId="{803E48BF-F5A6-4DA2-96CC-24A444361EDB}" type="pres">
      <dgm:prSet presAssocID="{37D98CEC-2BC1-475B-B7C0-2067470E3DCE}" presName="textBox4c" presStyleLbl="revTx" presStyleIdx="2" presStyleCnt="4">
        <dgm:presLayoutVars>
          <dgm:bulletEnabled val="1"/>
        </dgm:presLayoutVars>
      </dgm:prSet>
      <dgm:spPr/>
      <dgm:t>
        <a:bodyPr/>
        <a:lstStyle/>
        <a:p>
          <a:endParaRPr lang="en-US"/>
        </a:p>
      </dgm:t>
    </dgm:pt>
    <dgm:pt modelId="{ED95F953-70E3-475A-9C98-5AC46798449A}" type="pres">
      <dgm:prSet presAssocID="{84116F02-C586-4298-B844-30403370698A}" presName="bullet4d" presStyleLbl="node1" presStyleIdx="3" presStyleCnt="4"/>
      <dgm:spPr/>
    </dgm:pt>
    <dgm:pt modelId="{D1A2EBB7-648F-4F71-8BBC-51BDF9EBB23F}" type="pres">
      <dgm:prSet presAssocID="{84116F02-C586-4298-B844-30403370698A}" presName="textBox4d" presStyleLbl="revTx" presStyleIdx="3" presStyleCnt="4">
        <dgm:presLayoutVars>
          <dgm:bulletEnabled val="1"/>
        </dgm:presLayoutVars>
      </dgm:prSet>
      <dgm:spPr/>
      <dgm:t>
        <a:bodyPr/>
        <a:lstStyle/>
        <a:p>
          <a:endParaRPr lang="en-US"/>
        </a:p>
      </dgm:t>
    </dgm:pt>
  </dgm:ptLst>
  <dgm:cxnLst>
    <dgm:cxn modelId="{1D0E7BFA-37DB-4504-81F7-3C59A48798CA}" srcId="{CDD67C8D-E9E4-447A-BA26-E16E582C01AC}" destId="{84116F02-C586-4298-B844-30403370698A}" srcOrd="3" destOrd="0" parTransId="{8372832D-ADB4-45A8-B686-067C4F52823D}" sibTransId="{7032D59B-421A-47C4-86CC-8C1825FE31CD}"/>
    <dgm:cxn modelId="{18447F33-EB47-43B8-A7F7-4297AAFDCEDD}" srcId="{CDD67C8D-E9E4-447A-BA26-E16E582C01AC}" destId="{B0986CB6-0306-4783-A3DC-0EE2578D23D0}" srcOrd="1" destOrd="0" parTransId="{135958CD-0F73-4FAC-9832-6C0EA4E13D72}" sibTransId="{D985D818-4068-4B2C-BDAD-864741722344}"/>
    <dgm:cxn modelId="{6E832C98-77FF-4FE0-B3D1-B5896FD46121}" type="presOf" srcId="{37D98CEC-2BC1-475B-B7C0-2067470E3DCE}" destId="{803E48BF-F5A6-4DA2-96CC-24A444361EDB}" srcOrd="0" destOrd="0" presId="urn:microsoft.com/office/officeart/2005/8/layout/arrow2"/>
    <dgm:cxn modelId="{B8BA430D-6F26-44A8-B0B4-CD2352A12D13}" srcId="{CDD67C8D-E9E4-447A-BA26-E16E582C01AC}" destId="{05CA863A-D3A8-460C-811D-1E6F77A4BECA}" srcOrd="0" destOrd="0" parTransId="{4AAD1893-DAA5-47B5-A467-A0FE61F0CA28}" sibTransId="{845DEE57-8B41-4530-A8AC-1BE83CD24D1A}"/>
    <dgm:cxn modelId="{1BC28FA8-1DC0-4533-BBA3-4BFF6F9EC9E6}" type="presOf" srcId="{B0986CB6-0306-4783-A3DC-0EE2578D23D0}" destId="{CD6AAF49-94DF-49A3-92B6-CBA57BA10265}" srcOrd="0" destOrd="0" presId="urn:microsoft.com/office/officeart/2005/8/layout/arrow2"/>
    <dgm:cxn modelId="{667D862E-3A1E-4767-A7E1-7EDF973174F8}" srcId="{CDD67C8D-E9E4-447A-BA26-E16E582C01AC}" destId="{37D98CEC-2BC1-475B-B7C0-2067470E3DCE}" srcOrd="2" destOrd="0" parTransId="{F967A924-DDC0-47F0-AA34-4ADE3220A2E4}" sibTransId="{A6932954-65B3-41D8-85F2-A6CBAC11132C}"/>
    <dgm:cxn modelId="{8D5E998A-8590-4B69-B82A-E4E6D59EF54D}" type="presOf" srcId="{84116F02-C586-4298-B844-30403370698A}" destId="{D1A2EBB7-648F-4F71-8BBC-51BDF9EBB23F}" srcOrd="0" destOrd="0" presId="urn:microsoft.com/office/officeart/2005/8/layout/arrow2"/>
    <dgm:cxn modelId="{D2263E89-BD37-4354-AF0C-BB3288828FC7}" type="presOf" srcId="{CDD67C8D-E9E4-447A-BA26-E16E582C01AC}" destId="{1EA85DCB-D18B-40BB-A698-70BF3AB47EFD}" srcOrd="0" destOrd="0" presId="urn:microsoft.com/office/officeart/2005/8/layout/arrow2"/>
    <dgm:cxn modelId="{5DF826FF-0D21-462F-90A5-9A0980D5307A}" type="presOf" srcId="{05CA863A-D3A8-460C-811D-1E6F77A4BECA}" destId="{F21FF4FE-FBCB-47DB-B065-37DC507D5125}" srcOrd="0" destOrd="0" presId="urn:microsoft.com/office/officeart/2005/8/layout/arrow2"/>
    <dgm:cxn modelId="{0076F6E0-15E2-464A-B4B6-665AD783105B}" type="presParOf" srcId="{1EA85DCB-D18B-40BB-A698-70BF3AB47EFD}" destId="{9461FCB8-25A5-4894-8B5A-D58C1552A773}" srcOrd="0" destOrd="0" presId="urn:microsoft.com/office/officeart/2005/8/layout/arrow2"/>
    <dgm:cxn modelId="{BB38F1AF-0F67-4293-B0C1-75334CBBAE4D}" type="presParOf" srcId="{1EA85DCB-D18B-40BB-A698-70BF3AB47EFD}" destId="{81526578-DFCF-494F-8FD7-3B5C8300CC19}" srcOrd="1" destOrd="0" presId="urn:microsoft.com/office/officeart/2005/8/layout/arrow2"/>
    <dgm:cxn modelId="{936DC166-FB6D-42BF-9814-3CC0CB048399}" type="presParOf" srcId="{81526578-DFCF-494F-8FD7-3B5C8300CC19}" destId="{956A6A6E-08E0-438F-984A-C0B2C9997492}" srcOrd="0" destOrd="0" presId="urn:microsoft.com/office/officeart/2005/8/layout/arrow2"/>
    <dgm:cxn modelId="{1692B42B-E541-4330-A0B4-EA876A819845}" type="presParOf" srcId="{81526578-DFCF-494F-8FD7-3B5C8300CC19}" destId="{F21FF4FE-FBCB-47DB-B065-37DC507D5125}" srcOrd="1" destOrd="0" presId="urn:microsoft.com/office/officeart/2005/8/layout/arrow2"/>
    <dgm:cxn modelId="{932F8748-3369-4A99-BA90-54E8C3EF678D}" type="presParOf" srcId="{81526578-DFCF-494F-8FD7-3B5C8300CC19}" destId="{B3E9B139-C135-46C1-BB83-0FA32E866AAB}" srcOrd="2" destOrd="0" presId="urn:microsoft.com/office/officeart/2005/8/layout/arrow2"/>
    <dgm:cxn modelId="{40FC1554-8A1A-4224-89AF-5F40C1984167}" type="presParOf" srcId="{81526578-DFCF-494F-8FD7-3B5C8300CC19}" destId="{CD6AAF49-94DF-49A3-92B6-CBA57BA10265}" srcOrd="3" destOrd="0" presId="urn:microsoft.com/office/officeart/2005/8/layout/arrow2"/>
    <dgm:cxn modelId="{53A747F2-09BC-409C-BD2D-B4B63F586E3D}" type="presParOf" srcId="{81526578-DFCF-494F-8FD7-3B5C8300CC19}" destId="{999F9E03-7B46-42A9-BC6E-D6D649947CFE}" srcOrd="4" destOrd="0" presId="urn:microsoft.com/office/officeart/2005/8/layout/arrow2"/>
    <dgm:cxn modelId="{7020B0B0-8B4D-4C85-A4E6-9C3617AA0011}" type="presParOf" srcId="{81526578-DFCF-494F-8FD7-3B5C8300CC19}" destId="{803E48BF-F5A6-4DA2-96CC-24A444361EDB}" srcOrd="5" destOrd="0" presId="urn:microsoft.com/office/officeart/2005/8/layout/arrow2"/>
    <dgm:cxn modelId="{D9C59021-4E66-4714-95F1-A5FC82DA1863}" type="presParOf" srcId="{81526578-DFCF-494F-8FD7-3B5C8300CC19}" destId="{ED95F953-70E3-475A-9C98-5AC46798449A}" srcOrd="6" destOrd="0" presId="urn:microsoft.com/office/officeart/2005/8/layout/arrow2"/>
    <dgm:cxn modelId="{8FD75911-3252-4907-BA98-D80B54BD69D5}" type="presParOf" srcId="{81526578-DFCF-494F-8FD7-3B5C8300CC19}" destId="{D1A2EBB7-648F-4F71-8BBC-51BDF9EBB23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C3726-D0F7-46B4-BC82-29A545D1E90D}">
      <dsp:nvSpPr>
        <dsp:cNvPr id="0" name=""/>
        <dsp:cNvSpPr/>
      </dsp:nvSpPr>
      <dsp:spPr>
        <a:xfrm>
          <a:off x="3327740" y="162154"/>
          <a:ext cx="3218142" cy="111761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FD8C5-DB59-495A-AC4E-926D6B1F1F65}">
      <dsp:nvSpPr>
        <dsp:cNvPr id="0" name=""/>
        <dsp:cNvSpPr/>
      </dsp:nvSpPr>
      <dsp:spPr>
        <a:xfrm>
          <a:off x="4629965" y="2898823"/>
          <a:ext cx="623671" cy="399149"/>
        </a:xfrm>
        <a:prstGeom prst="downArrow">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B76F1-6250-4FCD-AC7D-00913D72EA77}">
      <dsp:nvSpPr>
        <dsp:cNvPr id="0" name=""/>
        <dsp:cNvSpPr/>
      </dsp:nvSpPr>
      <dsp:spPr>
        <a:xfrm>
          <a:off x="3444990" y="3218142"/>
          <a:ext cx="2993621" cy="74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err="1" smtClean="0"/>
            <a:t>Obesidad</a:t>
          </a:r>
          <a:r>
            <a:rPr lang="en-US" sz="1900" kern="1200" dirty="0" smtClean="0"/>
            <a:t> / </a:t>
          </a:r>
          <a:r>
            <a:rPr lang="en-US" sz="1900" kern="1200" dirty="0" err="1" smtClean="0"/>
            <a:t>psicología</a:t>
          </a:r>
          <a:endParaRPr lang="en-US" sz="1900" kern="1200" dirty="0"/>
        </a:p>
      </dsp:txBody>
      <dsp:txXfrm>
        <a:off x="3444990" y="3218142"/>
        <a:ext cx="2993621" cy="748405"/>
      </dsp:txXfrm>
    </dsp:sp>
    <dsp:sp modelId="{16296346-0BD2-4CB3-968C-7524F69E5FC6}">
      <dsp:nvSpPr>
        <dsp:cNvPr id="0" name=""/>
        <dsp:cNvSpPr/>
      </dsp:nvSpPr>
      <dsp:spPr>
        <a:xfrm>
          <a:off x="4497747" y="1366089"/>
          <a:ext cx="1122607" cy="112260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Entorno</a:t>
          </a:r>
          <a:r>
            <a:rPr lang="en-US" sz="1100" kern="1200" dirty="0" smtClean="0"/>
            <a:t> </a:t>
          </a:r>
          <a:r>
            <a:rPr lang="en-US" sz="1100" kern="1200" dirty="0" err="1" smtClean="0"/>
            <a:t>físico</a:t>
          </a:r>
          <a:endParaRPr lang="en-US" sz="1100" kern="1200" dirty="0"/>
        </a:p>
      </dsp:txBody>
      <dsp:txXfrm>
        <a:off x="4662149" y="1530491"/>
        <a:ext cx="793803" cy="793803"/>
      </dsp:txXfrm>
    </dsp:sp>
    <dsp:sp modelId="{25B5248D-B9ED-4AE7-8814-D56B44E8B27E}">
      <dsp:nvSpPr>
        <dsp:cNvPr id="0" name=""/>
        <dsp:cNvSpPr/>
      </dsp:nvSpPr>
      <dsp:spPr>
        <a:xfrm>
          <a:off x="3694458" y="523883"/>
          <a:ext cx="1122607" cy="112260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Normas</a:t>
          </a:r>
          <a:r>
            <a:rPr lang="en-US" sz="1100" kern="1200" dirty="0" smtClean="0"/>
            <a:t> </a:t>
          </a:r>
          <a:r>
            <a:rPr lang="en-US" sz="1100" kern="1200" dirty="0" err="1" smtClean="0"/>
            <a:t>culturales</a:t>
          </a:r>
          <a:r>
            <a:rPr lang="en-US" sz="1100" kern="1200" dirty="0" smtClean="0"/>
            <a:t> y </a:t>
          </a:r>
          <a:r>
            <a:rPr lang="en-US" sz="1100" kern="1200" dirty="0" err="1" smtClean="0"/>
            <a:t>sociales</a:t>
          </a:r>
          <a:endParaRPr lang="en-US" sz="1100" kern="1200" dirty="0"/>
        </a:p>
      </dsp:txBody>
      <dsp:txXfrm>
        <a:off x="3858860" y="688285"/>
        <a:ext cx="793803" cy="793803"/>
      </dsp:txXfrm>
    </dsp:sp>
    <dsp:sp modelId="{48A911D6-44CD-47FB-8FBA-AC1B49BBC153}">
      <dsp:nvSpPr>
        <dsp:cNvPr id="0" name=""/>
        <dsp:cNvSpPr/>
      </dsp:nvSpPr>
      <dsp:spPr>
        <a:xfrm>
          <a:off x="4842013" y="252462"/>
          <a:ext cx="1122607" cy="112260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Influencias</a:t>
          </a:r>
          <a:r>
            <a:rPr lang="en-US" sz="1100" kern="1200" dirty="0" smtClean="0"/>
            <a:t> </a:t>
          </a:r>
          <a:r>
            <a:rPr lang="en-US" sz="1100" kern="1200" dirty="0" err="1" smtClean="0"/>
            <a:t>sociales</a:t>
          </a:r>
          <a:endParaRPr lang="en-US" sz="1100" kern="1200" dirty="0"/>
        </a:p>
      </dsp:txBody>
      <dsp:txXfrm>
        <a:off x="5006415" y="416864"/>
        <a:ext cx="793803" cy="793803"/>
      </dsp:txXfrm>
    </dsp:sp>
    <dsp:sp modelId="{44710A0F-04E4-449B-ABD5-EF2EC43737BC}">
      <dsp:nvSpPr>
        <dsp:cNvPr id="0" name=""/>
        <dsp:cNvSpPr/>
      </dsp:nvSpPr>
      <dsp:spPr>
        <a:xfrm>
          <a:off x="3195521" y="24946"/>
          <a:ext cx="3492558" cy="2794046"/>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7C406-F15E-47AB-983C-57D9BED348BE}">
      <dsp:nvSpPr>
        <dsp:cNvPr id="0" name=""/>
        <dsp:cNvSpPr/>
      </dsp:nvSpPr>
      <dsp:spPr>
        <a:xfrm>
          <a:off x="0" y="26576"/>
          <a:ext cx="5511106" cy="4797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Directa</a:t>
          </a:r>
          <a:endParaRPr lang="en-US" sz="2000" kern="1200" dirty="0"/>
        </a:p>
      </dsp:txBody>
      <dsp:txXfrm>
        <a:off x="23417" y="49993"/>
        <a:ext cx="5464272" cy="432866"/>
      </dsp:txXfrm>
    </dsp:sp>
    <dsp:sp modelId="{9B14CB06-BA82-4ABE-8EBA-1D04E1D32966}">
      <dsp:nvSpPr>
        <dsp:cNvPr id="0" name=""/>
        <dsp:cNvSpPr/>
      </dsp:nvSpPr>
      <dsp:spPr>
        <a:xfrm>
          <a:off x="0" y="506276"/>
          <a:ext cx="551110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7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Mayor </a:t>
          </a:r>
          <a:r>
            <a:rPr lang="en-US" sz="1600" kern="1200" dirty="0" err="1" smtClean="0"/>
            <a:t>acumulación</a:t>
          </a:r>
          <a:r>
            <a:rPr lang="en-US" sz="1600" kern="1200" dirty="0" smtClean="0"/>
            <a:t> de </a:t>
          </a:r>
          <a:r>
            <a:rPr lang="en-US" sz="1600" kern="1200" dirty="0" err="1" smtClean="0"/>
            <a:t>grasa</a:t>
          </a:r>
          <a:r>
            <a:rPr lang="en-US" sz="1600" kern="1200" dirty="0" smtClean="0"/>
            <a:t> corporal</a:t>
          </a:r>
          <a:endParaRPr lang="en-US" sz="1600" kern="1200" dirty="0"/>
        </a:p>
      </dsp:txBody>
      <dsp:txXfrm>
        <a:off x="0" y="506276"/>
        <a:ext cx="5511106" cy="331200"/>
      </dsp:txXfrm>
    </dsp:sp>
    <dsp:sp modelId="{9C68F24F-D7AA-4032-8E21-40BA0156144D}">
      <dsp:nvSpPr>
        <dsp:cNvPr id="0" name=""/>
        <dsp:cNvSpPr/>
      </dsp:nvSpPr>
      <dsp:spPr>
        <a:xfrm>
          <a:off x="0" y="837476"/>
          <a:ext cx="5511106" cy="479700"/>
        </a:xfrm>
        <a:prstGeom prst="roundRect">
          <a:avLst/>
        </a:prstGeom>
        <a:solidFill>
          <a:schemeClr val="accent4">
            <a:hueOff val="-1714266"/>
            <a:satOff val="14520"/>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Indirecta</a:t>
          </a:r>
          <a:endParaRPr lang="en-US" sz="2000" kern="1200" dirty="0"/>
        </a:p>
      </dsp:txBody>
      <dsp:txXfrm>
        <a:off x="23417" y="860893"/>
        <a:ext cx="5464272" cy="432866"/>
      </dsp:txXfrm>
    </dsp:sp>
    <dsp:sp modelId="{027A3A3E-5A42-468E-93C5-80F9F4DB9AAB}">
      <dsp:nvSpPr>
        <dsp:cNvPr id="0" name=""/>
        <dsp:cNvSpPr/>
      </dsp:nvSpPr>
      <dsp:spPr>
        <a:xfrm>
          <a:off x="0" y="1317176"/>
          <a:ext cx="5511106"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7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sensibilidad a las </a:t>
          </a:r>
          <a:r>
            <a:rPr lang="es-ES" sz="1600" kern="1200" dirty="0" smtClean="0"/>
            <a:t>señales, </a:t>
          </a:r>
          <a:r>
            <a:rPr lang="es-ES" sz="1600" kern="1200" dirty="0" smtClean="0"/>
            <a:t>antojos que llevan a comer más o elegir alimentos más densos en calorías.</a:t>
          </a:r>
          <a:endParaRPr lang="en-US" sz="1600" kern="1200" dirty="0"/>
        </a:p>
      </dsp:txBody>
      <dsp:txXfrm>
        <a:off x="0" y="1317176"/>
        <a:ext cx="5511106" cy="72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8A54-569B-4804-A3F3-EBF23970AA7F}">
      <dsp:nvSpPr>
        <dsp:cNvPr id="0" name=""/>
        <dsp:cNvSpPr/>
      </dsp:nvSpPr>
      <dsp:spPr>
        <a:xfrm rot="16200000">
          <a:off x="1574831" y="864375"/>
          <a:ext cx="1830331" cy="1118526"/>
        </a:xfrm>
        <a:prstGeom prst="round2SameRect">
          <a:avLst>
            <a:gd name="adj1" fmla="val 16670"/>
            <a:gd name="adj2" fmla="val 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82550" rIns="74295" bIns="82550" numCol="1" spcCol="1270" anchor="t" anchorCtr="0">
          <a:noAutofit/>
        </a:bodyPr>
        <a:lstStyle/>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r>
            <a:rPr lang="en-US" sz="1300" kern="1200" dirty="0" smtClean="0"/>
            <a:t>Estado socio </a:t>
          </a:r>
          <a:r>
            <a:rPr lang="en-US" sz="1300" kern="1200" dirty="0" err="1" smtClean="0"/>
            <a:t>económico</a:t>
          </a:r>
          <a:endParaRPr lang="en-US" sz="1300" kern="1200" dirty="0"/>
        </a:p>
      </dsp:txBody>
      <dsp:txXfrm rot="5400000">
        <a:off x="1985345" y="563085"/>
        <a:ext cx="1063914" cy="1721107"/>
      </dsp:txXfrm>
    </dsp:sp>
    <dsp:sp modelId="{82C41E49-E3AB-4528-A8B5-2861AD3E4C0A}">
      <dsp:nvSpPr>
        <dsp:cNvPr id="0" name=""/>
        <dsp:cNvSpPr/>
      </dsp:nvSpPr>
      <dsp:spPr>
        <a:xfrm rot="5400000">
          <a:off x="2744148" y="864375"/>
          <a:ext cx="1830331" cy="1118526"/>
        </a:xfrm>
        <a:prstGeom prst="round2SameRect">
          <a:avLst>
            <a:gd name="adj1" fmla="val 16670"/>
            <a:gd name="adj2" fmla="val 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82550" rIns="49530" bIns="82550" numCol="1" spcCol="1270" anchor="t" anchorCtr="0">
          <a:noAutofit/>
        </a:bodyPr>
        <a:lstStyle/>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r>
            <a:rPr lang="en-US" sz="1300" kern="1200" dirty="0" err="1" smtClean="0"/>
            <a:t>Calidad</a:t>
          </a:r>
          <a:r>
            <a:rPr lang="en-US" sz="1300" kern="1200" dirty="0" smtClean="0"/>
            <a:t> de </a:t>
          </a:r>
          <a:r>
            <a:rPr lang="en-US" sz="1300" kern="1200" dirty="0" err="1" smtClean="0"/>
            <a:t>dieta</a:t>
          </a:r>
          <a:endParaRPr lang="en-US" sz="1300" kern="1200" dirty="0"/>
        </a:p>
      </dsp:txBody>
      <dsp:txXfrm rot="-5400000">
        <a:off x="3100050" y="563085"/>
        <a:ext cx="1063914" cy="1721107"/>
      </dsp:txXfrm>
    </dsp:sp>
    <dsp:sp modelId="{42246708-2246-47E6-9B02-8710A384380E}">
      <dsp:nvSpPr>
        <dsp:cNvPr id="0" name=""/>
        <dsp:cNvSpPr/>
      </dsp:nvSpPr>
      <dsp:spPr>
        <a:xfrm>
          <a:off x="2489882" y="0"/>
          <a:ext cx="1169316" cy="116926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1951E-950E-4177-8DFC-3E11D7786E6C}">
      <dsp:nvSpPr>
        <dsp:cNvPr id="0" name=""/>
        <dsp:cNvSpPr/>
      </dsp:nvSpPr>
      <dsp:spPr>
        <a:xfrm rot="10800000">
          <a:off x="2489882" y="1677732"/>
          <a:ext cx="1169316" cy="116926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7E217-3D4C-4FEF-A0B1-6493AF4DE019}">
      <dsp:nvSpPr>
        <dsp:cNvPr id="0" name=""/>
        <dsp:cNvSpPr/>
      </dsp:nvSpPr>
      <dsp:spPr>
        <a:xfrm>
          <a:off x="2962" y="30232"/>
          <a:ext cx="2103347" cy="2103347"/>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754" tIns="22860" rIns="115754" bIns="22860" numCol="1" spcCol="1270" anchor="ctr" anchorCtr="0">
          <a:noAutofit/>
        </a:bodyPr>
        <a:lstStyle/>
        <a:p>
          <a:pPr lvl="0" algn="ctr" defTabSz="800100">
            <a:lnSpc>
              <a:spcPct val="90000"/>
            </a:lnSpc>
            <a:spcBef>
              <a:spcPct val="0"/>
            </a:spcBef>
            <a:spcAft>
              <a:spcPct val="35000"/>
            </a:spcAft>
          </a:pPr>
          <a:r>
            <a:rPr lang="en-US" sz="1800" kern="1200" dirty="0" smtClean="0"/>
            <a:t>comida</a:t>
          </a:r>
          <a:endParaRPr lang="en-US" sz="1800" kern="1200" dirty="0"/>
        </a:p>
      </dsp:txBody>
      <dsp:txXfrm>
        <a:off x="310990" y="338260"/>
        <a:ext cx="1487291" cy="1487291"/>
      </dsp:txXfrm>
    </dsp:sp>
    <dsp:sp modelId="{F6E4DAB8-DBFE-4BCB-85C7-E10FFBE58F6A}">
      <dsp:nvSpPr>
        <dsp:cNvPr id="0" name=""/>
        <dsp:cNvSpPr/>
      </dsp:nvSpPr>
      <dsp:spPr>
        <a:xfrm>
          <a:off x="1685640" y="30232"/>
          <a:ext cx="2103347" cy="2103347"/>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754" tIns="22860" rIns="115754" bIns="22860" numCol="1" spcCol="1270" anchor="ctr" anchorCtr="0">
          <a:noAutofit/>
        </a:bodyPr>
        <a:lstStyle/>
        <a:p>
          <a:pPr lvl="0" algn="ctr" defTabSz="800100">
            <a:lnSpc>
              <a:spcPct val="90000"/>
            </a:lnSpc>
            <a:spcBef>
              <a:spcPct val="0"/>
            </a:spcBef>
            <a:spcAft>
              <a:spcPct val="35000"/>
            </a:spcAft>
          </a:pPr>
          <a:r>
            <a:rPr lang="en-US" sz="1800" kern="1200" dirty="0" err="1" smtClean="0"/>
            <a:t>emociones</a:t>
          </a:r>
          <a:endParaRPr lang="en-US" sz="1800" kern="1200" dirty="0"/>
        </a:p>
      </dsp:txBody>
      <dsp:txXfrm>
        <a:off x="1993668" y="338260"/>
        <a:ext cx="1487291" cy="1487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66E4B-B5D2-4935-A7AB-85AF7FBD4874}">
      <dsp:nvSpPr>
        <dsp:cNvPr id="0" name=""/>
        <dsp:cNvSpPr/>
      </dsp:nvSpPr>
      <dsp:spPr>
        <a:xfrm>
          <a:off x="2169" y="555283"/>
          <a:ext cx="2643596" cy="105743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err="1" smtClean="0"/>
            <a:t>Restricción</a:t>
          </a:r>
          <a:r>
            <a:rPr lang="en-US" sz="2200" kern="1200" dirty="0" smtClean="0"/>
            <a:t> </a:t>
          </a:r>
          <a:r>
            <a:rPr lang="en-US" sz="2200" kern="1200" dirty="0" err="1" smtClean="0"/>
            <a:t>dietética</a:t>
          </a:r>
          <a:endParaRPr lang="en-US" sz="2200" kern="1200" dirty="0"/>
        </a:p>
      </dsp:txBody>
      <dsp:txXfrm>
        <a:off x="530888" y="555283"/>
        <a:ext cx="1586158" cy="1057438"/>
      </dsp:txXfrm>
    </dsp:sp>
    <dsp:sp modelId="{42977A5D-41C3-46E0-8433-34929A62714A}">
      <dsp:nvSpPr>
        <dsp:cNvPr id="0" name=""/>
        <dsp:cNvSpPr/>
      </dsp:nvSpPr>
      <dsp:spPr>
        <a:xfrm>
          <a:off x="2381406" y="555283"/>
          <a:ext cx="2643596" cy="105743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err="1" smtClean="0"/>
            <a:t>Consumo</a:t>
          </a:r>
          <a:r>
            <a:rPr lang="en-US" sz="2200" kern="1200" dirty="0" smtClean="0"/>
            <a:t> </a:t>
          </a:r>
          <a:r>
            <a:rPr lang="en-US" sz="2200" kern="1200" dirty="0" err="1" smtClean="0"/>
            <a:t>excesivo</a:t>
          </a:r>
          <a:endParaRPr lang="en-US" sz="2200" kern="1200" dirty="0"/>
        </a:p>
      </dsp:txBody>
      <dsp:txXfrm>
        <a:off x="2910125" y="555283"/>
        <a:ext cx="1586158" cy="1057438"/>
      </dsp:txXfrm>
    </dsp:sp>
    <dsp:sp modelId="{B54E01C0-006F-4BFE-9C22-3C4B6C326AA3}">
      <dsp:nvSpPr>
        <dsp:cNvPr id="0" name=""/>
        <dsp:cNvSpPr/>
      </dsp:nvSpPr>
      <dsp:spPr>
        <a:xfrm>
          <a:off x="4760642" y="555283"/>
          <a:ext cx="2643596" cy="105743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err="1" smtClean="0"/>
            <a:t>Ganancia</a:t>
          </a:r>
          <a:r>
            <a:rPr lang="en-US" sz="2200" kern="1200" dirty="0" smtClean="0"/>
            <a:t> de peso</a:t>
          </a:r>
          <a:endParaRPr lang="en-US" sz="2200" kern="1200" dirty="0"/>
        </a:p>
      </dsp:txBody>
      <dsp:txXfrm>
        <a:off x="5289361" y="555283"/>
        <a:ext cx="1586158" cy="10574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1FCB8-25A5-4894-8B5A-D58C1552A773}">
      <dsp:nvSpPr>
        <dsp:cNvPr id="0" name=""/>
        <dsp:cNvSpPr/>
      </dsp:nvSpPr>
      <dsp:spPr>
        <a:xfrm>
          <a:off x="1679416" y="0"/>
          <a:ext cx="5466080" cy="34163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A6A6E-08E0-438F-984A-C0B2C9997492}">
      <dsp:nvSpPr>
        <dsp:cNvPr id="0" name=""/>
        <dsp:cNvSpPr/>
      </dsp:nvSpPr>
      <dsp:spPr>
        <a:xfrm>
          <a:off x="2217825" y="2540360"/>
          <a:ext cx="125719" cy="12571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1FF4FE-FBCB-47DB-B065-37DC507D5125}">
      <dsp:nvSpPr>
        <dsp:cNvPr id="0" name=""/>
        <dsp:cNvSpPr/>
      </dsp:nvSpPr>
      <dsp:spPr>
        <a:xfrm>
          <a:off x="2280685" y="2603220"/>
          <a:ext cx="934699" cy="81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6" tIns="0" rIns="0" bIns="0" numCol="1" spcCol="1270" anchor="t" anchorCtr="0">
          <a:noAutofit/>
        </a:bodyPr>
        <a:lstStyle/>
        <a:p>
          <a:pPr lvl="0" algn="l" defTabSz="577850">
            <a:lnSpc>
              <a:spcPct val="90000"/>
            </a:lnSpc>
            <a:spcBef>
              <a:spcPct val="0"/>
            </a:spcBef>
            <a:spcAft>
              <a:spcPct val="35000"/>
            </a:spcAft>
          </a:pPr>
          <a:r>
            <a:rPr lang="en-US" sz="1300" kern="1200" dirty="0" err="1" smtClean="0"/>
            <a:t>Cirugía</a:t>
          </a:r>
          <a:r>
            <a:rPr lang="en-US" sz="1300" kern="1200" dirty="0" smtClean="0"/>
            <a:t> Bariátrica</a:t>
          </a:r>
          <a:endParaRPr lang="en-US" sz="1300" kern="1200" dirty="0"/>
        </a:p>
      </dsp:txBody>
      <dsp:txXfrm>
        <a:off x="2280685" y="2603220"/>
        <a:ext cx="934699" cy="813079"/>
      </dsp:txXfrm>
    </dsp:sp>
    <dsp:sp modelId="{B3E9B139-C135-46C1-BB83-0FA32E866AAB}">
      <dsp:nvSpPr>
        <dsp:cNvPr id="0" name=""/>
        <dsp:cNvSpPr/>
      </dsp:nvSpPr>
      <dsp:spPr>
        <a:xfrm>
          <a:off x="3106063" y="1745729"/>
          <a:ext cx="218643" cy="2186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6AAF49-94DF-49A3-92B6-CBA57BA10265}">
      <dsp:nvSpPr>
        <dsp:cNvPr id="0" name=""/>
        <dsp:cNvSpPr/>
      </dsp:nvSpPr>
      <dsp:spPr>
        <a:xfrm>
          <a:off x="3215384" y="1855050"/>
          <a:ext cx="1147876" cy="156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55" tIns="0" rIns="0" bIns="0" numCol="1" spcCol="1270" anchor="t" anchorCtr="0">
          <a:noAutofit/>
        </a:bodyPr>
        <a:lstStyle/>
        <a:p>
          <a:pPr lvl="0" algn="l" defTabSz="577850">
            <a:lnSpc>
              <a:spcPct val="90000"/>
            </a:lnSpc>
            <a:spcBef>
              <a:spcPct val="0"/>
            </a:spcBef>
            <a:spcAft>
              <a:spcPct val="35000"/>
            </a:spcAft>
          </a:pPr>
          <a:r>
            <a:rPr lang="en-US" sz="1300" kern="1200" dirty="0" err="1" smtClean="0"/>
            <a:t>Cambios</a:t>
          </a:r>
          <a:r>
            <a:rPr lang="en-US" sz="1300" kern="1200" dirty="0" smtClean="0"/>
            <a:t> </a:t>
          </a:r>
          <a:r>
            <a:rPr lang="en-US" sz="1300" kern="1200" dirty="0" err="1" smtClean="0"/>
            <a:t>en</a:t>
          </a:r>
          <a:r>
            <a:rPr lang="en-US" sz="1300" kern="1200" dirty="0" smtClean="0"/>
            <a:t> el </a:t>
          </a:r>
          <a:r>
            <a:rPr lang="en-US" sz="1300" kern="1200" dirty="0" err="1" smtClean="0"/>
            <a:t>estilo</a:t>
          </a:r>
          <a:r>
            <a:rPr lang="en-US" sz="1300" kern="1200" dirty="0" smtClean="0"/>
            <a:t> de </a:t>
          </a:r>
          <a:r>
            <a:rPr lang="en-US" sz="1300" kern="1200" dirty="0" err="1" smtClean="0"/>
            <a:t>vida</a:t>
          </a:r>
          <a:endParaRPr lang="en-US" sz="1300" kern="1200" dirty="0"/>
        </a:p>
      </dsp:txBody>
      <dsp:txXfrm>
        <a:off x="3215384" y="1855050"/>
        <a:ext cx="1147876" cy="1561249"/>
      </dsp:txXfrm>
    </dsp:sp>
    <dsp:sp modelId="{999F9E03-7B46-42A9-BC6E-D6D649947CFE}">
      <dsp:nvSpPr>
        <dsp:cNvPr id="0" name=""/>
        <dsp:cNvSpPr/>
      </dsp:nvSpPr>
      <dsp:spPr>
        <a:xfrm>
          <a:off x="4240274" y="1160175"/>
          <a:ext cx="289702" cy="28970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E48BF-F5A6-4DA2-96CC-24A444361EDB}">
      <dsp:nvSpPr>
        <dsp:cNvPr id="0" name=""/>
        <dsp:cNvSpPr/>
      </dsp:nvSpPr>
      <dsp:spPr>
        <a:xfrm>
          <a:off x="4385126" y="1305026"/>
          <a:ext cx="1147876" cy="211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07" tIns="0" rIns="0" bIns="0" numCol="1" spcCol="1270" anchor="t" anchorCtr="0">
          <a:noAutofit/>
        </a:bodyPr>
        <a:lstStyle/>
        <a:p>
          <a:pPr lvl="0" algn="l" defTabSz="577850">
            <a:lnSpc>
              <a:spcPct val="90000"/>
            </a:lnSpc>
            <a:spcBef>
              <a:spcPct val="0"/>
            </a:spcBef>
            <a:spcAft>
              <a:spcPct val="35000"/>
            </a:spcAft>
          </a:pPr>
          <a:r>
            <a:rPr lang="en-US" sz="1300" kern="1200" dirty="0" err="1" smtClean="0"/>
            <a:t>Preparación</a:t>
          </a:r>
          <a:r>
            <a:rPr lang="en-US" sz="1300" kern="1200" dirty="0" smtClean="0"/>
            <a:t> </a:t>
          </a:r>
          <a:r>
            <a:rPr lang="en-US" sz="1300" kern="1200" dirty="0" err="1" smtClean="0"/>
            <a:t>psicológica</a:t>
          </a:r>
          <a:endParaRPr lang="en-US" sz="1300" kern="1200" dirty="0"/>
        </a:p>
      </dsp:txBody>
      <dsp:txXfrm>
        <a:off x="4385126" y="1305026"/>
        <a:ext cx="1147876" cy="2111273"/>
      </dsp:txXfrm>
    </dsp:sp>
    <dsp:sp modelId="{ED95F953-70E3-475A-9C98-5AC46798449A}">
      <dsp:nvSpPr>
        <dsp:cNvPr id="0" name=""/>
        <dsp:cNvSpPr/>
      </dsp:nvSpPr>
      <dsp:spPr>
        <a:xfrm>
          <a:off x="5475609" y="772767"/>
          <a:ext cx="388091" cy="3880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2EBB7-648F-4F71-8BBC-51BDF9EBB23F}">
      <dsp:nvSpPr>
        <dsp:cNvPr id="0" name=""/>
        <dsp:cNvSpPr/>
      </dsp:nvSpPr>
      <dsp:spPr>
        <a:xfrm>
          <a:off x="5669654" y="966812"/>
          <a:ext cx="1147876" cy="2449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642" tIns="0" rIns="0" bIns="0" numCol="1" spcCol="1270" anchor="t" anchorCtr="0">
          <a:noAutofit/>
        </a:bodyPr>
        <a:lstStyle/>
        <a:p>
          <a:pPr lvl="0" algn="l" defTabSz="577850">
            <a:lnSpc>
              <a:spcPct val="90000"/>
            </a:lnSpc>
            <a:spcBef>
              <a:spcPct val="0"/>
            </a:spcBef>
            <a:spcAft>
              <a:spcPct val="35000"/>
            </a:spcAft>
          </a:pPr>
          <a:r>
            <a:rPr lang="en-US" sz="1300" kern="1200" dirty="0" err="1" smtClean="0"/>
            <a:t>Cambios</a:t>
          </a:r>
          <a:r>
            <a:rPr lang="en-US" sz="1300" kern="1200" dirty="0" smtClean="0"/>
            <a:t> </a:t>
          </a:r>
          <a:r>
            <a:rPr lang="en-US" sz="1300" kern="1200" dirty="0" err="1" smtClean="0"/>
            <a:t>positivos</a:t>
          </a:r>
          <a:r>
            <a:rPr lang="en-US" sz="1300" kern="1200" dirty="0" smtClean="0"/>
            <a:t> a largo </a:t>
          </a:r>
          <a:r>
            <a:rPr lang="en-US" sz="1300" kern="1200" dirty="0" err="1" smtClean="0"/>
            <a:t>plazo</a:t>
          </a:r>
          <a:endParaRPr lang="en-US" sz="1300" kern="1200" dirty="0"/>
        </a:p>
      </dsp:txBody>
      <dsp:txXfrm>
        <a:off x="5669654" y="966812"/>
        <a:ext cx="1147876" cy="244948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38B0D-9692-4988-9611-78C80742C560}"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838B9-05F8-4755-869B-7CC3BF650413}" type="slidenum">
              <a:rPr lang="en-US" smtClean="0"/>
              <a:t>‹#›</a:t>
            </a:fld>
            <a:endParaRPr lang="en-US"/>
          </a:p>
        </p:txBody>
      </p:sp>
    </p:spTree>
    <p:extLst>
      <p:ext uri="{BB962C8B-B14F-4D97-AF65-F5344CB8AC3E}">
        <p14:creationId xmlns:p14="http://schemas.microsoft.com/office/powerpoint/2010/main" val="251560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Psychologists approach obesity by considering people within the context they live in – their social influences and networks, </a:t>
            </a:r>
            <a:r>
              <a:rPr lang="en-US" sz="1200" b="0" i="0" u="none" strike="noStrike" kern="1200" baseline="0" dirty="0" err="1" smtClean="0">
                <a:solidFill>
                  <a:schemeClr val="tx1"/>
                </a:solidFill>
                <a:latin typeface="+mn-lt"/>
                <a:ea typeface="+mn-ea"/>
                <a:cs typeface="+mn-cs"/>
              </a:rPr>
              <a:t>culturaln</a:t>
            </a:r>
            <a:r>
              <a:rPr lang="en-US" sz="1200" b="0" i="0" u="none" strike="noStrike" kern="1200" baseline="0" dirty="0" smtClean="0">
                <a:solidFill>
                  <a:schemeClr val="tx1"/>
                </a:solidFill>
                <a:latin typeface="+mn-lt"/>
                <a:ea typeface="+mn-ea"/>
                <a:cs typeface="+mn-cs"/>
              </a:rPr>
              <a:t> and societal norms, as well as the physical environment and physiological factors. This is referred to as the ‘biopsychosocial model’3. Only a biopsychosocial approach can account for the fact that individuals and environments both have an important role to play in the development of obesity and influence each other.</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3</a:t>
            </a:fld>
            <a:endParaRPr lang="en-US"/>
          </a:p>
        </p:txBody>
      </p:sp>
    </p:spTree>
    <p:extLst>
      <p:ext uri="{BB962C8B-B14F-4D97-AF65-F5344CB8AC3E}">
        <p14:creationId xmlns:p14="http://schemas.microsoft.com/office/powerpoint/2010/main" val="427421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lives. In fact, weight stigma perpetuates a cycle of shame and weight gain at all levels of obesity. As a person’s Body Mass Index (BMI) increases, so does their perception</a:t>
            </a:r>
          </a:p>
          <a:p>
            <a:r>
              <a:rPr lang="en-US" sz="1200" b="0" i="0" u="none" strike="noStrike" kern="1200" baseline="0" dirty="0" smtClean="0">
                <a:solidFill>
                  <a:schemeClr val="tx1"/>
                </a:solidFill>
                <a:latin typeface="+mn-lt"/>
                <a:ea typeface="+mn-ea"/>
                <a:cs typeface="+mn-cs"/>
              </a:rPr>
              <a:t>of discrimination towards them because of their weight. To understand and address obesity we must acknowledge and understand weight stigma. It is an important social and environmental factor that contributes to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that lead to obesity. A view that positions the causes of weight gain as residing within individuals has</a:t>
            </a:r>
          </a:p>
          <a:p>
            <a:r>
              <a:rPr lang="en-US" sz="1200" b="0" i="0" u="none" strike="noStrike" kern="1200" baseline="0" dirty="0" smtClean="0">
                <a:solidFill>
                  <a:schemeClr val="tx1"/>
                </a:solidFill>
                <a:latin typeface="+mn-lt"/>
                <a:ea typeface="+mn-ea"/>
                <a:cs typeface="+mn-cs"/>
              </a:rPr>
              <a:t>resulted in a widespread cultural view that obesity is a negative personal characteristic. Public acceptance of this stereotype allows individual, group and </a:t>
            </a:r>
            <a:r>
              <a:rPr lang="en-US" sz="1200" b="0" i="0" u="none" strike="noStrike" kern="1200" baseline="0" dirty="0" err="1" smtClean="0">
                <a:solidFill>
                  <a:schemeClr val="tx1"/>
                </a:solidFill>
                <a:latin typeface="+mn-lt"/>
                <a:ea typeface="+mn-ea"/>
                <a:cs typeface="+mn-cs"/>
              </a:rPr>
              <a:t>organisational</a:t>
            </a:r>
            <a:r>
              <a:rPr lang="en-US" sz="1200" b="0" i="0" u="none" strike="noStrike" kern="1200" baseline="0" dirty="0" smtClean="0">
                <a:solidFill>
                  <a:schemeClr val="tx1"/>
                </a:solidFill>
                <a:latin typeface="+mn-lt"/>
                <a:ea typeface="+mn-ea"/>
                <a:cs typeface="+mn-cs"/>
              </a:rPr>
              <a:t> weight bias and discrimination to go unchallenged, in a way that other forms of discrimination do not. This has an impact not only on individual experiences but also on the way that policies and support services are designed. Being </a:t>
            </a:r>
            <a:r>
              <a:rPr lang="en-US" sz="1200" b="0" i="0" u="none" strike="noStrike" kern="1200" baseline="0" dirty="0" err="1" smtClean="0">
                <a:solidFill>
                  <a:schemeClr val="tx1"/>
                </a:solidFill>
                <a:latin typeface="+mn-lt"/>
                <a:ea typeface="+mn-ea"/>
                <a:cs typeface="+mn-cs"/>
              </a:rPr>
              <a:t>stigmatised</a:t>
            </a:r>
            <a:r>
              <a:rPr lang="en-US" sz="1200" b="0" i="0" u="none" strike="noStrike" kern="1200" baseline="0" dirty="0" smtClean="0">
                <a:solidFill>
                  <a:schemeClr val="tx1"/>
                </a:solidFill>
                <a:latin typeface="+mn-lt"/>
                <a:ea typeface="+mn-ea"/>
                <a:cs typeface="+mn-cs"/>
              </a:rPr>
              <a:t> is stressful. It can lead to feelings of distress, shame, guilt and failure. One way of coping with this stress is to use food to distract, soothe or anaesthetize uncomfortable feelings, but relying on this coping strategy increases food consumption and weight. Evidence has shown that stress results in biological, psychological and social mechanisms that maintain weight gain, including increased appetite, eating behavior changes and weight.</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14</a:t>
            </a:fld>
            <a:endParaRPr lang="en-US"/>
          </a:p>
        </p:txBody>
      </p:sp>
    </p:spTree>
    <p:extLst>
      <p:ext uri="{BB962C8B-B14F-4D97-AF65-F5344CB8AC3E}">
        <p14:creationId xmlns:p14="http://schemas.microsoft.com/office/powerpoint/2010/main" val="162086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Similarly, weight stigma for adults can lead to an increased risk of disturbed eating patterns and eating disorder symptoms and an increased calorie intake while simultaneously feeling out of control with eating. It can lead to an increased risk of binge eating. It can prevent people from attending local weight management services that do exist, or even leaving their home for fear of abuse, so it is less likely they will get the support they need. Stigma can interfere with people’s ability to engage in physical activity. It contributes to poor body image and anxiety about discrimination that compounds the problem of people avoiding exercise. Physical and emotional wellbeing can be severely impacted in terms of lowering of mood and self-esteem and higher levels of depression. When people </a:t>
            </a:r>
            <a:r>
              <a:rPr lang="en-US" sz="1200" b="0" i="0" u="none" strike="noStrike" kern="1200" baseline="0" dirty="0" err="1" smtClean="0">
                <a:solidFill>
                  <a:schemeClr val="tx1"/>
                </a:solidFill>
                <a:latin typeface="+mn-lt"/>
                <a:ea typeface="+mn-ea"/>
                <a:cs typeface="+mn-cs"/>
              </a:rPr>
              <a:t>internalise</a:t>
            </a:r>
            <a:r>
              <a:rPr lang="en-US" sz="1200" b="0" i="0" u="none" strike="noStrike" kern="1200" baseline="0" dirty="0" smtClean="0">
                <a:solidFill>
                  <a:schemeClr val="tx1"/>
                </a:solidFill>
                <a:latin typeface="+mn-lt"/>
                <a:ea typeface="+mn-ea"/>
                <a:cs typeface="+mn-cs"/>
              </a:rPr>
              <a:t> weight bias, it is associated with poorer physical and mental health outcomes and a reduction in both physical and mental health and quality of life independent of age, BMI and medical conditions. Stigma has also been shown to lead to discrimination at </a:t>
            </a:r>
            <a:r>
              <a:rPr lang="en-US" sz="1200" b="0" i="0" u="none" strike="noStrike" kern="1200" baseline="0" dirty="0" err="1" smtClean="0">
                <a:solidFill>
                  <a:schemeClr val="tx1"/>
                </a:solidFill>
                <a:latin typeface="+mn-lt"/>
                <a:ea typeface="+mn-ea"/>
                <a:cs typeface="+mn-cs"/>
              </a:rPr>
              <a:t>work,especially</a:t>
            </a:r>
            <a:r>
              <a:rPr lang="en-US" sz="1200" b="0" i="0" u="none" strike="noStrike" kern="1200" baseline="0" dirty="0" smtClean="0">
                <a:solidFill>
                  <a:schemeClr val="tx1"/>
                </a:solidFill>
                <a:latin typeface="+mn-lt"/>
                <a:ea typeface="+mn-ea"/>
                <a:cs typeface="+mn-cs"/>
              </a:rPr>
              <a:t> for women</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15</a:t>
            </a:fld>
            <a:endParaRPr lang="en-US"/>
          </a:p>
        </p:txBody>
      </p:sp>
    </p:spTree>
    <p:extLst>
      <p:ext uri="{BB962C8B-B14F-4D97-AF65-F5344CB8AC3E}">
        <p14:creationId xmlns:p14="http://schemas.microsoft.com/office/powerpoint/2010/main" val="108351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Implicit or explicit prejudice against people who are an unhealthy weight affects the way services are designed and delivered. Weight stigma is particularly harmful in</a:t>
            </a:r>
          </a:p>
          <a:p>
            <a:r>
              <a:rPr lang="en-US" sz="1200" b="0" i="0" u="none" strike="noStrike" kern="1200" baseline="0" dirty="0" smtClean="0">
                <a:solidFill>
                  <a:schemeClr val="tx1"/>
                </a:solidFill>
                <a:latin typeface="+mn-lt"/>
                <a:ea typeface="+mn-ea"/>
                <a:cs typeface="+mn-cs"/>
              </a:rPr>
              <a:t>healthcare settings because it complicates the mechanism that is meant to solve the problem. People living with obesity rely on healthcare services, but the inherent weight bias from those who have designed and who work within such services means that they can receive poor levels of care and experience greater physical and psychological adversity as a result. Weight stigma interferes with the relationship between a patient and their healthcare provider. It can leave people feeling belittled,</a:t>
            </a:r>
          </a:p>
          <a:p>
            <a:r>
              <a:rPr lang="en-US" sz="1200" b="0" i="0" u="none" strike="noStrike" kern="1200" baseline="0" dirty="0" smtClean="0">
                <a:solidFill>
                  <a:schemeClr val="tx1"/>
                </a:solidFill>
                <a:latin typeface="+mn-lt"/>
                <a:ea typeface="+mn-ea"/>
                <a:cs typeface="+mn-cs"/>
              </a:rPr>
              <a:t>berated and disrespected. It makes them worry that they will not be taken seriously and leaves them reluctant to address their weight concerns. Given that many people with obesity are highly sensitive to </a:t>
            </a:r>
            <a:r>
              <a:rPr lang="en-US" sz="1200" b="0" i="0" u="none" strike="noStrike" kern="1200" baseline="0" dirty="0" err="1" smtClean="0">
                <a:solidFill>
                  <a:schemeClr val="tx1"/>
                </a:solidFill>
                <a:latin typeface="+mn-lt"/>
                <a:ea typeface="+mn-ea"/>
                <a:cs typeface="+mn-cs"/>
              </a:rPr>
              <a:t>stigmatisation</a:t>
            </a:r>
            <a:r>
              <a:rPr lang="en-US" sz="1200" b="0" i="0" u="none" strike="noStrike" kern="1200" baseline="0" dirty="0" smtClean="0">
                <a:solidFill>
                  <a:schemeClr val="tx1"/>
                </a:solidFill>
                <a:latin typeface="+mn-lt"/>
                <a:ea typeface="+mn-ea"/>
                <a:cs typeface="+mn-cs"/>
              </a:rPr>
              <a:t>, insensitive remarks from a health care professional can disrupt the relationship and patient adherence to treatment.</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16</a:t>
            </a:fld>
            <a:endParaRPr lang="en-US"/>
          </a:p>
        </p:txBody>
      </p:sp>
    </p:spTree>
    <p:extLst>
      <p:ext uri="{BB962C8B-B14F-4D97-AF65-F5344CB8AC3E}">
        <p14:creationId xmlns:p14="http://schemas.microsoft.com/office/powerpoint/2010/main" val="59116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Training for healthcare professionals that includes providing an understanding of the biopsychosocial complexities associated with weight has been found to reduce weight stigma. For example, watching short videos about weight stigma improved negative judgments of people living with obesity, reduced the viewer’s desire for</a:t>
            </a:r>
          </a:p>
          <a:p>
            <a:r>
              <a:rPr lang="en-US" sz="1200" b="0" i="0" u="none" strike="noStrike" kern="1200" baseline="0" dirty="0" smtClean="0">
                <a:solidFill>
                  <a:schemeClr val="tx1"/>
                </a:solidFill>
                <a:latin typeface="+mn-lt"/>
                <a:ea typeface="+mn-ea"/>
                <a:cs typeface="+mn-cs"/>
              </a:rPr>
              <a:t>social distance from people living with obesity, and supported equal rights</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17</a:t>
            </a:fld>
            <a:endParaRPr lang="en-US"/>
          </a:p>
        </p:txBody>
      </p:sp>
    </p:spTree>
    <p:extLst>
      <p:ext uri="{BB962C8B-B14F-4D97-AF65-F5344CB8AC3E}">
        <p14:creationId xmlns:p14="http://schemas.microsoft.com/office/powerpoint/2010/main" val="318399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change is central to the prevention, management and treatment of obesity. To reverse the trend of increasing obesity rates over the past decades, large-scale population level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change is needed. Achieving this will require an integrated, evidence based approach that </a:t>
            </a:r>
            <a:r>
              <a:rPr lang="en-US" sz="1200" b="0" i="0" u="none" strike="noStrike" kern="1200" baseline="0" dirty="0" err="1" smtClean="0">
                <a:solidFill>
                  <a:schemeClr val="tx1"/>
                </a:solidFill>
                <a:latin typeface="+mn-lt"/>
                <a:ea typeface="+mn-ea"/>
                <a:cs typeface="+mn-cs"/>
              </a:rPr>
              <a:t>recognises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are influenced by a combination of biological, psychological and social factors, and are not solely the responsibility of the individual. One such framework is the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Change Wheel (BCW), developed by Health Psychologists </a:t>
            </a:r>
            <a:r>
              <a:rPr lang="en-US" sz="1200" b="0" i="0" u="none" strike="noStrike" kern="1200" baseline="0" dirty="0" err="1" smtClean="0">
                <a:solidFill>
                  <a:schemeClr val="tx1"/>
                </a:solidFill>
                <a:latin typeface="+mn-lt"/>
                <a:ea typeface="+mn-ea"/>
                <a:cs typeface="+mn-cs"/>
              </a:rPr>
              <a:t>Michie</a:t>
            </a:r>
            <a:r>
              <a:rPr lang="en-US" sz="1200" b="0" i="0" u="none" strike="noStrike" kern="1200" baseline="0" dirty="0" smtClean="0">
                <a:solidFill>
                  <a:schemeClr val="tx1"/>
                </a:solidFill>
                <a:latin typeface="+mn-lt"/>
                <a:ea typeface="+mn-ea"/>
                <a:cs typeface="+mn-cs"/>
              </a:rPr>
              <a:t>, West and van </a:t>
            </a:r>
            <a:r>
              <a:rPr lang="en-US" sz="1200" b="0" i="0" u="none" strike="noStrike" kern="1200" baseline="0" dirty="0" err="1" smtClean="0">
                <a:solidFill>
                  <a:schemeClr val="tx1"/>
                </a:solidFill>
                <a:latin typeface="+mn-lt"/>
                <a:ea typeface="+mn-ea"/>
                <a:cs typeface="+mn-cs"/>
              </a:rPr>
              <a:t>Stralen</a:t>
            </a:r>
            <a:r>
              <a:rPr lang="en-US" sz="1200" b="0" i="0" u="none" strike="noStrike" kern="1200" baseline="0" dirty="0" smtClean="0">
                <a:solidFill>
                  <a:schemeClr val="tx1"/>
                </a:solidFill>
                <a:latin typeface="+mn-lt"/>
                <a:ea typeface="+mn-ea"/>
                <a:cs typeface="+mn-cs"/>
              </a:rPr>
              <a:t> in 2011. The BCW brings together 19 different frameworks of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change interventions</a:t>
            </a:r>
          </a:p>
          <a:p>
            <a:r>
              <a:rPr lang="en-US" sz="1200" b="0" i="0" u="none" strike="noStrike" kern="1200" baseline="0" dirty="0" smtClean="0">
                <a:solidFill>
                  <a:schemeClr val="tx1"/>
                </a:solidFill>
                <a:latin typeface="+mn-lt"/>
                <a:ea typeface="+mn-ea"/>
                <a:cs typeface="+mn-cs"/>
              </a:rPr>
              <a:t>into one model to help practitioners understand and influence the drivers for change. At the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of the BCW is the ‘COM-B model of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18</a:t>
            </a:fld>
            <a:endParaRPr lang="en-US"/>
          </a:p>
        </p:txBody>
      </p:sp>
    </p:spTree>
    <p:extLst>
      <p:ext uri="{BB962C8B-B14F-4D97-AF65-F5344CB8AC3E}">
        <p14:creationId xmlns:p14="http://schemas.microsoft.com/office/powerpoint/2010/main" val="260538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model sets out that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change relies on whether an individual has the </a:t>
            </a:r>
            <a:r>
              <a:rPr lang="en-US" sz="1200" b="1" i="0" u="none" strike="noStrike" kern="1200" baseline="0" dirty="0" smtClean="0">
                <a:solidFill>
                  <a:schemeClr val="tx1"/>
                </a:solidFill>
                <a:latin typeface="+mn-lt"/>
                <a:ea typeface="+mn-ea"/>
                <a:cs typeface="+mn-cs"/>
              </a:rPr>
              <a:t>Capability </a:t>
            </a:r>
            <a:r>
              <a:rPr lang="en-US" sz="1200" b="0" i="0" u="none" strike="noStrike" kern="1200" baseline="0" dirty="0" smtClean="0">
                <a:solidFill>
                  <a:schemeClr val="tx1"/>
                </a:solidFill>
                <a:latin typeface="+mn-lt"/>
                <a:ea typeface="+mn-ea"/>
                <a:cs typeface="+mn-cs"/>
              </a:rPr>
              <a:t>to enact the</a:t>
            </a:r>
          </a:p>
          <a:p>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(e.g. the physical and psychological skills, knowledge and abilities); whether their social and physical environment offers them the </a:t>
            </a:r>
            <a:r>
              <a:rPr lang="en-US" sz="1200" b="1" i="0" u="none" strike="noStrike" kern="1200" baseline="0" dirty="0" smtClean="0">
                <a:solidFill>
                  <a:schemeClr val="tx1"/>
                </a:solidFill>
                <a:latin typeface="+mn-lt"/>
                <a:ea typeface="+mn-ea"/>
                <a:cs typeface="+mn-cs"/>
              </a:rPr>
              <a:t>Opportunity </a:t>
            </a:r>
            <a:r>
              <a:rPr lang="en-US" sz="1200" b="0" i="0" u="none" strike="noStrike" kern="1200" baseline="0" dirty="0" smtClean="0">
                <a:solidFill>
                  <a:schemeClr val="tx1"/>
                </a:solidFill>
                <a:latin typeface="+mn-lt"/>
                <a:ea typeface="+mn-ea"/>
                <a:cs typeface="+mn-cs"/>
              </a:rPr>
              <a:t>to enable the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and if they have the </a:t>
            </a:r>
            <a:r>
              <a:rPr lang="en-US" sz="1200" b="1" i="0" u="none" strike="noStrike" kern="1200" baseline="0" dirty="0" smtClean="0">
                <a:solidFill>
                  <a:schemeClr val="tx1"/>
                </a:solidFill>
                <a:latin typeface="+mn-lt"/>
                <a:ea typeface="+mn-ea"/>
                <a:cs typeface="+mn-cs"/>
              </a:rPr>
              <a:t>Motivation </a:t>
            </a:r>
            <a:r>
              <a:rPr lang="en-US" sz="1200" b="0" i="0" u="none" strike="noStrike" kern="1200" baseline="0" dirty="0" smtClean="0">
                <a:solidFill>
                  <a:schemeClr val="tx1"/>
                </a:solidFill>
                <a:latin typeface="+mn-lt"/>
                <a:ea typeface="+mn-ea"/>
                <a:cs typeface="+mn-cs"/>
              </a:rPr>
              <a:t>to perform or avoid the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These components interact to determine whether a desired behavior happens. Interventions must impact one or more of these components to change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Once the influences on a desired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are understood, the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Change Wheel can be used to design interventions to change those influences (through intervention functions) and then embed those interventions to enable long-term change (using policy functions) at different levels.</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19</a:t>
            </a:fld>
            <a:endParaRPr lang="en-US"/>
          </a:p>
        </p:txBody>
      </p:sp>
    </p:spTree>
    <p:extLst>
      <p:ext uri="{BB962C8B-B14F-4D97-AF65-F5344CB8AC3E}">
        <p14:creationId xmlns:p14="http://schemas.microsoft.com/office/powerpoint/2010/main" val="3540853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builds on the COM-B model by offering different ‘Intervention Functions’ that target different components of a desired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These intervention functions include</a:t>
            </a:r>
          </a:p>
          <a:p>
            <a:r>
              <a:rPr lang="en-US" sz="1200" b="0" i="0" u="none" strike="noStrike" kern="1200" baseline="0" dirty="0" smtClean="0">
                <a:solidFill>
                  <a:schemeClr val="tx1"/>
                </a:solidFill>
                <a:latin typeface="+mn-lt"/>
                <a:ea typeface="+mn-ea"/>
                <a:cs typeface="+mn-cs"/>
              </a:rPr>
              <a:t>education, training, restrictions, persuasion and incentives. The outer layer of the wheel then identifies seven ‘Policy Categories’, such as legislation, service provision, regulation or guidelines that can support the delivery of These interventions, generally at population level.</a:t>
            </a:r>
          </a:p>
          <a:p>
            <a:r>
              <a:rPr lang="en-US" sz="1200" b="0" i="0" u="none" strike="noStrike" kern="1200" baseline="0" dirty="0" smtClean="0">
                <a:solidFill>
                  <a:schemeClr val="tx1"/>
                </a:solidFill>
                <a:latin typeface="+mn-lt"/>
                <a:ea typeface="+mn-ea"/>
                <a:cs typeface="+mn-cs"/>
              </a:rPr>
              <a:t>In practice, this has enabled reviews of obesity interventions to be carried out and help indicate which BCTs are likely to be most effective in different settings</a:t>
            </a:r>
          </a:p>
          <a:p>
            <a:r>
              <a:rPr lang="en-US" sz="1200" b="0" i="0" u="none" strike="noStrike" kern="1200" baseline="0" dirty="0" smtClean="0">
                <a:solidFill>
                  <a:schemeClr val="tx1"/>
                </a:solidFill>
                <a:latin typeface="+mn-lt"/>
                <a:ea typeface="+mn-ea"/>
                <a:cs typeface="+mn-cs"/>
              </a:rPr>
              <a:t>and populations.</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20</a:t>
            </a:fld>
            <a:endParaRPr lang="en-US"/>
          </a:p>
        </p:txBody>
      </p:sp>
    </p:spTree>
    <p:extLst>
      <p:ext uri="{BB962C8B-B14F-4D97-AF65-F5344CB8AC3E}">
        <p14:creationId xmlns:p14="http://schemas.microsoft.com/office/powerpoint/2010/main" val="325726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Eating does more than keep us alive, it meets a range of social and psychological needs. For many, over-eating has developed as a way to regulate emotions and cope with emotional distress. So, for some people who are living with obesity, strategies to support weight loss and maintenance need to go beyond simply promoting new healthy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When lower-intensity interventions have proven unsuccessful, psychological input is always needed, particularly if medication or surgery is</a:t>
            </a:r>
          </a:p>
          <a:p>
            <a:r>
              <a:rPr lang="en-US" sz="1200" b="0" i="0" u="none" strike="noStrike" kern="1200" baseline="0" dirty="0" smtClean="0">
                <a:solidFill>
                  <a:schemeClr val="tx1"/>
                </a:solidFill>
                <a:latin typeface="+mn-lt"/>
                <a:ea typeface="+mn-ea"/>
                <a:cs typeface="+mn-cs"/>
              </a:rPr>
              <a:t>being pursued as a course of treatment.</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21</a:t>
            </a:fld>
            <a:endParaRPr lang="en-US"/>
          </a:p>
        </p:txBody>
      </p:sp>
    </p:spTree>
    <p:extLst>
      <p:ext uri="{BB962C8B-B14F-4D97-AF65-F5344CB8AC3E}">
        <p14:creationId xmlns:p14="http://schemas.microsoft.com/office/powerpoint/2010/main" val="11217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People who are obese can experience years of </a:t>
            </a:r>
            <a:r>
              <a:rPr lang="en-US" sz="1200" b="0" i="0" u="none" strike="noStrike" kern="1200" baseline="0" dirty="0" err="1" smtClean="0">
                <a:solidFill>
                  <a:schemeClr val="tx1"/>
                </a:solidFill>
                <a:latin typeface="+mn-lt"/>
                <a:ea typeface="+mn-ea"/>
                <a:cs typeface="+mn-cs"/>
              </a:rPr>
              <a:t>stigmatisation</a:t>
            </a:r>
            <a:r>
              <a:rPr lang="en-US" sz="1200" b="0" i="0" u="none" strike="noStrike" kern="1200" baseline="0" dirty="0" smtClean="0">
                <a:solidFill>
                  <a:schemeClr val="tx1"/>
                </a:solidFill>
                <a:latin typeface="+mn-lt"/>
                <a:ea typeface="+mn-ea"/>
                <a:cs typeface="+mn-cs"/>
              </a:rPr>
              <a:t> (see chapter two) which damages their self-esteem. Many people who are obese</a:t>
            </a:r>
          </a:p>
          <a:p>
            <a:r>
              <a:rPr lang="en-US" sz="1200" b="0" i="0" u="none" strike="noStrike" kern="1200" baseline="0" dirty="0" smtClean="0">
                <a:solidFill>
                  <a:schemeClr val="tx1"/>
                </a:solidFill>
                <a:latin typeface="+mn-lt"/>
                <a:ea typeface="+mn-ea"/>
                <a:cs typeface="+mn-cs"/>
              </a:rPr>
              <a:t>have dieted in the past and lost weight only to regain it, which is </a:t>
            </a:r>
            <a:r>
              <a:rPr lang="en-US" sz="1200" b="0" i="0" u="none" strike="noStrike" kern="1200" baseline="0" dirty="0" err="1" smtClean="0">
                <a:solidFill>
                  <a:schemeClr val="tx1"/>
                </a:solidFill>
                <a:latin typeface="+mn-lt"/>
                <a:ea typeface="+mn-ea"/>
                <a:cs typeface="+mn-cs"/>
              </a:rPr>
              <a:t>demoralising</a:t>
            </a:r>
            <a:r>
              <a:rPr lang="en-US" sz="1200" b="0" i="0" u="none" strike="noStrike" kern="1200" baseline="0" dirty="0" smtClean="0">
                <a:solidFill>
                  <a:schemeClr val="tx1"/>
                </a:solidFill>
                <a:latin typeface="+mn-lt"/>
                <a:ea typeface="+mn-ea"/>
                <a:cs typeface="+mn-cs"/>
              </a:rPr>
              <a:t> and makes weight loss seem futile. This is worsened by the fact that the amount of weight needing to be lost to achieve a healthy weight can seem unachievable. Obesity often adversely impacts health and wellbeing, which leads to additional</a:t>
            </a:r>
          </a:p>
          <a:p>
            <a:r>
              <a:rPr lang="en-US" sz="1200" b="0" i="0" u="none" strike="noStrike" kern="1200" baseline="0" dirty="0" smtClean="0">
                <a:solidFill>
                  <a:schemeClr val="tx1"/>
                </a:solidFill>
                <a:latin typeface="+mn-lt"/>
                <a:ea typeface="+mn-ea"/>
                <a:cs typeface="+mn-cs"/>
              </a:rPr>
              <a:t>problems, including common consequences of chronic health conditions such as pain, depression, anxiety, social withdrawal, reduced motivation and reduced self-esteem.</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22</a:t>
            </a:fld>
            <a:endParaRPr lang="en-US"/>
          </a:p>
        </p:txBody>
      </p:sp>
    </p:spTree>
    <p:extLst>
      <p:ext uri="{BB962C8B-B14F-4D97-AF65-F5344CB8AC3E}">
        <p14:creationId xmlns:p14="http://schemas.microsoft.com/office/powerpoint/2010/main" val="2986839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Psychological input to obesity interventions can help people address these difficulties by helping them change their view of their weight problem. Interventions can address self-esteem and self-efficacy, help individuals to cope with the re-emergence of old habits, especially under stress, tackle unhelpful thoughts and beliefs about themselves and encourage healthy lifestyles rather than dieting. Interventions should provide clients, teams and systems with an integrative formulation in order to understand the complex interplay of challenging environments, emotional dysregulation and the use of food to cope with emotional distress.</a:t>
            </a:r>
            <a:endParaRPr lang="en-US" dirty="0" smtClean="0"/>
          </a:p>
          <a:p>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23</a:t>
            </a:fld>
            <a:endParaRPr lang="en-US"/>
          </a:p>
        </p:txBody>
      </p:sp>
    </p:spTree>
    <p:extLst>
      <p:ext uri="{BB962C8B-B14F-4D97-AF65-F5344CB8AC3E}">
        <p14:creationId xmlns:p14="http://schemas.microsoft.com/office/powerpoint/2010/main" val="425357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a well-established association between stress and obesity in adulthood.7 Exposure to chronic stress, such as financial insecurity, family discord, the stress of being part of a </a:t>
            </a:r>
            <a:r>
              <a:rPr lang="en-US" sz="1200" b="0" i="0" u="none" strike="noStrike" kern="1200" baseline="0" dirty="0" err="1" smtClean="0">
                <a:solidFill>
                  <a:schemeClr val="tx1"/>
                </a:solidFill>
                <a:latin typeface="+mn-lt"/>
                <a:ea typeface="+mn-ea"/>
                <a:cs typeface="+mn-cs"/>
              </a:rPr>
              <a:t>stigmatised</a:t>
            </a:r>
            <a:r>
              <a:rPr lang="en-US" sz="1200" b="0" i="0" u="none" strike="noStrike" kern="1200" baseline="0" dirty="0" smtClean="0">
                <a:solidFill>
                  <a:schemeClr val="tx1"/>
                </a:solidFill>
                <a:latin typeface="+mn-lt"/>
                <a:ea typeface="+mn-ea"/>
                <a:cs typeface="+mn-cs"/>
              </a:rPr>
              <a:t> group, or mental illness, results in the person’s stress response system being constantly activated. The experience of stress increases the risk of excessive weight gain both directly and indirectly. Chronic activation of the stress response system results in greater accumulation of internal body fat (visceral fat), which is a type of body fat stored in the abdomen and surrounding the internal organs. Stress also influences a range of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such as sensitivity to food cues and cravings that lead to eating more or choosing more calorific-dense foods. </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4</a:t>
            </a:fld>
            <a:endParaRPr lang="en-US"/>
          </a:p>
        </p:txBody>
      </p:sp>
    </p:spTree>
    <p:extLst>
      <p:ext uri="{BB962C8B-B14F-4D97-AF65-F5344CB8AC3E}">
        <p14:creationId xmlns:p14="http://schemas.microsoft.com/office/powerpoint/2010/main" val="1419685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NICE , SIGN recomiendan que todos las intervenciones de control de peso incluyen un componente psicológico. Esto significa que</a:t>
            </a:r>
            <a:r>
              <a:rPr lang="es-ES" baseline="0" dirty="0" smtClean="0"/>
              <a:t> </a:t>
            </a:r>
            <a:r>
              <a:rPr lang="es-ES" dirty="0" smtClean="0"/>
              <a:t>las intervenciones deben basarse en el comportamiento</a:t>
            </a:r>
            <a:r>
              <a:rPr lang="es-ES" baseline="0" dirty="0" smtClean="0"/>
              <a:t> </a:t>
            </a:r>
            <a:r>
              <a:rPr lang="es-ES" dirty="0" smtClean="0"/>
              <a:t>evidencia de cambio y evidencia psicológica</a:t>
            </a:r>
            <a:r>
              <a:rPr lang="es-ES" baseline="0" dirty="0" smtClean="0"/>
              <a:t> </a:t>
            </a:r>
            <a:r>
              <a:rPr lang="es-ES" dirty="0" smtClean="0"/>
              <a:t>en el diseño o la presencia de un psicólogo</a:t>
            </a:r>
            <a:r>
              <a:rPr lang="es-ES" baseline="0" dirty="0" smtClean="0"/>
              <a:t> </a:t>
            </a:r>
            <a:r>
              <a:rPr lang="es-ES" dirty="0" smtClean="0"/>
              <a:t>con experiencia en trabajar con traumas</a:t>
            </a:r>
            <a:r>
              <a:rPr lang="es-ES" baseline="0" dirty="0" smtClean="0"/>
              <a:t> </a:t>
            </a:r>
            <a:r>
              <a:rPr lang="es-ES" dirty="0" smtClean="0"/>
              <a:t>niveles.</a:t>
            </a:r>
          </a:p>
          <a:p>
            <a:r>
              <a:rPr lang="en-US" sz="1200" b="0" i="0" u="none" strike="noStrike" kern="1200" baseline="0" dirty="0" smtClean="0">
                <a:solidFill>
                  <a:schemeClr val="tx1"/>
                </a:solidFill>
                <a:latin typeface="+mn-lt"/>
                <a:ea typeface="+mn-ea"/>
                <a:cs typeface="+mn-cs"/>
              </a:rPr>
              <a:t>Interventions should be matched to the specific needs of groups and individuals, with increasingly comprehensive and intensive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available to those with complex and enduring obesity. Effective interventions can be life-changing for individuals living with obesity, as well as dramatically reducing the associated health and social care costs. The inclusion of psychological evidence and psychologists in service design, delivery, evaluation and training for prevention and treatment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must be central, rather than an add-on.</a:t>
            </a:r>
            <a:endParaRPr lang="en-US" dirty="0" smtClean="0"/>
          </a:p>
          <a:p>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24</a:t>
            </a:fld>
            <a:endParaRPr lang="en-US"/>
          </a:p>
        </p:txBody>
      </p:sp>
    </p:spTree>
    <p:extLst>
      <p:ext uri="{BB962C8B-B14F-4D97-AF65-F5344CB8AC3E}">
        <p14:creationId xmlns:p14="http://schemas.microsoft.com/office/powerpoint/2010/main" val="1648676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Specialist weight management services for adults are generally offered to individuals with a BMI of 40 or above, who have been unsuccessful in addressing their obesity via other structured interventions like community based healthy eating or physical activity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and commercial slimming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Many have complications fro other long term conditions that are exacerbated by their high BMI. Often the physical complications are severe, so consequently the focus of interventions is on the medical management of them, with psychology being seen as of secondary importance. Sometimes this is appropriate, but sometimes it can ignore the key underlying question of why a person should persist with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maintainingobesity</a:t>
            </a:r>
            <a:r>
              <a:rPr lang="en-US" sz="1200" b="0" i="0" u="none" strike="noStrike" kern="1200" baseline="0" dirty="0" smtClean="0">
                <a:solidFill>
                  <a:schemeClr val="tx1"/>
                </a:solidFill>
                <a:latin typeface="+mn-lt"/>
                <a:ea typeface="+mn-ea"/>
                <a:cs typeface="+mn-cs"/>
              </a:rPr>
              <a:t> despite very serious health problems?</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25</a:t>
            </a:fld>
            <a:endParaRPr lang="en-US"/>
          </a:p>
        </p:txBody>
      </p:sp>
    </p:spTree>
    <p:extLst>
      <p:ext uri="{BB962C8B-B14F-4D97-AF65-F5344CB8AC3E}">
        <p14:creationId xmlns:p14="http://schemas.microsoft.com/office/powerpoint/2010/main" val="2702736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psychological issues are explored, often it turns out that there are reasons for this that are amenable to psychological interventions.</a:t>
            </a:r>
          </a:p>
          <a:p>
            <a:r>
              <a:rPr lang="en-US" sz="1200" b="0" i="0" u="none" strike="noStrike" kern="1200" baseline="0" dirty="0" smtClean="0">
                <a:solidFill>
                  <a:schemeClr val="tx1"/>
                </a:solidFill>
                <a:latin typeface="+mn-lt"/>
                <a:ea typeface="+mn-ea"/>
                <a:cs typeface="+mn-cs"/>
              </a:rPr>
              <a:t>Specialist multidisciplinary teams should be available for children and young people living with obesity, particularly those with complex needs and serious co-morbidities, and should incorporate psychological assessment while involving wider family members where possible. Up to half of adults attending specialist obesity services may have experienced adversity or trauma in childhood or adult life, one of the psycho-social causal factors as outlined previously in this document, compounding weight related shame and stigma. Moreover, the challenges of living with obesity can themselves be traumatic. It is essential that these services provide a psychologically informed assessment at the start of the intervention, undertaken either by a practitioner psychologist with experience of obesity or a health professional trained, supervised and supported to develop a psychological ‘formulation’ of the individual’s obesity related precipitating and perpetuating concerns.</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26</a:t>
            </a:fld>
            <a:endParaRPr lang="en-US"/>
          </a:p>
        </p:txBody>
      </p:sp>
    </p:spTree>
    <p:extLst>
      <p:ext uri="{BB962C8B-B14F-4D97-AF65-F5344CB8AC3E}">
        <p14:creationId xmlns:p14="http://schemas.microsoft.com/office/powerpoint/2010/main" val="188520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Adults with severe and enduring mental distress and adults with learning difficulties both have an incidence of obesity much higher than the general population. The evidence indicates that such individuals can benefit from weight management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similar in content to those outlined above, but interventions should be tailored to support engagement. However, very few of these services for these vulnerable populations currently exist. The problematic consequences for obesity apply all the more so to vulnerable populations whose other severe problems may be felt to make obesity less of a priority.</a:t>
            </a:r>
          </a:p>
          <a:p>
            <a:r>
              <a:rPr lang="en-US" sz="1200" b="0" i="0" u="none" strike="noStrike" kern="1200" baseline="0" dirty="0" smtClean="0">
                <a:solidFill>
                  <a:schemeClr val="tx1"/>
                </a:solidFill>
                <a:latin typeface="+mn-lt"/>
                <a:ea typeface="+mn-ea"/>
                <a:cs typeface="+mn-cs"/>
              </a:rPr>
              <a:t>Eating disorders such as bulimia, night eating syndrome, and binge eating, are a significant component of obesity for many attending specialist weight management services, and can be significantly reduced through psychological intervention.166</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27</a:t>
            </a:fld>
            <a:endParaRPr lang="en-US"/>
          </a:p>
        </p:txBody>
      </p:sp>
    </p:spTree>
    <p:extLst>
      <p:ext uri="{BB962C8B-B14F-4D97-AF65-F5344CB8AC3E}">
        <p14:creationId xmlns:p14="http://schemas.microsoft.com/office/powerpoint/2010/main" val="4132731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Specialist services that use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therapy and cognitive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therapy (CBT) report clinically significant weight loss. Comparisons between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are difficult because of methodological differences in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lengths and modality and significant BMI differences between the population participating. Evaluation should go beyond simple measures of weight lost to include a broader range of outcome measures including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change, indicators of well-being such as mood, quality of life and biological markers of health risk, and health economic indicators like reduction in medication and return to employment. Moderate weight loss is associated with significant improvements in mood and quality of life.</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28</a:t>
            </a:fld>
            <a:endParaRPr lang="en-US"/>
          </a:p>
        </p:txBody>
      </p:sp>
    </p:spTree>
    <p:extLst>
      <p:ext uri="{BB962C8B-B14F-4D97-AF65-F5344CB8AC3E}">
        <p14:creationId xmlns:p14="http://schemas.microsoft.com/office/powerpoint/2010/main" val="381623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Sin embargo, en casos donde</a:t>
            </a:r>
            <a:r>
              <a:rPr lang="es-ES" baseline="0" dirty="0" smtClean="0"/>
              <a:t> </a:t>
            </a:r>
            <a:r>
              <a:rPr lang="es-ES" dirty="0" smtClean="0"/>
              <a:t>un individuo no responde bien al primero</a:t>
            </a:r>
            <a:r>
              <a:rPr lang="es-ES" baseline="0" dirty="0" smtClean="0"/>
              <a:t> </a:t>
            </a:r>
            <a:r>
              <a:rPr lang="es-ES" dirty="0" smtClean="0"/>
              <a:t>línea de intervención y donde su formulación</a:t>
            </a:r>
            <a:r>
              <a:rPr lang="es-ES" baseline="0" dirty="0" smtClean="0"/>
              <a:t> </a:t>
            </a:r>
            <a:r>
              <a:rPr lang="es-ES" dirty="0" smtClean="0"/>
              <a:t>sugiere que se beneficiarían, nuevo</a:t>
            </a:r>
            <a:r>
              <a:rPr lang="es-ES" baseline="0" dirty="0" smtClean="0"/>
              <a:t> </a:t>
            </a:r>
            <a:r>
              <a:rPr lang="es-ES" dirty="0" smtClean="0"/>
              <a:t>intervenciones psicológicas con emergente</a:t>
            </a:r>
            <a:r>
              <a:rPr lang="es-ES" baseline="0" dirty="0" smtClean="0"/>
              <a:t> </a:t>
            </a:r>
            <a:r>
              <a:rPr lang="es-ES" dirty="0" smtClean="0"/>
              <a:t>La evidencia también puede ser considerada. Estas</a:t>
            </a:r>
            <a:r>
              <a:rPr lang="es-ES" baseline="0" dirty="0" smtClean="0"/>
              <a:t> </a:t>
            </a:r>
            <a:r>
              <a:rPr lang="es-ES" dirty="0" smtClean="0"/>
              <a:t>son conocidos como "</a:t>
            </a:r>
            <a:r>
              <a:rPr lang="es-ES" dirty="0" err="1" smtClean="0"/>
              <a:t>Third</a:t>
            </a:r>
            <a:r>
              <a:rPr lang="es-ES" dirty="0" smtClean="0"/>
              <a:t> Wave CBT" e incluyen</a:t>
            </a:r>
            <a:r>
              <a:rPr lang="es-ES" baseline="0" dirty="0" smtClean="0"/>
              <a:t> </a:t>
            </a:r>
            <a:r>
              <a:rPr lang="es-ES" dirty="0" smtClean="0"/>
              <a:t>habilidades en </a:t>
            </a:r>
            <a:r>
              <a:rPr lang="es-ES" dirty="0" err="1" smtClean="0"/>
              <a:t>mindfulness</a:t>
            </a:r>
            <a:r>
              <a:rPr lang="es-ES" dirty="0" smtClean="0"/>
              <a:t>, regulación de emociones,</a:t>
            </a:r>
            <a:r>
              <a:rPr lang="es-ES" baseline="0" dirty="0" smtClean="0"/>
              <a:t> </a:t>
            </a:r>
            <a:r>
              <a:rPr lang="es-ES" dirty="0" smtClean="0"/>
              <a:t>compasión, cambio de comportamiento y largo plazo</a:t>
            </a:r>
            <a:r>
              <a:rPr lang="es-ES" baseline="0" dirty="0" smtClean="0"/>
              <a:t> </a:t>
            </a:r>
            <a:r>
              <a:rPr lang="es-ES" dirty="0" smtClean="0"/>
              <a:t>mantenimiento y ayudar a las personas a desarrollarse</a:t>
            </a:r>
            <a:r>
              <a:rPr lang="es-ES" baseline="0" dirty="0" smtClean="0"/>
              <a:t> </a:t>
            </a:r>
            <a:r>
              <a:rPr lang="es-ES" dirty="0" smtClean="0"/>
              <a:t>vidas más satisfactorias.170 Esta área en desarrollo</a:t>
            </a:r>
            <a:r>
              <a:rPr lang="es-ES" baseline="0" dirty="0" smtClean="0"/>
              <a:t> </a:t>
            </a:r>
            <a:r>
              <a:rPr lang="es-ES" dirty="0" smtClean="0"/>
              <a:t>de tratamiento está mostrando potencial. Más lejos</a:t>
            </a:r>
            <a:r>
              <a:rPr lang="es-ES" baseline="0" dirty="0" smtClean="0"/>
              <a:t> </a:t>
            </a:r>
            <a:r>
              <a:rPr lang="es-ES" dirty="0" smtClean="0"/>
              <a:t>investigación, por ejemplo, aleatorizado </a:t>
            </a:r>
            <a:r>
              <a:rPr lang="es-ES" dirty="0" err="1" smtClean="0"/>
              <a:t>multicéntrico</a:t>
            </a:r>
            <a:r>
              <a:rPr lang="es-ES" baseline="0" dirty="0" smtClean="0"/>
              <a:t> </a:t>
            </a:r>
            <a:r>
              <a:rPr lang="es-ES" dirty="0" smtClean="0"/>
              <a:t>ensayos controlados que comparan terapias emergentes</a:t>
            </a:r>
            <a:r>
              <a:rPr lang="es-ES" baseline="0" dirty="0" smtClean="0"/>
              <a:t> </a:t>
            </a:r>
            <a:r>
              <a:rPr lang="es-ES" dirty="0" smtClean="0"/>
              <a:t>con la TCC tradicional es necesaria para desarrollar esto</a:t>
            </a:r>
            <a:r>
              <a:rPr lang="es-ES" baseline="0" dirty="0" smtClean="0"/>
              <a:t> </a:t>
            </a:r>
            <a:r>
              <a:rPr lang="es-ES" dirty="0" smtClean="0"/>
              <a:t>base de evidencia para que pueda incorporarse</a:t>
            </a:r>
            <a:r>
              <a:rPr lang="es-ES" baseline="0" dirty="0" smtClean="0"/>
              <a:t> </a:t>
            </a:r>
            <a:r>
              <a:rPr lang="es-ES" dirty="0" smtClean="0"/>
              <a:t>en orientación para dar forma a futuros servicios.</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29</a:t>
            </a:fld>
            <a:endParaRPr lang="en-US"/>
          </a:p>
        </p:txBody>
      </p:sp>
    </p:spTree>
    <p:extLst>
      <p:ext uri="{BB962C8B-B14F-4D97-AF65-F5344CB8AC3E}">
        <p14:creationId xmlns:p14="http://schemas.microsoft.com/office/powerpoint/2010/main" val="1460481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Bariatric surgery is a psychologically demanding procedure173 and positive </a:t>
            </a:r>
            <a:r>
              <a:rPr lang="en-US" sz="1200" b="0" i="0" u="none" strike="noStrike" kern="1200" baseline="0" dirty="0" err="1" smtClean="0">
                <a:solidFill>
                  <a:schemeClr val="tx1"/>
                </a:solidFill>
                <a:latin typeface="+mn-lt"/>
                <a:ea typeface="+mn-ea"/>
                <a:cs typeface="+mn-cs"/>
              </a:rPr>
              <a:t>longterm</a:t>
            </a:r>
            <a:r>
              <a:rPr lang="en-US" sz="1200" b="0" i="0" u="none" strike="noStrike" kern="1200" baseline="0" dirty="0" smtClean="0">
                <a:solidFill>
                  <a:schemeClr val="tx1"/>
                </a:solidFill>
                <a:latin typeface="+mn-lt"/>
                <a:ea typeface="+mn-ea"/>
                <a:cs typeface="+mn-cs"/>
              </a:rPr>
              <a:t> outcomes depend on people significantly changing their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both before and after the surgery and their ability to develop new coping skills. Surgery is most effective in the long-term when broader psychological aspects of weight, eating and physical activity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are also addressed in Tier 3 specialist obesity services beforehand. </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30</a:t>
            </a:fld>
            <a:endParaRPr lang="en-US"/>
          </a:p>
        </p:txBody>
      </p:sp>
    </p:spTree>
    <p:extLst>
      <p:ext uri="{BB962C8B-B14F-4D97-AF65-F5344CB8AC3E}">
        <p14:creationId xmlns:p14="http://schemas.microsoft.com/office/powerpoint/2010/main" val="382138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National guidelines recommend that</a:t>
            </a:r>
          </a:p>
          <a:p>
            <a:r>
              <a:rPr lang="en-US" sz="1200" b="0" i="0" u="none" strike="noStrike" kern="1200" baseline="0" dirty="0" smtClean="0">
                <a:solidFill>
                  <a:schemeClr val="tx1"/>
                </a:solidFill>
                <a:latin typeface="+mn-lt"/>
                <a:ea typeface="+mn-ea"/>
                <a:cs typeface="+mn-cs"/>
              </a:rPr>
              <a:t>individuals who are considering bariatric surgery should complete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lifestyle interventions, such as those offered by</a:t>
            </a:r>
          </a:p>
          <a:p>
            <a:r>
              <a:rPr lang="en-US" sz="1200" b="0" i="0" u="none" strike="noStrike" kern="1200" baseline="0" dirty="0" smtClean="0">
                <a:solidFill>
                  <a:schemeClr val="tx1"/>
                </a:solidFill>
                <a:latin typeface="+mn-lt"/>
                <a:ea typeface="+mn-ea"/>
                <a:cs typeface="+mn-cs"/>
              </a:rPr>
              <a:t>specialist obesity services, in addition to more in-depth psychological assessment to ensure they are psychologically ready for the </a:t>
            </a:r>
            <a:r>
              <a:rPr lang="en-US" sz="1200" b="0" i="0" u="none" strike="noStrike" kern="1200" baseline="0" dirty="0" err="1" smtClean="0">
                <a:solidFill>
                  <a:schemeClr val="tx1"/>
                </a:solidFill>
                <a:latin typeface="+mn-lt"/>
                <a:ea typeface="+mn-ea"/>
                <a:cs typeface="+mn-cs"/>
              </a:rPr>
              <a:t>procedureand</a:t>
            </a:r>
            <a:r>
              <a:rPr lang="en-US" sz="1200" b="0" i="0" u="none" strike="noStrike" kern="1200" baseline="0" dirty="0" smtClean="0">
                <a:solidFill>
                  <a:schemeClr val="tx1"/>
                </a:solidFill>
                <a:latin typeface="+mn-lt"/>
                <a:ea typeface="+mn-ea"/>
                <a:cs typeface="+mn-cs"/>
              </a:rPr>
              <a:t> maintain the positive gains in the </a:t>
            </a:r>
            <a:r>
              <a:rPr lang="en-US" sz="1200" b="0" i="0" u="none" strike="noStrike" kern="1200" baseline="0" dirty="0" err="1" smtClean="0">
                <a:solidFill>
                  <a:schemeClr val="tx1"/>
                </a:solidFill>
                <a:latin typeface="+mn-lt"/>
                <a:ea typeface="+mn-ea"/>
                <a:cs typeface="+mn-cs"/>
              </a:rPr>
              <a:t>longterm</a:t>
            </a:r>
            <a:r>
              <a:rPr lang="en-US" sz="1200" b="0" i="0" u="none" strike="noStrike" kern="1200" baseline="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31</a:t>
            </a:fld>
            <a:endParaRPr lang="en-US"/>
          </a:p>
        </p:txBody>
      </p:sp>
    </p:spTree>
    <p:extLst>
      <p:ext uri="{BB962C8B-B14F-4D97-AF65-F5344CB8AC3E}">
        <p14:creationId xmlns:p14="http://schemas.microsoft.com/office/powerpoint/2010/main" val="257525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Having a stress response system that is persistently activated has several consequences that influence the tendency to gain weight:</a:t>
            </a:r>
          </a:p>
          <a:p>
            <a:r>
              <a:rPr lang="en-US" sz="1200" b="0" i="0" u="none" strike="noStrike" kern="1200" baseline="0" dirty="0" smtClean="0">
                <a:solidFill>
                  <a:schemeClr val="tx1"/>
                </a:solidFill>
                <a:latin typeface="+mn-lt"/>
                <a:ea typeface="+mn-ea"/>
                <a:cs typeface="+mn-cs"/>
              </a:rPr>
              <a:t>-Reduced activity in the prefrontal cortex, which is responsible for a person’s conscious control of planning and decision making, makes it more likely that people will eat when they are not hungry and have a decreased ability to regulate their diet and eating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Disruptions to the way the brain processes reward messages are associated with increased consumption of foods that are high in fat and sugar.</a:t>
            </a:r>
          </a:p>
          <a:p>
            <a:r>
              <a:rPr lang="en-US" sz="1200" b="0" i="0" u="none" strike="noStrike" kern="1200" baseline="0" dirty="0" smtClean="0">
                <a:solidFill>
                  <a:schemeClr val="tx1"/>
                </a:solidFill>
                <a:latin typeface="+mn-lt"/>
                <a:ea typeface="+mn-ea"/>
                <a:cs typeface="+mn-cs"/>
              </a:rPr>
              <a:t>• Changes to the balance of hormones responsible for regulating appetite compromise our ability to respond to signals associated with being full (satiety), resulting in increased appetite, particularly for high fat and high sugar foods.</a:t>
            </a:r>
          </a:p>
          <a:p>
            <a:r>
              <a:rPr lang="en-US" sz="1200" b="0" i="0" u="none" strike="noStrike" kern="1200" baseline="0" dirty="0" smtClean="0">
                <a:solidFill>
                  <a:schemeClr val="tx1"/>
                </a:solidFill>
                <a:latin typeface="+mn-lt"/>
                <a:ea typeface="+mn-ea"/>
                <a:cs typeface="+mn-cs"/>
              </a:rPr>
              <a:t>• Tiredness as a result of reduced sleep quality or duration means tiredness can make people feel hungrier.</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5</a:t>
            </a:fld>
            <a:endParaRPr lang="en-US"/>
          </a:p>
        </p:txBody>
      </p:sp>
    </p:spTree>
    <p:extLst>
      <p:ext uri="{BB962C8B-B14F-4D97-AF65-F5344CB8AC3E}">
        <p14:creationId xmlns:p14="http://schemas.microsoft.com/office/powerpoint/2010/main" val="1793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it is difficult to separate the uniquely psychological influences on obesity from their biological and social causes, there are a number of cognitive,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and</a:t>
            </a:r>
          </a:p>
          <a:p>
            <a:r>
              <a:rPr lang="en-US" sz="1200" b="0" i="0" u="none" strike="noStrike" kern="1200" baseline="0" dirty="0" smtClean="0">
                <a:solidFill>
                  <a:schemeClr val="tx1"/>
                </a:solidFill>
                <a:latin typeface="+mn-lt"/>
                <a:ea typeface="+mn-ea"/>
                <a:cs typeface="+mn-cs"/>
              </a:rPr>
              <a:t>emotional influences on eating and activity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that are associated with the development of obesity.</a:t>
            </a:r>
          </a:p>
          <a:p>
            <a:r>
              <a:rPr lang="en-US" sz="1200" b="0" i="0" u="none" strike="noStrike" kern="1200" baseline="0" dirty="0" smtClean="0">
                <a:solidFill>
                  <a:schemeClr val="tx1"/>
                </a:solidFill>
                <a:latin typeface="+mn-lt"/>
                <a:ea typeface="+mn-ea"/>
                <a:cs typeface="+mn-cs"/>
              </a:rPr>
              <a:t>Food preferences play an important role in determining what foods people choose to buy and consume. These are shaped significantly by how often people are exposed to certain foods and as a result prefer the most familiar. Food preferences start to develop at the beginning of life and show remarkable stability from childhood through to adulthood. This highlights the importance of how parents feed young children and the need to expose them to a wide range of food choices that include fruit, vegetables and whole grains. The wider food environment also shapes food preferences so that children and adults in poorer </a:t>
            </a:r>
            <a:r>
              <a:rPr lang="en-US" sz="1200" b="0" i="0" u="none" strike="noStrike" kern="1200" baseline="0" dirty="0" err="1" smtClean="0">
                <a:solidFill>
                  <a:schemeClr val="tx1"/>
                </a:solidFill>
                <a:latin typeface="+mn-lt"/>
                <a:ea typeface="+mn-ea"/>
                <a:cs typeface="+mn-cs"/>
              </a:rPr>
              <a:t>neighbourhoods</a:t>
            </a:r>
            <a:r>
              <a:rPr lang="en-US" sz="1200" b="0" i="0" u="none" strike="noStrike" kern="1200" baseline="0" dirty="0" smtClean="0">
                <a:solidFill>
                  <a:schemeClr val="tx1"/>
                </a:solidFill>
                <a:latin typeface="+mn-lt"/>
                <a:ea typeface="+mn-ea"/>
                <a:cs typeface="+mn-cs"/>
              </a:rPr>
              <a:t> or living in food poverty are more likely to be exposed to more energy dense and nutritionally poor foods.12 This helps to explain the link between socioeconomic status and diet quality.</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6</a:t>
            </a:fld>
            <a:endParaRPr lang="en-US"/>
          </a:p>
        </p:txBody>
      </p:sp>
    </p:spTree>
    <p:extLst>
      <p:ext uri="{BB962C8B-B14F-4D97-AF65-F5344CB8AC3E}">
        <p14:creationId xmlns:p14="http://schemas.microsoft.com/office/powerpoint/2010/main" val="95359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Food and emotions are linked. People use food to respond to positive and negative emotions – to celebrate after a good day or special occasion or to feel better after a bad day. For many people this can be unproblematic. However, eating in response to emotions can become problematic when it is frequent and regular. The Masking Hypothesis suggests that individuals attempt to mask negative emotions by overeating to increase mood, comfort and distraction in the short-term. Those attempting to restrict their eating through dieting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(dietary restraint) are particularly susceptible to emotional eating.</a:t>
            </a:r>
          </a:p>
          <a:p>
            <a:r>
              <a:rPr lang="en-US" sz="1200" b="0" i="0" u="none" strike="noStrike" kern="1200" baseline="0" dirty="0" smtClean="0">
                <a:solidFill>
                  <a:schemeClr val="tx1"/>
                </a:solidFill>
                <a:latin typeface="+mn-lt"/>
                <a:ea typeface="+mn-ea"/>
                <a:cs typeface="+mn-cs"/>
              </a:rPr>
              <a:t>Additionally, the escape theory suggests binge eating is a more extreme form of emotional eating and is a form of escapism from negative self-perceptions and emotional distress. Both emotional eating and binge eating can be used to block out negative experiences temporarily with food but the emotions quickly return.</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8</a:t>
            </a:fld>
            <a:endParaRPr lang="en-US"/>
          </a:p>
        </p:txBody>
      </p:sp>
    </p:spTree>
    <p:extLst>
      <p:ext uri="{BB962C8B-B14F-4D97-AF65-F5344CB8AC3E}">
        <p14:creationId xmlns:p14="http://schemas.microsoft.com/office/powerpoint/2010/main" val="216939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Restrained eating occurs when someone deliberately tries to reduce their calorie intake then experiences a subjective feeling of deprivation Restrained eating is reliably associated with weight gain over time as attempts to restrain are often resisted by the body resulting in a failure of restraint that leads to overconsumption.</a:t>
            </a:r>
          </a:p>
          <a:p>
            <a:r>
              <a:rPr lang="en-US" sz="1200" b="0" i="0" u="none" strike="noStrike" kern="1200" baseline="0" dirty="0" smtClean="0">
                <a:solidFill>
                  <a:schemeClr val="tx1"/>
                </a:solidFill>
                <a:latin typeface="+mn-lt"/>
                <a:ea typeface="+mn-ea"/>
                <a:cs typeface="+mn-cs"/>
              </a:rPr>
              <a:t>Restrained eating also can lead to an increased risk for other negative psychological state such as low mood and body dissatisfaction, both of which are associated with weight gain as well as mental health problems such as depression and eating disorders.</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10</a:t>
            </a:fld>
            <a:endParaRPr lang="en-US"/>
          </a:p>
        </p:txBody>
      </p:sp>
    </p:spTree>
    <p:extLst>
      <p:ext uri="{BB962C8B-B14F-4D97-AF65-F5344CB8AC3E}">
        <p14:creationId xmlns:p14="http://schemas.microsoft.com/office/powerpoint/2010/main" val="376077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the relationship between the presence of mental health problems and obesity is complex and bi-directional, the experience of a variety of mental health problems increases an individual’s risk of obesity. Individuals with a serious mental illness (SMI) have much higher levels of obesity. Since obesity often involves serious physical and</a:t>
            </a:r>
          </a:p>
          <a:p>
            <a:r>
              <a:rPr lang="en-US" sz="1200" b="0" i="0" u="none" strike="noStrike" kern="1200" baseline="0" dirty="0" smtClean="0">
                <a:solidFill>
                  <a:schemeClr val="tx1"/>
                </a:solidFill>
                <a:latin typeface="+mn-lt"/>
                <a:ea typeface="+mn-ea"/>
                <a:cs typeface="+mn-cs"/>
              </a:rPr>
              <a:t>psychological problems, there would ideally be an integrated approach to care across all services.</a:t>
            </a:r>
          </a:p>
          <a:p>
            <a:r>
              <a:rPr lang="en-US" sz="1200" b="0" i="0" u="none" strike="noStrike" kern="1200" baseline="0" dirty="0" smtClean="0">
                <a:solidFill>
                  <a:schemeClr val="tx1"/>
                </a:solidFill>
                <a:latin typeface="+mn-lt"/>
                <a:ea typeface="+mn-ea"/>
                <a:cs typeface="+mn-cs"/>
              </a:rPr>
              <a:t>For example, given that some anti-psychotic and anti-depressant medications increase appetite, health professionals prescribing to people with obesity should also consider the potential for different medications to affect activity levels and weight gain. There are distinct psychological problems such as Binge Eating Disorder (BED) in which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such as ingesting large amounts of food in a short time without compensatory purging or exercise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leads to weight gain. The prevalence of BED in the general population is approximately 3.5 per cent,24 it is significantly higher for individuals seeking medical help for weight loss. The increased risk of developing obesity among those with mental health problems cannot explain all the dramatic shift in the proportion of the population who are living with obesity. Nevertheless, people with mental health problems may be more at risk of obesity and vice versa.</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11</a:t>
            </a:fld>
            <a:endParaRPr lang="en-US"/>
          </a:p>
        </p:txBody>
      </p:sp>
    </p:spTree>
    <p:extLst>
      <p:ext uri="{BB962C8B-B14F-4D97-AF65-F5344CB8AC3E}">
        <p14:creationId xmlns:p14="http://schemas.microsoft.com/office/powerpoint/2010/main" val="390205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Adverse childhood experiences (ACEs) such as abuse, a parent or caregiver that experiences stress, mental illness, trauma, and family conflict have all been associated</a:t>
            </a:r>
          </a:p>
          <a:p>
            <a:r>
              <a:rPr lang="en-US" sz="1200" b="0" i="0" u="none" strike="noStrike" kern="1200" baseline="0" dirty="0" smtClean="0">
                <a:solidFill>
                  <a:schemeClr val="tx1"/>
                </a:solidFill>
                <a:latin typeface="+mn-lt"/>
                <a:ea typeface="+mn-ea"/>
                <a:cs typeface="+mn-cs"/>
              </a:rPr>
              <a:t>with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that are known to be related with weight gain. The causal pathways between adversity in childhood and excessive weight gain are complex.</a:t>
            </a:r>
          </a:p>
          <a:p>
            <a:r>
              <a:rPr lang="en-US" sz="1200" b="0" i="0" u="none" strike="noStrike" kern="1200" baseline="0" dirty="0" smtClean="0">
                <a:solidFill>
                  <a:schemeClr val="tx1"/>
                </a:solidFill>
                <a:latin typeface="+mn-lt"/>
                <a:ea typeface="+mn-ea"/>
                <a:cs typeface="+mn-cs"/>
              </a:rPr>
              <a:t>They reflect reciprocal influences between how parents and </a:t>
            </a:r>
            <a:r>
              <a:rPr lang="en-US" sz="1200" b="0" i="0" u="none" strike="noStrike" kern="1200" baseline="0" dirty="0" err="1" smtClean="0">
                <a:solidFill>
                  <a:schemeClr val="tx1"/>
                </a:solidFill>
                <a:latin typeface="+mn-lt"/>
                <a:ea typeface="+mn-ea"/>
                <a:cs typeface="+mn-cs"/>
              </a:rPr>
              <a:t>carers</a:t>
            </a:r>
            <a:r>
              <a:rPr lang="en-US" sz="1200" b="0" i="0" u="none" strike="noStrike" kern="1200" baseline="0" dirty="0" smtClean="0">
                <a:solidFill>
                  <a:schemeClr val="tx1"/>
                </a:solidFill>
                <a:latin typeface="+mn-lt"/>
                <a:ea typeface="+mn-ea"/>
                <a:cs typeface="+mn-cs"/>
              </a:rPr>
              <a:t> feed their children, how children respond to such feeding, as well as various social and cultural factors that shape one’s relationship with food, eating pattern and activity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over a child’s development. Psychological adversity in childhood is a common cause of a range of emotional and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difficulties in adolescence and adulthood, some of which may influence weight gain directly through the influence of the eating styles, such as restrained or emotional eating and a lack of motivation towards engaging in physical activity. The experience of stress as an adult, caused by factors like financial insecurity and mental illness, has also been linked to an increased risk of obesity28. Up to half of adults attending specialist obesity services may have experienced childhood adversity or trauma in adult life</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12</a:t>
            </a:fld>
            <a:endParaRPr lang="en-US"/>
          </a:p>
        </p:txBody>
      </p:sp>
    </p:spTree>
    <p:extLst>
      <p:ext uri="{BB962C8B-B14F-4D97-AF65-F5344CB8AC3E}">
        <p14:creationId xmlns:p14="http://schemas.microsoft.com/office/powerpoint/2010/main" val="370981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Technological advances in transportation and </a:t>
            </a:r>
            <a:r>
              <a:rPr lang="en-US" sz="1200" b="0" i="0" u="none" strike="noStrike" kern="1200" baseline="0" dirty="0" err="1" smtClean="0">
                <a:solidFill>
                  <a:schemeClr val="tx1"/>
                </a:solidFill>
                <a:latin typeface="+mn-lt"/>
                <a:ea typeface="+mn-ea"/>
                <a:cs typeface="+mn-cs"/>
              </a:rPr>
              <a:t>mechanisation</a:t>
            </a:r>
            <a:r>
              <a:rPr lang="en-US" sz="1200" b="0" i="0" u="none" strike="noStrike" kern="1200" baseline="0" dirty="0" smtClean="0">
                <a:solidFill>
                  <a:schemeClr val="tx1"/>
                </a:solidFill>
                <a:latin typeface="+mn-lt"/>
                <a:ea typeface="+mn-ea"/>
                <a:cs typeface="+mn-cs"/>
              </a:rPr>
              <a:t> have reduced the amount of physical activity required to perform a variety of tasks on a day-to-day basis, while sedentary screen-based activities have increased. Declines in physical activity in occupational as well as leisure settings have contributed to increased obesity rates. At the same time, changes to the way our physical environments – homes, offices and public spaces – are built have impacted on how motivated and how able people are to engage in physical activity, such as how easy people feel it is to walk around the </a:t>
            </a:r>
            <a:r>
              <a:rPr lang="en-US" sz="1200" b="0" i="0" u="none" strike="noStrike" kern="1200" baseline="0" dirty="0" err="1" smtClean="0">
                <a:solidFill>
                  <a:schemeClr val="tx1"/>
                </a:solidFill>
                <a:latin typeface="+mn-lt"/>
                <a:ea typeface="+mn-ea"/>
                <a:cs typeface="+mn-cs"/>
              </a:rPr>
              <a:t>neighbourhood</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Jobs have become more sedentary and involve more screen use, which curtails people’s opportunities for everyday activity. However, there is evidence that suggests that</a:t>
            </a:r>
          </a:p>
          <a:p>
            <a:r>
              <a:rPr lang="en-US" sz="1200" b="0" i="0" u="none" strike="noStrike" kern="1200" baseline="0" dirty="0" smtClean="0">
                <a:solidFill>
                  <a:schemeClr val="tx1"/>
                </a:solidFill>
                <a:latin typeface="+mn-lt"/>
                <a:ea typeface="+mn-ea"/>
                <a:cs typeface="+mn-cs"/>
              </a:rPr>
              <a:t>changes to the work place, such as active workstations, could help to reduce inactivity at work without impacting on productivity. Studies show that clients who are obese</a:t>
            </a:r>
          </a:p>
          <a:p>
            <a:r>
              <a:rPr lang="en-US" sz="1200" b="0" i="0" u="none" strike="noStrike" kern="1200" baseline="0" dirty="0" smtClean="0">
                <a:solidFill>
                  <a:schemeClr val="tx1"/>
                </a:solidFill>
                <a:latin typeface="+mn-lt"/>
                <a:ea typeface="+mn-ea"/>
                <a:cs typeface="+mn-cs"/>
              </a:rPr>
              <a:t>commonly report taking 2000–3000 fewer steps per day than those in the healthy weight category (BMI &lt;25)</a:t>
            </a:r>
            <a:endParaRPr lang="en-US" dirty="0"/>
          </a:p>
        </p:txBody>
      </p:sp>
      <p:sp>
        <p:nvSpPr>
          <p:cNvPr id="4" name="Slide Number Placeholder 3"/>
          <p:cNvSpPr>
            <a:spLocks noGrp="1"/>
          </p:cNvSpPr>
          <p:nvPr>
            <p:ph type="sldNum" sz="quarter" idx="10"/>
          </p:nvPr>
        </p:nvSpPr>
        <p:spPr/>
        <p:txBody>
          <a:bodyPr/>
          <a:lstStyle/>
          <a:p>
            <a:fld id="{81F838B9-05F8-4755-869B-7CC3BF650413}" type="slidenum">
              <a:rPr lang="en-US" smtClean="0"/>
              <a:t>13</a:t>
            </a:fld>
            <a:endParaRPr lang="en-US"/>
          </a:p>
        </p:txBody>
      </p:sp>
    </p:spTree>
    <p:extLst>
      <p:ext uri="{BB962C8B-B14F-4D97-AF65-F5344CB8AC3E}">
        <p14:creationId xmlns:p14="http://schemas.microsoft.com/office/powerpoint/2010/main" val="119610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DCAA91A2-C976-4DBE-BBF5-61FEB182F78E}" type="datetime1">
              <a:rPr lang="en-US" smtClean="0"/>
              <a:t>4/21/2020</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smtClean="0"/>
              <a:t>Psychological perspectives on obesity: Addressing policy, practice and research priorities. The British Psychologycal Society. Sept/2019</a:t>
            </a:r>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ED5B038-6DD9-4AA3-B132-23438A3335CE}" type="slidenum">
              <a:rPr lang="en-US" smtClean="0"/>
              <a:t>‹#›</a:t>
            </a:fld>
            <a:endParaRPr lang="en-US"/>
          </a:p>
        </p:txBody>
      </p:sp>
    </p:spTree>
    <p:extLst>
      <p:ext uri="{BB962C8B-B14F-4D97-AF65-F5344CB8AC3E}">
        <p14:creationId xmlns:p14="http://schemas.microsoft.com/office/powerpoint/2010/main" val="311887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2AA1D3-9BE9-4A2D-A9A4-847428894402}" type="datetime1">
              <a:rPr lang="en-US" smtClean="0"/>
              <a:t>4/21/2020</a:t>
            </a:fld>
            <a:endParaRPr lang="en-US"/>
          </a:p>
        </p:txBody>
      </p:sp>
      <p:sp>
        <p:nvSpPr>
          <p:cNvPr id="6" name="Footer Placeholder 5"/>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403523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ECDDD35-F27D-48F0-B1C4-A813D25A1C05}"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274896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7222DA-CB9F-4166-B0E2-DBCEFBF33370}"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312212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F2F44-F083-4207-83D0-A7D85FE1EF4F}"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3227538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BE6403-736F-4ADC-AAB9-9D16587C697F}" type="datetime1">
              <a:rPr lang="en-US" smtClean="0"/>
              <a:t>4/21/2020</a:t>
            </a:fld>
            <a:endParaRPr lang="en-US"/>
          </a:p>
        </p:txBody>
      </p:sp>
      <p:sp>
        <p:nvSpPr>
          <p:cNvPr id="8" name="Footer Placeholder 7"/>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9" name="Slide Number Placeholder 8"/>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324058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88A8D1-7151-4F1C-992E-D4CEDC8FC588}" type="datetime1">
              <a:rPr lang="en-US" smtClean="0"/>
              <a:t>4/21/2020</a:t>
            </a:fld>
            <a:endParaRPr lang="en-US"/>
          </a:p>
        </p:txBody>
      </p:sp>
      <p:sp>
        <p:nvSpPr>
          <p:cNvPr id="8" name="Footer Placeholder 7"/>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9" name="Slide Number Placeholder 8"/>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2163575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11A16C-629C-4EB4-816E-8FB411E70C6B}"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6" name="Slide Number Placeholder 5"/>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294504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19C78B-E9CA-438C-81A0-F7C1D7EF5D24}"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380854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B9BCF1-F7CA-4017-BDF6-207782AE81C2}" type="datetime1">
              <a:rPr lang="en-US" smtClean="0"/>
              <a:t>4/21/2020</a:t>
            </a:fld>
            <a:endParaRPr lang="en-US"/>
          </a:p>
        </p:txBody>
      </p:sp>
      <p:sp>
        <p:nvSpPr>
          <p:cNvPr id="5" name="Footer Placeholder 4"/>
          <p:cNvSpPr>
            <a:spLocks noGrp="1"/>
          </p:cNvSpPr>
          <p:nvPr>
            <p:ph type="ftr" sz="quarter" idx="11"/>
          </p:nvPr>
        </p:nvSpPr>
        <p:spPr/>
        <p:txBody>
          <a:bodyPr/>
          <a:lstStyle>
            <a:lvl1pPr>
              <a:defRPr sz="1000" b="1"/>
            </a:lvl1pPr>
          </a:lstStyle>
          <a:p>
            <a:r>
              <a:rPr lang="en-US" smtClean="0"/>
              <a:t>Psychological perspectives on obesity: Addressing policy, practice and research priorities. The British Psychologycal Society. Sept/2019</a:t>
            </a:r>
            <a:endParaRPr lang="en-US"/>
          </a:p>
        </p:txBody>
      </p:sp>
      <p:sp>
        <p:nvSpPr>
          <p:cNvPr id="6" name="Slide Number Placeholder 5"/>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256630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E2D9BB-FE9F-4268-9147-0C375ED6F3E9}" type="datetime1">
              <a:rPr lang="en-US" smtClean="0"/>
              <a:t>4/21/2020</a:t>
            </a:fld>
            <a:endParaRPr lang="en-US"/>
          </a:p>
        </p:txBody>
      </p:sp>
      <p:sp>
        <p:nvSpPr>
          <p:cNvPr id="5" name="Footer Placeholder 4"/>
          <p:cNvSpPr>
            <a:spLocks noGrp="1"/>
          </p:cNvSpPr>
          <p:nvPr>
            <p:ph type="ftr" sz="quarter" idx="11"/>
          </p:nvPr>
        </p:nvSpPr>
        <p:spPr/>
        <p:txBody>
          <a:bodyPr/>
          <a:lstStyle>
            <a:lvl1pPr>
              <a:defRPr sz="1000" b="1"/>
            </a:lvl1pPr>
          </a:lstStyle>
          <a:p>
            <a:r>
              <a:rPr lang="en-US" smtClean="0"/>
              <a:t>Psychological perspectives on obesity: Addressing policy, practice and research priorities. The British Psychologycal Society. Sept/2019</a:t>
            </a:r>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6531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A80587-A77F-40F0-8E9E-E6D08D5F655F}" type="datetime1">
              <a:rPr lang="en-US" smtClean="0"/>
              <a:t>4/21/2020</a:t>
            </a:fld>
            <a:endParaRPr lang="en-US"/>
          </a:p>
        </p:txBody>
      </p:sp>
      <p:sp>
        <p:nvSpPr>
          <p:cNvPr id="6" name="Footer Placeholder 5"/>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7" name="Slide Number Placeholder 6"/>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35185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FC8AC2-B164-4989-A26F-876766E874EE}" type="datetime1">
              <a:rPr lang="en-US" smtClean="0"/>
              <a:t>4/21/2020</a:t>
            </a:fld>
            <a:endParaRPr lang="en-US"/>
          </a:p>
        </p:txBody>
      </p:sp>
      <p:sp>
        <p:nvSpPr>
          <p:cNvPr id="8" name="Footer Placeholder 7"/>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9" name="Slide Number Placeholder 8"/>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192586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DF3435-5FE2-4439-9310-6A6D5C1E31B3}" type="datetime1">
              <a:rPr lang="en-US" smtClean="0"/>
              <a:t>4/21/2020</a:t>
            </a:fld>
            <a:endParaRPr lang="en-US"/>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Slide Number Placeholder 4"/>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361432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CBD74-23A8-4DF6-A89E-042D7340AEDB}" type="datetime1">
              <a:rPr lang="en-US" smtClean="0"/>
              <a:t>4/21/2020</a:t>
            </a:fld>
            <a:endParaRPr lang="en-US"/>
          </a:p>
        </p:txBody>
      </p:sp>
      <p:sp>
        <p:nvSpPr>
          <p:cNvPr id="3" name="Footer Placeholder 2"/>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228484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FE8C29-1C25-41B4-9EB6-11C8FBEFE996}" type="datetime1">
              <a:rPr lang="en-US" smtClean="0"/>
              <a:t>4/21/2020</a:t>
            </a:fld>
            <a:endParaRPr lang="en-US"/>
          </a:p>
        </p:txBody>
      </p:sp>
      <p:sp>
        <p:nvSpPr>
          <p:cNvPr id="6" name="Footer Placeholder 5"/>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12629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83475F0-CD1B-4B12-9DAD-D619DAF4772C}" type="datetime1">
              <a:rPr lang="en-US" smtClean="0"/>
              <a:t>4/21/2020</a:t>
            </a:fld>
            <a:endParaRPr lang="en-US"/>
          </a:p>
        </p:txBody>
      </p:sp>
      <p:sp>
        <p:nvSpPr>
          <p:cNvPr id="6" name="Footer Placeholder 5"/>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D5B038-6DD9-4AA3-B132-23438A3335CE}" type="slidenum">
              <a:rPr lang="en-US" smtClean="0"/>
              <a:t>‹#›</a:t>
            </a:fld>
            <a:endParaRPr lang="en-US"/>
          </a:p>
        </p:txBody>
      </p:sp>
    </p:spTree>
    <p:extLst>
      <p:ext uri="{BB962C8B-B14F-4D97-AF65-F5344CB8AC3E}">
        <p14:creationId xmlns:p14="http://schemas.microsoft.com/office/powerpoint/2010/main" val="56103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1289665F-EE75-4F69-B59F-9A1761508698}" type="datetime1">
              <a:rPr lang="en-US" smtClean="0"/>
              <a:t>4/21/2020</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smtClean="0"/>
              <a:t>Psychological perspectives on obesity: Addressing policy, practice and research priorities. The British Psychologycal Society. Sept/2019</a:t>
            </a:r>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ED5B038-6DD9-4AA3-B132-23438A3335CE}" type="slidenum">
              <a:rPr lang="en-US" smtClean="0"/>
              <a:t>‹#›</a:t>
            </a:fld>
            <a:endParaRPr lang="en-US"/>
          </a:p>
        </p:txBody>
      </p:sp>
    </p:spTree>
    <p:extLst>
      <p:ext uri="{BB962C8B-B14F-4D97-AF65-F5344CB8AC3E}">
        <p14:creationId xmlns:p14="http://schemas.microsoft.com/office/powerpoint/2010/main" val="4229009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Psicología</a:t>
            </a:r>
            <a:r>
              <a:rPr lang="en-US" dirty="0"/>
              <a:t> </a:t>
            </a:r>
            <a:r>
              <a:rPr lang="en-US" dirty="0" smtClean="0"/>
              <a:t>&amp; </a:t>
            </a:r>
            <a:r>
              <a:rPr lang="en-US" dirty="0" err="1" smtClean="0"/>
              <a:t>Obesidad</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AutoShape 2" descr="Arguing Over DSM-5: The British Psychological Society Has Seriou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375197"/>
            <a:ext cx="3721493" cy="1187512"/>
          </a:xfrm>
          <a:prstGeom prst="rect">
            <a:avLst/>
          </a:prstGeom>
        </p:spPr>
      </p:pic>
    </p:spTree>
    <p:extLst>
      <p:ext uri="{BB962C8B-B14F-4D97-AF65-F5344CB8AC3E}">
        <p14:creationId xmlns:p14="http://schemas.microsoft.com/office/powerpoint/2010/main" val="3817170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Restricciones</a:t>
            </a:r>
            <a:r>
              <a:rPr lang="en-US" dirty="0" smtClean="0"/>
              <a:t> </a:t>
            </a:r>
            <a:r>
              <a:rPr lang="en-US" dirty="0" err="1" smtClean="0"/>
              <a:t>dietéticas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3720455"/>
              </p:ext>
            </p:extLst>
          </p:nvPr>
        </p:nvGraphicFramePr>
        <p:xfrm>
          <a:off x="2574204" y="2636751"/>
          <a:ext cx="7406409" cy="2168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6" name="TextBox 5"/>
          <p:cNvSpPr txBox="1"/>
          <p:nvPr/>
        </p:nvSpPr>
        <p:spPr>
          <a:xfrm>
            <a:off x="881148" y="4804756"/>
            <a:ext cx="10141527" cy="738664"/>
          </a:xfrm>
          <a:prstGeom prst="rect">
            <a:avLst/>
          </a:prstGeom>
          <a:noFill/>
        </p:spPr>
        <p:txBody>
          <a:bodyPr wrap="square" rtlCol="0">
            <a:spAutoFit/>
          </a:bodyPr>
          <a:lstStyle/>
          <a:p>
            <a:pPr marL="285750" indent="-285750" algn="just">
              <a:buClr>
                <a:schemeClr val="accent5">
                  <a:lumMod val="75000"/>
                </a:schemeClr>
              </a:buClr>
              <a:buFont typeface="Wingdings" panose="05000000000000000000" pitchFamily="2" charset="2"/>
              <a:buChar char="q"/>
            </a:pPr>
            <a:r>
              <a:rPr lang="es-ES" sz="1400" dirty="0"/>
              <a:t>T</a:t>
            </a:r>
            <a:r>
              <a:rPr lang="es-ES" sz="1400" dirty="0" smtClean="0"/>
              <a:t>ambién </a:t>
            </a:r>
            <a:r>
              <a:rPr lang="es-ES" sz="1400" dirty="0"/>
              <a:t>puede conducir a un mayor riesgo de otro estado psicológico negativo, como bajo estado de ánimo e insatisfacción corporal, los cuales están </a:t>
            </a:r>
            <a:r>
              <a:rPr lang="es-ES" sz="1400" dirty="0" smtClean="0"/>
              <a:t>asociadas </a:t>
            </a:r>
            <a:r>
              <a:rPr lang="es-ES" sz="1400" dirty="0"/>
              <a:t>con el aumento de peso y problemas de salud mental como la depresión y los trastornos alimentarios.</a:t>
            </a:r>
            <a:endParaRPr lang="en-US" sz="1400" dirty="0"/>
          </a:p>
        </p:txBody>
      </p:sp>
      <p:sp>
        <p:nvSpPr>
          <p:cNvPr id="3" name="TextBox 2"/>
          <p:cNvSpPr txBox="1"/>
          <p:nvPr/>
        </p:nvSpPr>
        <p:spPr>
          <a:xfrm>
            <a:off x="2826327" y="3973484"/>
            <a:ext cx="2277688" cy="276999"/>
          </a:xfrm>
          <a:prstGeom prst="rect">
            <a:avLst/>
          </a:prstGeom>
          <a:noFill/>
        </p:spPr>
        <p:txBody>
          <a:bodyPr wrap="square" rtlCol="0">
            <a:spAutoFit/>
          </a:bodyPr>
          <a:lstStyle/>
          <a:p>
            <a:r>
              <a:rPr lang="en-US" sz="1200" dirty="0" err="1" smtClean="0"/>
              <a:t>Sentimiento</a:t>
            </a:r>
            <a:r>
              <a:rPr lang="en-US" sz="1200" dirty="0" smtClean="0"/>
              <a:t> de </a:t>
            </a:r>
            <a:r>
              <a:rPr lang="en-US" sz="1200" dirty="0" err="1" smtClean="0"/>
              <a:t>privación</a:t>
            </a:r>
            <a:endParaRPr lang="en-US" sz="1200" dirty="0"/>
          </a:p>
        </p:txBody>
      </p:sp>
    </p:spTree>
    <p:extLst>
      <p:ext uri="{BB962C8B-B14F-4D97-AF65-F5344CB8AC3E}">
        <p14:creationId xmlns:p14="http://schemas.microsoft.com/office/powerpoint/2010/main" val="2459190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Salud</a:t>
            </a:r>
            <a:r>
              <a:rPr lang="en-US" dirty="0" smtClean="0"/>
              <a:t> Mental</a:t>
            </a:r>
            <a:endParaRPr lang="en-US" dirty="0"/>
          </a:p>
        </p:txBody>
      </p:sp>
      <p:sp>
        <p:nvSpPr>
          <p:cNvPr id="3" name="Content Placeholder 2"/>
          <p:cNvSpPr>
            <a:spLocks noGrp="1"/>
          </p:cNvSpPr>
          <p:nvPr>
            <p:ph idx="1"/>
          </p:nvPr>
        </p:nvSpPr>
        <p:spPr>
          <a:xfrm>
            <a:off x="1154954" y="2603500"/>
            <a:ext cx="10266733" cy="3416300"/>
          </a:xfrm>
        </p:spPr>
        <p:txBody>
          <a:bodyPr/>
          <a:lstStyle/>
          <a:p>
            <a:r>
              <a:rPr lang="es-ES" dirty="0"/>
              <a:t>P</a:t>
            </a:r>
            <a:r>
              <a:rPr lang="es-ES" dirty="0" smtClean="0"/>
              <a:t>roblemas </a:t>
            </a:r>
            <a:r>
              <a:rPr lang="es-ES" dirty="0"/>
              <a:t>de salud mental aumenta el riesgo de </a:t>
            </a:r>
            <a:r>
              <a:rPr lang="es-ES" dirty="0" smtClean="0"/>
              <a:t>obesidad.</a:t>
            </a:r>
          </a:p>
          <a:p>
            <a:r>
              <a:rPr lang="es-ES" dirty="0" smtClean="0"/>
              <a:t>Medicamentos anti psicóticos y anti depresivos aumentan el apetito</a:t>
            </a:r>
          </a:p>
          <a:p>
            <a:r>
              <a:rPr lang="es-ES" dirty="0" smtClean="0"/>
              <a:t>Trastorno por atracón</a:t>
            </a:r>
            <a:br>
              <a:rPr lang="es-ES" dirty="0" smtClean="0"/>
            </a:br>
            <a:r>
              <a:rPr lang="es-ES" dirty="0" smtClean="0"/>
              <a:t>3.5% prevalencia</a:t>
            </a:r>
          </a:p>
          <a:p>
            <a:r>
              <a:rPr lang="es-ES" dirty="0" smtClean="0"/>
              <a:t>Salud mental              Obesidad</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cxnSp>
        <p:nvCxnSpPr>
          <p:cNvPr id="6" name="Straight Arrow Connector 5"/>
          <p:cNvCxnSpPr/>
          <p:nvPr/>
        </p:nvCxnSpPr>
        <p:spPr>
          <a:xfrm>
            <a:off x="3125585" y="4272742"/>
            <a:ext cx="698269"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00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9984101" cy="3416300"/>
          </a:xfrm>
        </p:spPr>
        <p:txBody>
          <a:bodyPr/>
          <a:lstStyle/>
          <a:p>
            <a:pPr algn="just"/>
            <a:r>
              <a:rPr lang="es-ES" dirty="0"/>
              <a:t>Se han asociado experiencias infantiles adversas </a:t>
            </a:r>
            <a:r>
              <a:rPr lang="es-ES" dirty="0" smtClean="0"/>
              <a:t>como </a:t>
            </a:r>
            <a:r>
              <a:rPr lang="es-ES" dirty="0"/>
              <a:t>abuso, un padre o cuidador que experimenta estrés, enfermedad mental, trauma y conflictos </a:t>
            </a:r>
            <a:r>
              <a:rPr lang="es-ES" dirty="0" smtClean="0"/>
              <a:t>familiares. con </a:t>
            </a:r>
            <a:r>
              <a:rPr lang="es-ES" dirty="0"/>
              <a:t>el aumento de </a:t>
            </a:r>
            <a:r>
              <a:rPr lang="es-ES" dirty="0" smtClean="0"/>
              <a:t>peso.</a:t>
            </a:r>
          </a:p>
          <a:p>
            <a:pPr algn="just"/>
            <a:r>
              <a:rPr lang="es-ES" dirty="0"/>
              <a:t>Hasta la mitad de los adultos que asisten a </a:t>
            </a:r>
            <a:r>
              <a:rPr lang="es-ES" dirty="0" smtClean="0"/>
              <a:t>consulta en </a:t>
            </a:r>
            <a:r>
              <a:rPr lang="es-ES" dirty="0"/>
              <a:t>obesidad </a:t>
            </a:r>
            <a:r>
              <a:rPr lang="es-ES" dirty="0" smtClean="0"/>
              <a:t>experimentaron </a:t>
            </a:r>
            <a:r>
              <a:rPr lang="es-ES" dirty="0"/>
              <a:t>adversidades o traumas en la vida adulta.</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Rounded Rectangle 4"/>
          <p:cNvSpPr/>
          <p:nvPr/>
        </p:nvSpPr>
        <p:spPr>
          <a:xfrm>
            <a:off x="1346661" y="4472248"/>
            <a:ext cx="3757353" cy="116378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79665" y="4688378"/>
            <a:ext cx="3474720" cy="646331"/>
          </a:xfrm>
          <a:prstGeom prst="rect">
            <a:avLst/>
          </a:prstGeom>
          <a:noFill/>
        </p:spPr>
        <p:txBody>
          <a:bodyPr wrap="square" rtlCol="0">
            <a:spAutoFit/>
          </a:bodyPr>
          <a:lstStyle/>
          <a:p>
            <a:r>
              <a:rPr lang="en-US" dirty="0" err="1" smtClean="0"/>
              <a:t>Dificultades</a:t>
            </a:r>
            <a:r>
              <a:rPr lang="en-US" dirty="0" smtClean="0"/>
              <a:t> </a:t>
            </a:r>
            <a:r>
              <a:rPr lang="en-US" dirty="0" err="1" smtClean="0"/>
              <a:t>emocionales</a:t>
            </a:r>
            <a:r>
              <a:rPr lang="en-US" dirty="0" smtClean="0"/>
              <a:t> y de </a:t>
            </a:r>
            <a:r>
              <a:rPr lang="en-US" dirty="0" err="1" smtClean="0"/>
              <a:t>comportamiento</a:t>
            </a:r>
            <a:endParaRPr lang="en-US" dirty="0"/>
          </a:p>
        </p:txBody>
      </p:sp>
    </p:spTree>
    <p:extLst>
      <p:ext uri="{BB962C8B-B14F-4D97-AF65-F5344CB8AC3E}">
        <p14:creationId xmlns:p14="http://schemas.microsoft.com/office/powerpoint/2010/main" val="2853721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Actividad</a:t>
            </a:r>
            <a:r>
              <a:rPr lang="en-US" dirty="0" smtClean="0"/>
              <a:t> </a:t>
            </a:r>
            <a:r>
              <a:rPr lang="en-US" dirty="0" err="1" smtClean="0"/>
              <a:t>física</a:t>
            </a:r>
            <a:r>
              <a:rPr lang="en-US" dirty="0" smtClean="0"/>
              <a:t> y </a:t>
            </a:r>
            <a:r>
              <a:rPr lang="en-US" dirty="0" err="1" smtClean="0"/>
              <a:t>sedentarismo</a:t>
            </a:r>
            <a:endParaRPr lang="en-US" dirty="0"/>
          </a:p>
        </p:txBody>
      </p:sp>
      <p:sp>
        <p:nvSpPr>
          <p:cNvPr id="3" name="Content Placeholder 2"/>
          <p:cNvSpPr>
            <a:spLocks noGrp="1"/>
          </p:cNvSpPr>
          <p:nvPr>
            <p:ph idx="1"/>
          </p:nvPr>
        </p:nvSpPr>
        <p:spPr/>
        <p:txBody>
          <a:bodyPr/>
          <a:lstStyle/>
          <a:p>
            <a:r>
              <a:rPr lang="es-ES" dirty="0"/>
              <a:t>La disminución de la actividad física en entornos ocupacionales y de ocio ha contribuido </a:t>
            </a:r>
            <a:r>
              <a:rPr lang="es-ES" dirty="0" smtClean="0"/>
              <a:t>al aumento de </a:t>
            </a:r>
            <a:r>
              <a:rPr lang="es-ES" dirty="0"/>
              <a:t>las tasas de </a:t>
            </a:r>
            <a:r>
              <a:rPr lang="es-ES" dirty="0" smtClean="0"/>
              <a:t>obesidad</a:t>
            </a:r>
          </a:p>
          <a:p>
            <a:r>
              <a:rPr lang="es-ES" dirty="0"/>
              <a:t>Los cambios en la forma en que se construyen nuestros entornos físicos han impactado en la motivación y la capacidad de las personas para realizar actividades </a:t>
            </a:r>
            <a:r>
              <a:rPr lang="es-ES" dirty="0" smtClean="0"/>
              <a:t>físicas</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Tree>
    <p:extLst>
      <p:ext uri="{BB962C8B-B14F-4D97-AF65-F5344CB8AC3E}">
        <p14:creationId xmlns:p14="http://schemas.microsoft.com/office/powerpoint/2010/main" val="1277835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Estigma</a:t>
            </a:r>
            <a:r>
              <a:rPr lang="en-US" dirty="0" smtClean="0"/>
              <a:t> y </a:t>
            </a:r>
            <a:r>
              <a:rPr lang="en-US" dirty="0" err="1" smtClean="0"/>
              <a:t>Discriminación</a:t>
            </a:r>
            <a:endParaRPr lang="en-US" dirty="0"/>
          </a:p>
        </p:txBody>
      </p:sp>
      <p:sp>
        <p:nvSpPr>
          <p:cNvPr id="3" name="Content Placeholder 2"/>
          <p:cNvSpPr>
            <a:spLocks noGrp="1"/>
          </p:cNvSpPr>
          <p:nvPr>
            <p:ph idx="1"/>
          </p:nvPr>
        </p:nvSpPr>
        <p:spPr/>
        <p:txBody>
          <a:bodyPr/>
          <a:lstStyle/>
          <a:p>
            <a:r>
              <a:rPr lang="es-ES" dirty="0"/>
              <a:t>La vergüenza no motiva a las personas ni </a:t>
            </a:r>
            <a:r>
              <a:rPr lang="es-ES" dirty="0" smtClean="0"/>
              <a:t>ayuda </a:t>
            </a:r>
            <a:r>
              <a:rPr lang="es-ES" dirty="0"/>
              <a:t>para hacer cambios sostenibles en </a:t>
            </a:r>
            <a:r>
              <a:rPr lang="es-ES" dirty="0" smtClean="0"/>
              <a:t>su vida.</a:t>
            </a:r>
          </a:p>
          <a:p>
            <a:pPr marL="0" indent="0">
              <a:buNone/>
            </a:pPr>
            <a:r>
              <a:rPr lang="es-ES" dirty="0" smtClean="0"/>
              <a:t>     Vergüenza</a:t>
            </a:r>
            <a:br>
              <a:rPr lang="es-ES" dirty="0" smtClean="0"/>
            </a:br>
            <a:endParaRPr lang="es-ES" dirty="0" smtClean="0"/>
          </a:p>
          <a:p>
            <a:pPr marL="0" indent="0">
              <a:buNone/>
            </a:pPr>
            <a:r>
              <a:rPr lang="es-ES" dirty="0" smtClean="0"/>
              <a:t>Ganancia de peso</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Curved Right Arrow 4"/>
          <p:cNvSpPr/>
          <p:nvPr/>
        </p:nvSpPr>
        <p:spPr>
          <a:xfrm>
            <a:off x="714894" y="3491345"/>
            <a:ext cx="440059" cy="64839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rot="15293957">
            <a:off x="3157258" y="3549873"/>
            <a:ext cx="963771" cy="4704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rot="10800000" flipH="1" flipV="1">
            <a:off x="4425696" y="4195273"/>
            <a:ext cx="3905131" cy="1384995"/>
          </a:xfrm>
          <a:prstGeom prst="rect">
            <a:avLst/>
          </a:prstGeom>
          <a:noFill/>
          <a:ln>
            <a:solidFill>
              <a:schemeClr val="accent5">
                <a:lumMod val="75000"/>
              </a:schemeClr>
            </a:solidFill>
          </a:ln>
        </p:spPr>
        <p:txBody>
          <a:bodyPr wrap="square" rtlCol="0">
            <a:spAutoFit/>
          </a:bodyPr>
          <a:lstStyle/>
          <a:p>
            <a:pPr algn="just"/>
            <a:r>
              <a:rPr lang="es-ES" sz="1400" dirty="0"/>
              <a:t>Una forma de lidiar con </a:t>
            </a:r>
            <a:r>
              <a:rPr lang="es-ES" sz="1400" dirty="0" smtClean="0"/>
              <a:t>estrés </a:t>
            </a:r>
            <a:r>
              <a:rPr lang="es-ES" sz="1400" dirty="0"/>
              <a:t>es usar alimentos para distraer, calmar o anestesiar sentimientos incómodos, pero confiar en esta estrategia de afrontamiento aumenta el consumo y el peso de los alimentos.</a:t>
            </a:r>
            <a:endParaRPr lang="en-US" sz="1400" dirty="0"/>
          </a:p>
        </p:txBody>
      </p:sp>
      <p:pic>
        <p:nvPicPr>
          <p:cNvPr id="8" name="Picture 2" descr="The Obesity Stigma | Psychology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384" y="3291725"/>
            <a:ext cx="1685122" cy="25179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9258" y="3258587"/>
            <a:ext cx="3923607" cy="12967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610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s-ES" dirty="0"/>
              <a:t>E</a:t>
            </a:r>
            <a:r>
              <a:rPr lang="es-ES" dirty="0" smtClean="0"/>
              <a:t>l </a:t>
            </a:r>
            <a:r>
              <a:rPr lang="es-ES" dirty="0"/>
              <a:t>estigma de peso para los adultos puede conducir a un mayor riesgo de </a:t>
            </a:r>
            <a:r>
              <a:rPr lang="es-ES" dirty="0" smtClean="0"/>
              <a:t>alteración de patrón alimentario </a:t>
            </a:r>
            <a:r>
              <a:rPr lang="es-ES" dirty="0"/>
              <a:t>y </a:t>
            </a:r>
            <a:r>
              <a:rPr lang="es-ES" dirty="0" smtClean="0"/>
              <a:t>trastornos alimentarios</a:t>
            </a:r>
          </a:p>
          <a:p>
            <a:r>
              <a:rPr lang="es-ES" dirty="0" smtClean="0"/>
              <a:t>Riesgo de trastorno por atracón</a:t>
            </a:r>
          </a:p>
          <a:p>
            <a:r>
              <a:rPr lang="es-ES" dirty="0" smtClean="0"/>
              <a:t>Miedo o fobia de salir de su hogar, </a:t>
            </a:r>
            <a:r>
              <a:rPr lang="es-ES" dirty="0" smtClean="0"/>
              <a:t>abuso</a:t>
            </a:r>
          </a:p>
          <a:p>
            <a:r>
              <a:rPr lang="es-ES" dirty="0" smtClean="0"/>
              <a:t>Rechazo social (en el trabajo)</a:t>
            </a:r>
            <a:endParaRPr lang="es-ES" dirty="0" smtClean="0"/>
          </a:p>
          <a:p>
            <a:r>
              <a:rPr lang="es-ES" dirty="0" smtClean="0"/>
              <a:t>Mujeres en mayor riesgo</a:t>
            </a:r>
          </a:p>
          <a:p>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5" name="Picture 4"/>
          <p:cNvPicPr>
            <a:picLocks noChangeAspect="1"/>
          </p:cNvPicPr>
          <p:nvPr/>
        </p:nvPicPr>
        <p:blipFill>
          <a:blip r:embed="rId3"/>
          <a:stretch>
            <a:fillRect/>
          </a:stretch>
        </p:blipFill>
        <p:spPr>
          <a:xfrm>
            <a:off x="7132319" y="3678807"/>
            <a:ext cx="4382544" cy="2712849"/>
          </a:xfrm>
          <a:prstGeom prst="rect">
            <a:avLst/>
          </a:prstGeom>
        </p:spPr>
      </p:pic>
    </p:spTree>
    <p:extLst>
      <p:ext uri="{BB962C8B-B14F-4D97-AF65-F5344CB8AC3E}">
        <p14:creationId xmlns:p14="http://schemas.microsoft.com/office/powerpoint/2010/main" val="788789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7784" y="2593569"/>
            <a:ext cx="5759889" cy="3267101"/>
          </a:xfrm>
        </p:spPr>
        <p:txBody>
          <a:bodyPr>
            <a:normAutofit/>
          </a:bodyPr>
          <a:lstStyle/>
          <a:p>
            <a:pPr algn="just"/>
            <a:r>
              <a:rPr lang="es-ES" dirty="0"/>
              <a:t>El estigma de peso es particularmente dañino </a:t>
            </a:r>
            <a:r>
              <a:rPr lang="es-ES" dirty="0" smtClean="0"/>
              <a:t>en entornos </a:t>
            </a:r>
            <a:r>
              <a:rPr lang="es-ES" dirty="0"/>
              <a:t>de atención </a:t>
            </a:r>
            <a:r>
              <a:rPr lang="es-ES" dirty="0" smtClean="0"/>
              <a:t>médica, complicando el </a:t>
            </a:r>
            <a:r>
              <a:rPr lang="es-ES" dirty="0"/>
              <a:t>mecanismo destinado a resolver el problema</a:t>
            </a:r>
            <a:r>
              <a:rPr lang="es-ES" dirty="0" smtClean="0"/>
              <a:t>.</a:t>
            </a:r>
          </a:p>
          <a:p>
            <a:pPr algn="just"/>
            <a:r>
              <a:rPr lang="es-ES" dirty="0" smtClean="0"/>
              <a:t>Interfiere con la relación médico-paciente</a:t>
            </a:r>
          </a:p>
          <a:p>
            <a:pPr algn="just"/>
            <a:r>
              <a:rPr lang="es-ES" dirty="0"/>
              <a:t>Les preocupa que no sean tomados en serio y los deja reacios a abordar sus problemas de peso</a:t>
            </a:r>
            <a:r>
              <a:rPr lang="es-ES" dirty="0" smtClean="0"/>
              <a:t>.</a:t>
            </a:r>
          </a:p>
          <a:p>
            <a:pPr marL="0" indent="0" algn="just">
              <a:buNone/>
            </a:pPr>
            <a:endParaRPr lang="es-ES" dirty="0" smtClean="0"/>
          </a:p>
          <a:p>
            <a:pPr algn="just"/>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1028" name="Picture 4" descr="Rudd Center for Food Policy &amp; Obesity - ppt video onlin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307" y="2353016"/>
            <a:ext cx="5622313" cy="374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50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s-ES" dirty="0"/>
              <a:t>Se ha descubierto que la capacitación para profesionales de la salud que incluye proporcionar una comprensión de las </a:t>
            </a:r>
            <a:r>
              <a:rPr lang="es-ES" dirty="0" smtClean="0"/>
              <a:t>complejidades biopsicosociales </a:t>
            </a:r>
            <a:r>
              <a:rPr lang="es-ES" dirty="0"/>
              <a:t>asociadas con el peso reduce el estigma del peso.</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2050" name="Picture 2" descr="Addressing weight bias in medicine - Harvard Health Blog - Harva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052" y="446265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010239" y="3778689"/>
            <a:ext cx="5620132" cy="2612967"/>
          </a:xfrm>
          <a:prstGeom prst="rect">
            <a:avLst/>
          </a:prstGeom>
        </p:spPr>
      </p:pic>
    </p:spTree>
    <p:extLst>
      <p:ext uri="{BB962C8B-B14F-4D97-AF65-F5344CB8AC3E}">
        <p14:creationId xmlns:p14="http://schemas.microsoft.com/office/powerpoint/2010/main" val="3932287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Cambios</a:t>
            </a:r>
            <a:r>
              <a:rPr lang="en-US" dirty="0" smtClean="0"/>
              <a:t> </a:t>
            </a:r>
            <a:r>
              <a:rPr lang="en-US" dirty="0" err="1" smtClean="0"/>
              <a:t>en</a:t>
            </a:r>
            <a:r>
              <a:rPr lang="en-US" dirty="0" smtClean="0"/>
              <a:t> el </a:t>
            </a:r>
            <a:r>
              <a:rPr lang="en-US" dirty="0" err="1" smtClean="0"/>
              <a:t>comportamiento</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AutoShape 2" descr="Behaviour Change Wheel (reproduced from Michie et al 30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983442" y="2377440"/>
            <a:ext cx="5982623" cy="38418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dirty="0" smtClean="0"/>
              <a:t>El cambio de comportamiento es fundamental para la prevención, el manejo y el tratamiento de la obesidad.</a:t>
            </a:r>
          </a:p>
          <a:p>
            <a:r>
              <a:rPr lang="es-ES" dirty="0"/>
              <a:t>C</a:t>
            </a:r>
            <a:r>
              <a:rPr lang="es-ES" dirty="0" smtClean="0"/>
              <a:t>omportamientos </a:t>
            </a:r>
            <a:r>
              <a:rPr lang="es-ES" dirty="0"/>
              <a:t>están influenciados por una combinación de factores biológicos, psicológicos y sociales, y no son responsabilidad exclusiva del individuo</a:t>
            </a:r>
            <a:r>
              <a:rPr lang="es-ES" dirty="0" smtClean="0"/>
              <a:t>.</a:t>
            </a:r>
          </a:p>
          <a:p>
            <a:r>
              <a:rPr lang="es-ES" dirty="0" smtClean="0"/>
              <a:t>BEHAVIOUR CHANGE WHEEL (</a:t>
            </a:r>
            <a:r>
              <a:rPr lang="es-ES" dirty="0"/>
              <a:t>2011</a:t>
            </a:r>
            <a:r>
              <a:rPr lang="es-ES" dirty="0" smtClean="0"/>
              <a:t>).</a:t>
            </a:r>
            <a:r>
              <a:rPr lang="es-ES" dirty="0"/>
              <a:t/>
            </a:r>
            <a:br>
              <a:rPr lang="es-ES" dirty="0"/>
            </a:br>
            <a:r>
              <a:rPr lang="es-ES" dirty="0" smtClean="0"/>
              <a:t>Distintas formas de </a:t>
            </a:r>
            <a:r>
              <a:rPr lang="es-ES" dirty="0"/>
              <a:t>de intervenciones </a:t>
            </a:r>
            <a:r>
              <a:rPr lang="es-ES" dirty="0" smtClean="0"/>
              <a:t>para</a:t>
            </a:r>
            <a:r>
              <a:rPr lang="es-ES" dirty="0" smtClean="0"/>
              <a:t> </a:t>
            </a:r>
            <a:r>
              <a:rPr lang="es-ES" dirty="0"/>
              <a:t>cambio de comportamiento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948" y="2754472"/>
            <a:ext cx="4379063" cy="3087801"/>
          </a:xfrm>
          <a:prstGeom prst="rect">
            <a:avLst/>
          </a:prstGeom>
        </p:spPr>
      </p:pic>
    </p:spTree>
    <p:extLst>
      <p:ext uri="{BB962C8B-B14F-4D97-AF65-F5344CB8AC3E}">
        <p14:creationId xmlns:p14="http://schemas.microsoft.com/office/powerpoint/2010/main" val="2932555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2047617"/>
            <a:ext cx="1989154" cy="371056"/>
          </a:xfrm>
          <a:solidFill>
            <a:srgbClr val="00B050"/>
          </a:solidFill>
        </p:spPr>
        <p:txBody>
          <a:bodyPr/>
          <a:lstStyle/>
          <a:p>
            <a:r>
              <a:rPr lang="en-US" sz="2000" dirty="0" smtClean="0"/>
              <a:t>COM-B</a:t>
            </a:r>
            <a:endParaRPr lang="en-US" sz="2000" dirty="0"/>
          </a:p>
        </p:txBody>
      </p:sp>
      <p:sp>
        <p:nvSpPr>
          <p:cNvPr id="3" name="Content Placeholder 2"/>
          <p:cNvSpPr>
            <a:spLocks noGrp="1"/>
          </p:cNvSpPr>
          <p:nvPr>
            <p:ph idx="1"/>
          </p:nvPr>
        </p:nvSpPr>
        <p:spPr>
          <a:xfrm>
            <a:off x="423434" y="2553624"/>
            <a:ext cx="9601715" cy="3416300"/>
          </a:xfrm>
        </p:spPr>
        <p:txBody>
          <a:bodyPr/>
          <a:lstStyle/>
          <a:p>
            <a:pPr marL="0" indent="0">
              <a:buNone/>
            </a:pPr>
            <a:r>
              <a:rPr lang="es-ES" dirty="0" smtClean="0"/>
              <a:t>Establece </a:t>
            </a:r>
            <a:r>
              <a:rPr lang="es-ES" dirty="0"/>
              <a:t>que el cambio de comportamiento depende de si un individuo </a:t>
            </a:r>
            <a:r>
              <a:rPr lang="es-ES" dirty="0" smtClean="0"/>
              <a:t>tiene:</a:t>
            </a:r>
          </a:p>
          <a:p>
            <a:r>
              <a:rPr lang="es-ES" b="1" dirty="0" smtClean="0"/>
              <a:t>C</a:t>
            </a:r>
            <a:r>
              <a:rPr lang="es-ES" dirty="0" smtClean="0"/>
              <a:t>apacidad de hacer el cambio</a:t>
            </a:r>
          </a:p>
          <a:p>
            <a:r>
              <a:rPr lang="es-ES" b="1" dirty="0" smtClean="0"/>
              <a:t>O</a:t>
            </a:r>
            <a:r>
              <a:rPr lang="es-ES" dirty="0" smtClean="0"/>
              <a:t>portunidad de hacer el comportamiento</a:t>
            </a:r>
          </a:p>
          <a:p>
            <a:r>
              <a:rPr lang="es-ES" b="1" dirty="0" smtClean="0"/>
              <a:t>M</a:t>
            </a:r>
            <a:r>
              <a:rPr lang="es-ES" dirty="0" smtClean="0"/>
              <a:t>otivación</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7" name="Picture 6"/>
          <p:cNvPicPr>
            <a:picLocks noChangeAspect="1"/>
          </p:cNvPicPr>
          <p:nvPr/>
        </p:nvPicPr>
        <p:blipFill>
          <a:blip r:embed="rId3"/>
          <a:stretch>
            <a:fillRect/>
          </a:stretch>
        </p:blipFill>
        <p:spPr>
          <a:xfrm>
            <a:off x="5915022" y="3849347"/>
            <a:ext cx="5787963" cy="2697757"/>
          </a:xfrm>
          <a:prstGeom prst="rect">
            <a:avLst/>
          </a:prstGeom>
        </p:spPr>
      </p:pic>
      <p:pic>
        <p:nvPicPr>
          <p:cNvPr id="5" name="Picture 4"/>
          <p:cNvPicPr>
            <a:picLocks noChangeAspect="1"/>
          </p:cNvPicPr>
          <p:nvPr/>
        </p:nvPicPr>
        <p:blipFill>
          <a:blip r:embed="rId4"/>
          <a:stretch>
            <a:fillRect/>
          </a:stretch>
        </p:blipFill>
        <p:spPr>
          <a:xfrm>
            <a:off x="423434" y="420347"/>
            <a:ext cx="2242985" cy="1556097"/>
          </a:xfrm>
          <a:prstGeom prst="rect">
            <a:avLst/>
          </a:prstGeom>
        </p:spPr>
      </p:pic>
    </p:spTree>
    <p:extLst>
      <p:ext uri="{BB962C8B-B14F-4D97-AF65-F5344CB8AC3E}">
        <p14:creationId xmlns:p14="http://schemas.microsoft.com/office/powerpoint/2010/main" val="946430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4850018"/>
              </p:ext>
            </p:extLst>
          </p:nvPr>
        </p:nvGraphicFramePr>
        <p:xfrm>
          <a:off x="1355205" y="2277687"/>
          <a:ext cx="9883602" cy="3991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Tree>
    <p:extLst>
      <p:ext uri="{BB962C8B-B14F-4D97-AF65-F5344CB8AC3E}">
        <p14:creationId xmlns:p14="http://schemas.microsoft.com/office/powerpoint/2010/main" val="202206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5" y="2676698"/>
            <a:ext cx="6293249" cy="3343102"/>
          </a:xfrm>
        </p:spPr>
        <p:txBody>
          <a:bodyPr/>
          <a:lstStyle/>
          <a:p>
            <a:pPr marL="0" indent="0">
              <a:buNone/>
            </a:pPr>
            <a:r>
              <a:rPr lang="es-ES" dirty="0" smtClean="0"/>
              <a:t>Ofrece </a:t>
            </a:r>
            <a:r>
              <a:rPr lang="es-ES" dirty="0"/>
              <a:t>diferentes </a:t>
            </a:r>
            <a:r>
              <a:rPr lang="es-ES" dirty="0">
                <a:solidFill>
                  <a:srgbClr val="F63245"/>
                </a:solidFill>
              </a:rPr>
              <a:t>"Funciones de intervención" </a:t>
            </a:r>
            <a:r>
              <a:rPr lang="es-ES" dirty="0"/>
              <a:t>que se dirigen a diferentes componentes de un comportamiento deseado</a:t>
            </a:r>
            <a:r>
              <a:rPr lang="es-ES" dirty="0" smtClean="0"/>
              <a:t>.</a:t>
            </a:r>
          </a:p>
          <a:p>
            <a:pPr>
              <a:buFont typeface="Arial" panose="020B0604020202020204" pitchFamily="34" charset="0"/>
              <a:buChar char="•"/>
            </a:pPr>
            <a:r>
              <a:rPr lang="es-ES" dirty="0" smtClean="0"/>
              <a:t>Educación, entrenamiento, restricciones, persuasión, estímulos</a:t>
            </a:r>
          </a:p>
          <a:p>
            <a:pPr marL="0" indent="0">
              <a:buNone/>
            </a:pPr>
            <a:endParaRPr lang="es-ES" dirty="0"/>
          </a:p>
          <a:p>
            <a:pPr marL="0" indent="0">
              <a:buNone/>
            </a:pPr>
            <a:r>
              <a:rPr lang="es-ES" dirty="0"/>
              <a:t>La capa externa de la rueda identifica siete </a:t>
            </a:r>
            <a:r>
              <a:rPr lang="es-ES" dirty="0">
                <a:solidFill>
                  <a:schemeClr val="bg1">
                    <a:lumMod val="50000"/>
                  </a:schemeClr>
                </a:solidFill>
              </a:rPr>
              <a:t>"Categorías de política</a:t>
            </a:r>
            <a:r>
              <a:rPr lang="es-ES" dirty="0" smtClean="0">
                <a:solidFill>
                  <a:schemeClr val="bg1">
                    <a:lumMod val="50000"/>
                  </a:schemeClr>
                </a:solidFill>
              </a:rPr>
              <a:t>", </a:t>
            </a:r>
            <a:r>
              <a:rPr lang="es-ES" dirty="0" smtClean="0"/>
              <a:t>(apoyan las intervenciones)</a:t>
            </a:r>
          </a:p>
          <a:p>
            <a:pPr>
              <a:buFont typeface="Arial" panose="020B0604020202020204" pitchFamily="34" charset="0"/>
              <a:buChar char="•"/>
            </a:pPr>
            <a:r>
              <a:rPr lang="es-ES" dirty="0" smtClean="0"/>
              <a:t>Legislación, prestación de servicio, lineamientos </a:t>
            </a:r>
            <a:r>
              <a:rPr lang="es-ES" dirty="0" err="1" smtClean="0"/>
              <a:t>ó</a:t>
            </a:r>
            <a:r>
              <a:rPr lang="es-ES" dirty="0" smtClean="0"/>
              <a:t> guías</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5" name="Picture 4"/>
          <p:cNvPicPr>
            <a:picLocks noChangeAspect="1"/>
          </p:cNvPicPr>
          <p:nvPr/>
        </p:nvPicPr>
        <p:blipFill>
          <a:blip r:embed="rId3"/>
          <a:stretch>
            <a:fillRect/>
          </a:stretch>
        </p:blipFill>
        <p:spPr>
          <a:xfrm>
            <a:off x="7457254" y="2493818"/>
            <a:ext cx="4080811" cy="3451779"/>
          </a:xfrm>
          <a:prstGeom prst="rect">
            <a:avLst/>
          </a:prstGeom>
        </p:spPr>
      </p:pic>
    </p:spTree>
    <p:extLst>
      <p:ext uri="{BB962C8B-B14F-4D97-AF65-F5344CB8AC3E}">
        <p14:creationId xmlns:p14="http://schemas.microsoft.com/office/powerpoint/2010/main" val="3433927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613048" y="4106486"/>
            <a:ext cx="2873601" cy="1379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36598" y="4106487"/>
            <a:ext cx="1704624" cy="120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s-ES" dirty="0"/>
              <a:t>Comer hace más que mantenernos vivos, satisface una variedad de necesidades sociales y psicológicas. Para muchos, comer en exceso se ha desarrollado como una forma de regular las emociones y hacer frente a la angustia emocional.</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TextBox 4"/>
          <p:cNvSpPr txBox="1"/>
          <p:nvPr/>
        </p:nvSpPr>
        <p:spPr>
          <a:xfrm>
            <a:off x="1928553" y="4438996"/>
            <a:ext cx="1612669" cy="646331"/>
          </a:xfrm>
          <a:prstGeom prst="rect">
            <a:avLst/>
          </a:prstGeom>
          <a:noFill/>
        </p:spPr>
        <p:txBody>
          <a:bodyPr wrap="square" rtlCol="0">
            <a:spAutoFit/>
          </a:bodyPr>
          <a:lstStyle/>
          <a:p>
            <a:r>
              <a:rPr lang="es-ES" dirty="0" smtClean="0"/>
              <a:t>PSICOLOGIA.</a:t>
            </a:r>
            <a:endParaRPr lang="en-US" dirty="0"/>
          </a:p>
        </p:txBody>
      </p:sp>
      <p:sp>
        <p:nvSpPr>
          <p:cNvPr id="7" name="TextBox 6"/>
          <p:cNvSpPr txBox="1"/>
          <p:nvPr/>
        </p:nvSpPr>
        <p:spPr>
          <a:xfrm>
            <a:off x="4705004" y="4577495"/>
            <a:ext cx="3225338" cy="369332"/>
          </a:xfrm>
          <a:prstGeom prst="rect">
            <a:avLst/>
          </a:prstGeom>
          <a:noFill/>
        </p:spPr>
        <p:txBody>
          <a:bodyPr wrap="square" rtlCol="0">
            <a:spAutoFit/>
          </a:bodyPr>
          <a:lstStyle/>
          <a:p>
            <a:r>
              <a:rPr lang="es-ES" dirty="0" smtClean="0"/>
              <a:t>medicación </a:t>
            </a:r>
            <a:r>
              <a:rPr lang="es-ES" dirty="0"/>
              <a:t>o </a:t>
            </a:r>
            <a:r>
              <a:rPr lang="es-ES" dirty="0" smtClean="0"/>
              <a:t>cirugía</a:t>
            </a:r>
            <a:endParaRPr lang="es-ES" dirty="0"/>
          </a:p>
        </p:txBody>
      </p:sp>
      <p:sp>
        <p:nvSpPr>
          <p:cNvPr id="9" name="Right Arrow 8"/>
          <p:cNvSpPr/>
          <p:nvPr/>
        </p:nvSpPr>
        <p:spPr>
          <a:xfrm>
            <a:off x="3633176" y="4554287"/>
            <a:ext cx="979871" cy="3925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318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3386" y="2392511"/>
            <a:ext cx="1956707" cy="1095756"/>
          </a:xfrm>
        </p:spPr>
      </p:pic>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AutoShape 2" descr="International Consensus Statement Combats Obesity Stig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1154953" y="3917950"/>
            <a:ext cx="10389346"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dirty="0" smtClean="0"/>
              <a:t>La cantidad de peso que se necesita perder para lograr un peso saludable </a:t>
            </a:r>
            <a:r>
              <a:rPr lang="es-ES" u="sng" dirty="0" smtClean="0"/>
              <a:t>puede parecer inalcanzable</a:t>
            </a:r>
          </a:p>
          <a:p>
            <a:r>
              <a:rPr lang="es-ES" dirty="0" smtClean="0"/>
              <a:t>Consecuencias emocionales y físicas (dolor, depresión, aislamiento social, baja de autoestima)</a:t>
            </a:r>
            <a:endParaRPr lang="en-US" dirty="0"/>
          </a:p>
        </p:txBody>
      </p:sp>
    </p:spTree>
    <p:extLst>
      <p:ext uri="{BB962C8B-B14F-4D97-AF65-F5344CB8AC3E}">
        <p14:creationId xmlns:p14="http://schemas.microsoft.com/office/powerpoint/2010/main" val="349638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7784" y="2476500"/>
            <a:ext cx="6452616" cy="3124200"/>
          </a:xfrm>
        </p:spPr>
        <p:txBody>
          <a:bodyPr>
            <a:normAutofit/>
          </a:bodyPr>
          <a:lstStyle/>
          <a:p>
            <a:r>
              <a:rPr lang="en-US" dirty="0" err="1" smtClean="0"/>
              <a:t>Cambiar</a:t>
            </a:r>
            <a:r>
              <a:rPr lang="en-US" dirty="0" smtClean="0"/>
              <a:t> la </a:t>
            </a:r>
            <a:r>
              <a:rPr lang="en-US" dirty="0" err="1" smtClean="0"/>
              <a:t>visión</a:t>
            </a:r>
            <a:r>
              <a:rPr lang="en-US" dirty="0" smtClean="0"/>
              <a:t> </a:t>
            </a:r>
            <a:r>
              <a:rPr lang="en-US" dirty="0" err="1" smtClean="0"/>
              <a:t>en</a:t>
            </a:r>
            <a:r>
              <a:rPr lang="en-US" dirty="0" smtClean="0"/>
              <a:t> </a:t>
            </a:r>
            <a:r>
              <a:rPr lang="en-US" dirty="0" err="1" smtClean="0"/>
              <a:t>su</a:t>
            </a:r>
            <a:r>
              <a:rPr lang="en-US" dirty="0" smtClean="0"/>
              <a:t> </a:t>
            </a:r>
            <a:r>
              <a:rPr lang="en-US" dirty="0" err="1" smtClean="0"/>
              <a:t>problema</a:t>
            </a:r>
            <a:r>
              <a:rPr lang="en-US" dirty="0" smtClean="0"/>
              <a:t> de peso</a:t>
            </a:r>
          </a:p>
          <a:p>
            <a:r>
              <a:rPr lang="es-ES" dirty="0"/>
              <a:t>I</a:t>
            </a:r>
            <a:r>
              <a:rPr lang="es-ES" dirty="0" smtClean="0"/>
              <a:t>ntervenciones </a:t>
            </a:r>
            <a:r>
              <a:rPr lang="es-ES" dirty="0"/>
              <a:t>pueden abordar </a:t>
            </a:r>
            <a:r>
              <a:rPr lang="es-ES" dirty="0" smtClean="0"/>
              <a:t> </a:t>
            </a:r>
            <a:r>
              <a:rPr lang="es-ES" dirty="0"/>
              <a:t>autoestima </a:t>
            </a:r>
            <a:r>
              <a:rPr lang="es-ES" dirty="0" smtClean="0"/>
              <a:t>y </a:t>
            </a:r>
            <a:r>
              <a:rPr lang="es-ES" dirty="0"/>
              <a:t>fomentar </a:t>
            </a:r>
            <a:r>
              <a:rPr lang="es-ES" u="sng" dirty="0"/>
              <a:t>estilos de vida saludables </a:t>
            </a:r>
            <a:r>
              <a:rPr lang="es-ES" dirty="0"/>
              <a:t>en lugar de hacer dieta.</a:t>
            </a:r>
            <a:endParaRPr lang="en-US" dirty="0"/>
          </a:p>
        </p:txBody>
      </p:sp>
      <p:sp>
        <p:nvSpPr>
          <p:cNvPr id="4" name="Footer Placeholder 3"/>
          <p:cNvSpPr>
            <a:spLocks noGrp="1"/>
          </p:cNvSpPr>
          <p:nvPr>
            <p:ph type="ftr" sz="quarter" idx="11"/>
          </p:nvPr>
        </p:nvSpPr>
        <p:spPr/>
        <p:txBody>
          <a:bodyPr/>
          <a:lstStyle/>
          <a:p>
            <a:r>
              <a:rPr lang="en-US" dirty="0" smtClean="0"/>
              <a:t>Psychological perspectives on obesity: Addressing policy, practice and research priorities. The British </a:t>
            </a:r>
            <a:r>
              <a:rPr lang="en-US" dirty="0" err="1" smtClean="0"/>
              <a:t>Psychologycal</a:t>
            </a:r>
            <a:r>
              <a:rPr lang="en-US" dirty="0" smtClean="0"/>
              <a:t> Society. Sept/2019</a:t>
            </a:r>
            <a:endParaRPr lang="en-US" dirty="0"/>
          </a:p>
        </p:txBody>
      </p:sp>
      <p:pic>
        <p:nvPicPr>
          <p:cNvPr id="5" name="Picture 4"/>
          <p:cNvPicPr>
            <a:picLocks noChangeAspect="1"/>
          </p:cNvPicPr>
          <p:nvPr/>
        </p:nvPicPr>
        <p:blipFill>
          <a:blip r:embed="rId3"/>
          <a:stretch>
            <a:fillRect/>
          </a:stretch>
        </p:blipFill>
        <p:spPr>
          <a:xfrm>
            <a:off x="6568063" y="2344768"/>
            <a:ext cx="4805441" cy="4078061"/>
          </a:xfrm>
          <a:prstGeom prst="rect">
            <a:avLst/>
          </a:prstGeom>
        </p:spPr>
      </p:pic>
      <p:sp>
        <p:nvSpPr>
          <p:cNvPr id="6" name="Rectangle 5"/>
          <p:cNvSpPr/>
          <p:nvPr/>
        </p:nvSpPr>
        <p:spPr>
          <a:xfrm>
            <a:off x="6783185" y="4788131"/>
            <a:ext cx="3197428" cy="681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697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35805" y="2331169"/>
            <a:ext cx="5398246" cy="3409950"/>
          </a:xfrm>
        </p:spPr>
        <p:txBody>
          <a:bodyPr>
            <a:normAutofit/>
          </a:bodyPr>
          <a:lstStyle/>
          <a:p>
            <a:r>
              <a:rPr lang="es-ES" dirty="0" smtClean="0"/>
              <a:t>NICE , </a:t>
            </a:r>
            <a:r>
              <a:rPr lang="es-ES" dirty="0"/>
              <a:t>SIGN </a:t>
            </a:r>
            <a:r>
              <a:rPr lang="es-ES" dirty="0" smtClean="0"/>
              <a:t>recomiendan </a:t>
            </a:r>
            <a:r>
              <a:rPr lang="es-ES" dirty="0"/>
              <a:t>que </a:t>
            </a:r>
            <a:r>
              <a:rPr lang="es-ES" dirty="0" smtClean="0"/>
              <a:t>todos las </a:t>
            </a:r>
            <a:r>
              <a:rPr lang="es-ES" dirty="0"/>
              <a:t>intervenciones de control de peso incluyen </a:t>
            </a:r>
            <a:r>
              <a:rPr lang="es-ES" dirty="0" smtClean="0"/>
              <a:t>un componente psicológico.</a:t>
            </a:r>
          </a:p>
          <a:p>
            <a:endParaRPr lang="es-ES" dirty="0"/>
          </a:p>
          <a:p>
            <a:r>
              <a:rPr lang="es-ES" dirty="0"/>
              <a:t>La inclusión de </a:t>
            </a:r>
            <a:r>
              <a:rPr lang="es-ES" dirty="0" smtClean="0"/>
              <a:t> psicología para </a:t>
            </a:r>
            <a:r>
              <a:rPr lang="es-ES" dirty="0"/>
              <a:t>programas de prevención y tratamiento debe ser central, en lugar de un complemento</a:t>
            </a:r>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5" name="Picture 4"/>
          <p:cNvPicPr>
            <a:picLocks noChangeAspect="1"/>
          </p:cNvPicPr>
          <p:nvPr/>
        </p:nvPicPr>
        <p:blipFill>
          <a:blip r:embed="rId3"/>
          <a:stretch>
            <a:fillRect/>
          </a:stretch>
        </p:blipFill>
        <p:spPr>
          <a:xfrm>
            <a:off x="6260143" y="1680634"/>
            <a:ext cx="4980360" cy="4226504"/>
          </a:xfrm>
          <a:prstGeom prst="rect">
            <a:avLst/>
          </a:prstGeom>
        </p:spPr>
      </p:pic>
    </p:spTree>
    <p:extLst>
      <p:ext uri="{BB962C8B-B14F-4D97-AF65-F5344CB8AC3E}">
        <p14:creationId xmlns:p14="http://schemas.microsoft.com/office/powerpoint/2010/main" val="3093949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327994"/>
            <a:ext cx="8825659" cy="3416300"/>
          </a:xfrm>
        </p:spPr>
        <p:txBody>
          <a:bodyPr/>
          <a:lstStyle/>
          <a:p>
            <a:r>
              <a:rPr lang="en-US" dirty="0" err="1" smtClean="0"/>
              <a:t>Complicaciones</a:t>
            </a:r>
            <a:r>
              <a:rPr lang="en-US" dirty="0" smtClean="0"/>
              <a:t> </a:t>
            </a:r>
            <a:r>
              <a:rPr lang="en-US" dirty="0" err="1" smtClean="0"/>
              <a:t>relacionadas</a:t>
            </a:r>
            <a:r>
              <a:rPr lang="en-US" dirty="0" smtClean="0"/>
              <a:t> (ó </a:t>
            </a:r>
            <a:r>
              <a:rPr lang="en-US" dirty="0" err="1" smtClean="0"/>
              <a:t>exacerbadas</a:t>
            </a:r>
            <a:r>
              <a:rPr lang="en-US" dirty="0" smtClean="0"/>
              <a:t>) con </a:t>
            </a:r>
            <a:r>
              <a:rPr lang="en-US" dirty="0" err="1" smtClean="0"/>
              <a:t>obesidad</a:t>
            </a:r>
            <a:endParaRPr lang="en-US" dirty="0" smtClean="0"/>
          </a:p>
          <a:p>
            <a:r>
              <a:rPr lang="en-US" dirty="0" err="1" smtClean="0"/>
              <a:t>Enfoque</a:t>
            </a:r>
            <a:r>
              <a:rPr lang="en-US" dirty="0" smtClean="0"/>
              <a:t> </a:t>
            </a:r>
            <a:r>
              <a:rPr lang="en-US" dirty="0" err="1" smtClean="0"/>
              <a:t>en</a:t>
            </a:r>
            <a:r>
              <a:rPr lang="en-US" dirty="0" smtClean="0"/>
              <a:t> las </a:t>
            </a:r>
            <a:r>
              <a:rPr lang="en-US" dirty="0" err="1" smtClean="0"/>
              <a:t>complicaciones</a:t>
            </a:r>
            <a:endParaRPr lang="en-US" dirty="0" smtClean="0"/>
          </a:p>
          <a:p>
            <a:r>
              <a:rPr lang="es-ES" dirty="0"/>
              <a:t>¿Por qué una persona </a:t>
            </a:r>
            <a:r>
              <a:rPr lang="es-ES" dirty="0" smtClean="0"/>
              <a:t>persiste con </a:t>
            </a:r>
            <a:r>
              <a:rPr lang="es-ES" dirty="0"/>
              <a:t>los comportamientos que mantienen la obesidad a pesar de los </a:t>
            </a:r>
            <a:r>
              <a:rPr lang="es-ES" dirty="0" smtClean="0"/>
              <a:t>graves problemas </a:t>
            </a:r>
            <a:r>
              <a:rPr lang="es-ES" dirty="0"/>
              <a:t>de salud </a:t>
            </a:r>
            <a:r>
              <a:rPr lang="es-ES" dirty="0" smtClean="0"/>
              <a: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8194" name="Picture 2" descr="Medical Weight Loss — Brazos Weight &amp; Wellness Medic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5739" y="3769253"/>
            <a:ext cx="3015194" cy="3015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126201" y="3988179"/>
            <a:ext cx="2879033" cy="2633262"/>
          </a:xfrm>
          <a:prstGeom prst="rect">
            <a:avLst/>
          </a:prstGeom>
        </p:spPr>
      </p:pic>
    </p:spTree>
    <p:extLst>
      <p:ext uri="{BB962C8B-B14F-4D97-AF65-F5344CB8AC3E}">
        <p14:creationId xmlns:p14="http://schemas.microsoft.com/office/powerpoint/2010/main" val="1325384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10846546" cy="3788156"/>
          </a:xfrm>
        </p:spPr>
        <p:txBody>
          <a:bodyPr/>
          <a:lstStyle/>
          <a:p>
            <a:r>
              <a:rPr lang="es-ES" dirty="0"/>
              <a:t>L</a:t>
            </a:r>
            <a:r>
              <a:rPr lang="es-ES" dirty="0" smtClean="0"/>
              <a:t>a </a:t>
            </a:r>
            <a:r>
              <a:rPr lang="es-ES" dirty="0"/>
              <a:t>mitad de los adultos que asisten a </a:t>
            </a:r>
            <a:r>
              <a:rPr lang="es-ES" dirty="0" smtClean="0"/>
              <a:t>consulta han </a:t>
            </a:r>
            <a:r>
              <a:rPr lang="es-ES" dirty="0" smtClean="0"/>
              <a:t>experimentado </a:t>
            </a:r>
            <a:r>
              <a:rPr lang="es-ES" dirty="0"/>
              <a:t>adversidades o </a:t>
            </a:r>
            <a:r>
              <a:rPr lang="es-ES" dirty="0" smtClean="0"/>
              <a:t>traumas  que </a:t>
            </a:r>
            <a:r>
              <a:rPr lang="es-ES" dirty="0"/>
              <a:t>agrava la vergüenza y el estigma relacionados con el peso</a:t>
            </a:r>
            <a:r>
              <a:rPr lang="es-ES" dirty="0" smtClean="0"/>
              <a:t>.</a:t>
            </a:r>
          </a:p>
          <a:p>
            <a:r>
              <a:rPr lang="es-ES" dirty="0"/>
              <a:t>Los desafíos de vivir con obesidad pueden ser traumáticos</a:t>
            </a:r>
            <a:r>
              <a:rPr lang="es-ES" dirty="0" smtClean="0"/>
              <a:t>.</a:t>
            </a:r>
          </a:p>
          <a:p>
            <a:r>
              <a:rPr lang="es-ES" u="sng" dirty="0" smtClean="0"/>
              <a:t>Vivir con obesidad es un desafío. </a:t>
            </a:r>
            <a:endParaRPr lang="en-US" u="sng"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Tree>
    <p:extLst>
      <p:ext uri="{BB962C8B-B14F-4D97-AF65-F5344CB8AC3E}">
        <p14:creationId xmlns:p14="http://schemas.microsoft.com/office/powerpoint/2010/main" val="390345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054860"/>
            <a:ext cx="8825659" cy="3416300"/>
          </a:xfrm>
        </p:spPr>
        <p:txBody>
          <a:bodyPr>
            <a:normAutofit/>
          </a:bodyPr>
          <a:lstStyle/>
          <a:p>
            <a:pPr marL="0" indent="0">
              <a:buNone/>
            </a:pPr>
            <a:endParaRPr lang="es-ES" dirty="0"/>
          </a:p>
          <a:p>
            <a:pPr marL="0" indent="0">
              <a:buNone/>
            </a:pPr>
            <a:endParaRPr lang="es-ES" dirty="0" smtClean="0"/>
          </a:p>
          <a:p>
            <a:pPr marL="0" indent="0">
              <a:buNone/>
            </a:pPr>
            <a:r>
              <a:rPr lang="es-ES" dirty="0"/>
              <a:t>Los trastornos alimentarios son un </a:t>
            </a:r>
            <a:r>
              <a:rPr lang="es-ES" dirty="0" smtClean="0"/>
              <a:t>importante componente para asistencia a consulta de </a:t>
            </a:r>
            <a:r>
              <a:rPr lang="es-ES" dirty="0"/>
              <a:t>control de </a:t>
            </a:r>
            <a:r>
              <a:rPr lang="es-ES" dirty="0" smtClean="0"/>
              <a:t>peso, y </a:t>
            </a:r>
            <a:r>
              <a:rPr lang="es-ES" dirty="0"/>
              <a:t>se puede reducir significativamente a través </a:t>
            </a:r>
            <a:r>
              <a:rPr lang="es-ES" dirty="0" smtClean="0"/>
              <a:t>de intervención </a:t>
            </a:r>
            <a:r>
              <a:rPr lang="es-ES" dirty="0"/>
              <a:t>psicológica</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4098" name="Picture 2" descr="CP Research Corner: Executive functions in adolescents with bing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6818" y="4311650"/>
            <a:ext cx="1440469" cy="17675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young woman opens up about binge-eating disor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449" y="4311650"/>
            <a:ext cx="2560580" cy="19145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ating disorders — Josefina Preumay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760" y="4318032"/>
            <a:ext cx="3224900" cy="181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51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3" y="2327994"/>
            <a:ext cx="8825659" cy="3416300"/>
          </a:xfrm>
        </p:spPr>
        <p:txBody>
          <a:bodyPr/>
          <a:lstStyle/>
          <a:p>
            <a:r>
              <a:rPr lang="en-US" dirty="0"/>
              <a:t>La </a:t>
            </a:r>
            <a:r>
              <a:rPr lang="en-US" dirty="0" err="1" smtClean="0"/>
              <a:t>cognitiva</a:t>
            </a:r>
            <a:r>
              <a:rPr lang="en-US" dirty="0" smtClean="0"/>
              <a:t> </a:t>
            </a:r>
            <a:r>
              <a:rPr lang="en-US" dirty="0" err="1"/>
              <a:t>conductual</a:t>
            </a:r>
            <a:r>
              <a:rPr lang="en-US" dirty="0"/>
              <a:t> (TCC) </a:t>
            </a:r>
            <a:r>
              <a:rPr lang="en-US" dirty="0" smtClean="0"/>
              <a:t>se </a:t>
            </a:r>
            <a:r>
              <a:rPr lang="en-US" dirty="0" err="1" smtClean="0"/>
              <a:t>relaciona</a:t>
            </a:r>
            <a:r>
              <a:rPr lang="en-US" dirty="0" smtClean="0"/>
              <a:t> a </a:t>
            </a:r>
            <a:r>
              <a:rPr lang="en-US" dirty="0" err="1"/>
              <a:t>una</a:t>
            </a:r>
            <a:r>
              <a:rPr lang="en-US" dirty="0"/>
              <a:t> </a:t>
            </a:r>
            <a:r>
              <a:rPr lang="en-US" dirty="0" err="1"/>
              <a:t>pérdida</a:t>
            </a:r>
            <a:r>
              <a:rPr lang="en-US" dirty="0"/>
              <a:t> de peso </a:t>
            </a:r>
            <a:r>
              <a:rPr lang="en-US" dirty="0" err="1"/>
              <a:t>clínicamente</a:t>
            </a:r>
            <a:r>
              <a:rPr lang="en-US" dirty="0"/>
              <a:t> </a:t>
            </a:r>
            <a:r>
              <a:rPr lang="en-US" dirty="0" err="1"/>
              <a:t>significativa</a:t>
            </a:r>
            <a:r>
              <a:rPr lang="en-US" dirty="0" smtClean="0"/>
              <a:t>.</a:t>
            </a:r>
          </a:p>
          <a:p>
            <a:r>
              <a:rPr lang="es-ES" dirty="0" smtClean="0"/>
              <a:t>La </a:t>
            </a:r>
            <a:r>
              <a:rPr lang="es-ES" dirty="0"/>
              <a:t>pérdida de peso moderada se asocia con</a:t>
            </a:r>
            <a:r>
              <a:rPr lang="es-ES" b="1" dirty="0"/>
              <a:t> mejoras significativas en el estado de ánimo y la calidad de vida.</a:t>
            </a:r>
            <a:endParaRPr lang="en-US" b="1"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AutoShape 2" descr="Imágenes, fotos de stock y vectores sobre Obese People Happ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601" y="4064608"/>
            <a:ext cx="2948239" cy="2003367"/>
          </a:xfrm>
          <a:prstGeom prst="rect">
            <a:avLst/>
          </a:prstGeom>
        </p:spPr>
      </p:pic>
    </p:spTree>
    <p:extLst>
      <p:ext uri="{BB962C8B-B14F-4D97-AF65-F5344CB8AC3E}">
        <p14:creationId xmlns:p14="http://schemas.microsoft.com/office/powerpoint/2010/main" val="166741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Habilidades</a:t>
            </a:r>
            <a:r>
              <a:rPr lang="en-US" dirty="0" smtClean="0"/>
              <a:t> </a:t>
            </a:r>
            <a:r>
              <a:rPr lang="en-US" dirty="0" err="1" smtClean="0"/>
              <a:t>en</a:t>
            </a:r>
            <a:r>
              <a:rPr lang="en-US" dirty="0" smtClean="0"/>
              <a:t> la </a:t>
            </a:r>
            <a:r>
              <a:rPr lang="en-US" dirty="0" err="1" smtClean="0"/>
              <a:t>regulación</a:t>
            </a:r>
            <a:r>
              <a:rPr lang="en-US" dirty="0" smtClean="0"/>
              <a:t> </a:t>
            </a:r>
            <a:r>
              <a:rPr lang="en-US" dirty="0" err="1" smtClean="0"/>
              <a:t>emocional</a:t>
            </a:r>
            <a:r>
              <a:rPr lang="en-US" dirty="0"/>
              <a:t> </a:t>
            </a:r>
            <a:r>
              <a:rPr lang="en-US" dirty="0" smtClean="0"/>
              <a:t>para </a:t>
            </a:r>
            <a:r>
              <a:rPr lang="en-US" dirty="0" err="1" smtClean="0"/>
              <a:t>cambios</a:t>
            </a:r>
            <a:r>
              <a:rPr lang="en-US" dirty="0" smtClean="0"/>
              <a:t> </a:t>
            </a:r>
            <a:r>
              <a:rPr lang="en-US" dirty="0" err="1" smtClean="0"/>
              <a:t>en</a:t>
            </a:r>
            <a:r>
              <a:rPr lang="en-US" dirty="0" smtClean="0"/>
              <a:t> el </a:t>
            </a:r>
            <a:r>
              <a:rPr lang="en-US" dirty="0" err="1" smtClean="0"/>
              <a:t>comportamiento</a:t>
            </a:r>
            <a:r>
              <a:rPr lang="en-US" dirty="0" smtClean="0"/>
              <a:t> y </a:t>
            </a:r>
            <a:r>
              <a:rPr lang="en-US" dirty="0" err="1" smtClean="0"/>
              <a:t>en</a:t>
            </a:r>
            <a:r>
              <a:rPr lang="en-US" dirty="0" smtClean="0"/>
              <a:t> el </a:t>
            </a:r>
            <a:r>
              <a:rPr lang="en-US" dirty="0" err="1" smtClean="0"/>
              <a:t>desarrollo</a:t>
            </a:r>
            <a:r>
              <a:rPr lang="en-US" dirty="0" smtClean="0"/>
              <a:t> a largo </a:t>
            </a:r>
            <a:r>
              <a:rPr lang="en-US" dirty="0" err="1" smtClean="0"/>
              <a:t>plazo</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5" name="Picture 4"/>
          <p:cNvPicPr>
            <a:picLocks noChangeAspect="1"/>
          </p:cNvPicPr>
          <p:nvPr/>
        </p:nvPicPr>
        <p:blipFill>
          <a:blip r:embed="rId3"/>
          <a:stretch>
            <a:fillRect/>
          </a:stretch>
        </p:blipFill>
        <p:spPr>
          <a:xfrm>
            <a:off x="3543300" y="4048316"/>
            <a:ext cx="4953000" cy="1438275"/>
          </a:xfrm>
          <a:prstGeom prst="rect">
            <a:avLst/>
          </a:prstGeom>
        </p:spPr>
      </p:pic>
    </p:spTree>
    <p:extLst>
      <p:ext uri="{BB962C8B-B14F-4D97-AF65-F5344CB8AC3E}">
        <p14:creationId xmlns:p14="http://schemas.microsoft.com/office/powerpoint/2010/main" val="343458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6" name="Picture 5"/>
          <p:cNvPicPr>
            <a:picLocks noChangeAspect="1"/>
          </p:cNvPicPr>
          <p:nvPr/>
        </p:nvPicPr>
        <p:blipFill>
          <a:blip r:embed="rId3"/>
          <a:stretch>
            <a:fillRect/>
          </a:stretch>
        </p:blipFill>
        <p:spPr>
          <a:xfrm>
            <a:off x="1810034" y="847898"/>
            <a:ext cx="8170579" cy="4999672"/>
          </a:xfrm>
          <a:prstGeom prst="rect">
            <a:avLst/>
          </a:prstGeom>
        </p:spPr>
      </p:pic>
    </p:spTree>
    <p:extLst>
      <p:ext uri="{BB962C8B-B14F-4D97-AF65-F5344CB8AC3E}">
        <p14:creationId xmlns:p14="http://schemas.microsoft.com/office/powerpoint/2010/main" val="3027306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Psicología</a:t>
            </a:r>
            <a:r>
              <a:rPr lang="en-US" dirty="0" smtClean="0"/>
              <a:t> y </a:t>
            </a:r>
            <a:r>
              <a:rPr lang="en-US" dirty="0" err="1" smtClean="0"/>
              <a:t>Cirugía</a:t>
            </a:r>
            <a:r>
              <a:rPr lang="en-US" dirty="0" smtClean="0"/>
              <a:t> Bariátrica</a:t>
            </a:r>
            <a:endParaRPr lang="en-US" dirty="0"/>
          </a:p>
        </p:txBody>
      </p:sp>
      <p:sp>
        <p:nvSpPr>
          <p:cNvPr id="3" name="Content Placeholder 2"/>
          <p:cNvSpPr>
            <a:spLocks noGrp="1"/>
          </p:cNvSpPr>
          <p:nvPr>
            <p:ph idx="1"/>
          </p:nvPr>
        </p:nvSpPr>
        <p:spPr>
          <a:xfrm>
            <a:off x="1154954" y="2603500"/>
            <a:ext cx="10046446" cy="3321050"/>
          </a:xfrm>
        </p:spPr>
        <p:txBody>
          <a:bodyPr/>
          <a:lstStyle/>
          <a:p>
            <a:r>
              <a:rPr lang="es-ES" dirty="0"/>
              <a:t>La cirugía </a:t>
            </a:r>
            <a:r>
              <a:rPr lang="es-ES" dirty="0" err="1"/>
              <a:t>bariátrica</a:t>
            </a:r>
            <a:r>
              <a:rPr lang="es-ES" dirty="0"/>
              <a:t> es un procedimiento psicológicamente exigente y los resultados positivos a largo plazo dependen de que las personas cambien significativamente su comportamiento tanto </a:t>
            </a:r>
            <a:r>
              <a:rPr lang="es-ES" b="1" dirty="0"/>
              <a:t>antes</a:t>
            </a:r>
            <a:r>
              <a:rPr lang="es-ES" dirty="0"/>
              <a:t> como </a:t>
            </a:r>
            <a:r>
              <a:rPr lang="es-ES" b="1" dirty="0"/>
              <a:t>después</a:t>
            </a:r>
            <a:r>
              <a:rPr lang="es-ES" dirty="0"/>
              <a:t> de la cirugía y su capacidad para desarrollar nuevas habilidades de afrontamiento.</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5" name="Picture 4"/>
          <p:cNvPicPr>
            <a:picLocks noChangeAspect="1"/>
          </p:cNvPicPr>
          <p:nvPr/>
        </p:nvPicPr>
        <p:blipFill>
          <a:blip r:embed="rId3"/>
          <a:stretch>
            <a:fillRect/>
          </a:stretch>
        </p:blipFill>
        <p:spPr>
          <a:xfrm>
            <a:off x="9001400" y="4443817"/>
            <a:ext cx="2200000" cy="1714286"/>
          </a:xfrm>
          <a:prstGeom prst="rect">
            <a:avLst/>
          </a:prstGeom>
        </p:spPr>
      </p:pic>
    </p:spTree>
    <p:extLst>
      <p:ext uri="{BB962C8B-B14F-4D97-AF65-F5344CB8AC3E}">
        <p14:creationId xmlns:p14="http://schemas.microsoft.com/office/powerpoint/2010/main" val="832862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3596775"/>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Tree>
    <p:extLst>
      <p:ext uri="{BB962C8B-B14F-4D97-AF65-F5344CB8AC3E}">
        <p14:creationId xmlns:p14="http://schemas.microsoft.com/office/powerpoint/2010/main" val="3721644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El impacto de estrés</a:t>
            </a:r>
            <a:endParaRPr lang="es-MX"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951699526"/>
              </p:ext>
            </p:extLst>
          </p:nvPr>
        </p:nvGraphicFramePr>
        <p:xfrm>
          <a:off x="1670143" y="3526365"/>
          <a:ext cx="5511106" cy="2068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
        <p:nvSpPr>
          <p:cNvPr id="5" name="Oval 4"/>
          <p:cNvSpPr/>
          <p:nvPr/>
        </p:nvSpPr>
        <p:spPr>
          <a:xfrm>
            <a:off x="4023359" y="2052489"/>
            <a:ext cx="1313411" cy="10474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01986" y="2079797"/>
            <a:ext cx="1313411" cy="10474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567783" y="2603499"/>
            <a:ext cx="1280161" cy="0"/>
          </a:xfrm>
          <a:prstGeom prst="straightConnector1">
            <a:avLst/>
          </a:prstGeom>
          <a:ln w="762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39738" y="2377440"/>
            <a:ext cx="1197032" cy="369332"/>
          </a:xfrm>
          <a:prstGeom prst="rect">
            <a:avLst/>
          </a:prstGeom>
          <a:noFill/>
        </p:spPr>
        <p:txBody>
          <a:bodyPr wrap="square" rtlCol="0">
            <a:spAutoFit/>
          </a:bodyPr>
          <a:lstStyle/>
          <a:p>
            <a:r>
              <a:rPr lang="en-US" dirty="0" smtClean="0"/>
              <a:t>ESTRES</a:t>
            </a:r>
            <a:endParaRPr lang="en-US" dirty="0"/>
          </a:p>
        </p:txBody>
      </p:sp>
      <p:sp>
        <p:nvSpPr>
          <p:cNvPr id="11" name="TextBox 10"/>
          <p:cNvSpPr txBox="1"/>
          <p:nvPr/>
        </p:nvSpPr>
        <p:spPr>
          <a:xfrm>
            <a:off x="7001986" y="2418834"/>
            <a:ext cx="1373755" cy="369332"/>
          </a:xfrm>
          <a:prstGeom prst="rect">
            <a:avLst/>
          </a:prstGeom>
          <a:noFill/>
        </p:spPr>
        <p:txBody>
          <a:bodyPr wrap="square" rtlCol="0">
            <a:spAutoFit/>
          </a:bodyPr>
          <a:lstStyle/>
          <a:p>
            <a:r>
              <a:rPr lang="en-US" dirty="0" smtClean="0"/>
              <a:t>OBESIDAD</a:t>
            </a:r>
            <a:endParaRPr lang="en-US" dirty="0"/>
          </a:p>
        </p:txBody>
      </p:sp>
    </p:spTree>
    <p:extLst>
      <p:ext uri="{BB962C8B-B14F-4D97-AF65-F5344CB8AC3E}">
        <p14:creationId xmlns:p14="http://schemas.microsoft.com/office/powerpoint/2010/main" val="986711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12" y="2693324"/>
            <a:ext cx="2253264" cy="766233"/>
          </a:xfrm>
          <a:solidFill>
            <a:schemeClr val="accent5">
              <a:lumMod val="60000"/>
              <a:lumOff val="40000"/>
            </a:schemeClr>
          </a:solidFill>
        </p:spPr>
        <p:txBody>
          <a:bodyPr/>
          <a:lstStyle/>
          <a:p>
            <a:r>
              <a:rPr lang="en-US" sz="1800" dirty="0" err="1" smtClean="0">
                <a:solidFill>
                  <a:schemeClr val="bg2">
                    <a:lumMod val="25000"/>
                  </a:schemeClr>
                </a:solidFill>
              </a:rPr>
              <a:t>Estrés</a:t>
            </a:r>
            <a:r>
              <a:rPr lang="en-US" sz="1800" dirty="0" smtClean="0">
                <a:solidFill>
                  <a:schemeClr val="bg2">
                    <a:lumMod val="25000"/>
                  </a:schemeClr>
                </a:solidFill>
              </a:rPr>
              <a:t> </a:t>
            </a:r>
            <a:r>
              <a:rPr lang="en-US" sz="1800" dirty="0" err="1" smtClean="0">
                <a:solidFill>
                  <a:schemeClr val="bg2">
                    <a:lumMod val="25000"/>
                  </a:schemeClr>
                </a:solidFill>
              </a:rPr>
              <a:t>persistente</a:t>
            </a:r>
            <a:endParaRPr lang="en-US" sz="1800" dirty="0">
              <a:solidFill>
                <a:schemeClr val="bg2">
                  <a:lumMod val="25000"/>
                </a:schemeClr>
              </a:solidFill>
            </a:endParaRPr>
          </a:p>
        </p:txBody>
      </p:sp>
      <p:sp>
        <p:nvSpPr>
          <p:cNvPr id="3" name="Content Placeholder 2"/>
          <p:cNvSpPr>
            <a:spLocks noGrp="1"/>
          </p:cNvSpPr>
          <p:nvPr>
            <p:ph idx="1"/>
          </p:nvPr>
        </p:nvSpPr>
        <p:spPr>
          <a:xfrm>
            <a:off x="1154953" y="3617653"/>
            <a:ext cx="8825659" cy="3416300"/>
          </a:xfrm>
        </p:spPr>
        <p:txBody>
          <a:bodyPr/>
          <a:lstStyle/>
          <a:p>
            <a:r>
              <a:rPr lang="en-US" dirty="0" err="1" smtClean="0"/>
              <a:t>Actividad</a:t>
            </a:r>
            <a:r>
              <a:rPr lang="en-US" dirty="0" smtClean="0"/>
              <a:t> </a:t>
            </a:r>
            <a:r>
              <a:rPr lang="en-US" dirty="0" err="1" smtClean="0"/>
              <a:t>disminuida</a:t>
            </a:r>
            <a:r>
              <a:rPr lang="en-US" dirty="0" smtClean="0"/>
              <a:t> </a:t>
            </a:r>
            <a:r>
              <a:rPr lang="en-US" dirty="0" err="1" smtClean="0"/>
              <a:t>en</a:t>
            </a:r>
            <a:r>
              <a:rPr lang="en-US" dirty="0" smtClean="0"/>
              <a:t> </a:t>
            </a:r>
            <a:r>
              <a:rPr lang="en-US" dirty="0" err="1" smtClean="0"/>
              <a:t>corteza</a:t>
            </a:r>
            <a:r>
              <a:rPr lang="en-US" dirty="0" smtClean="0"/>
              <a:t> prefrontal (comer sin </a:t>
            </a:r>
            <a:r>
              <a:rPr lang="en-US" dirty="0" err="1" smtClean="0"/>
              <a:t>tener</a:t>
            </a:r>
            <a:r>
              <a:rPr lang="en-US" dirty="0" smtClean="0"/>
              <a:t> </a:t>
            </a:r>
            <a:r>
              <a:rPr lang="en-US" dirty="0" err="1" smtClean="0"/>
              <a:t>hambre</a:t>
            </a:r>
            <a:r>
              <a:rPr lang="en-US" dirty="0" smtClean="0"/>
              <a:t>).</a:t>
            </a:r>
          </a:p>
          <a:p>
            <a:r>
              <a:rPr lang="es-ES" dirty="0" smtClean="0"/>
              <a:t>Desorganización mensajes </a:t>
            </a:r>
            <a:r>
              <a:rPr lang="es-ES" dirty="0"/>
              <a:t>de recompensa están asociadas con un mayor consumo de alimentos con alto contenido de grasa y azúcar</a:t>
            </a:r>
            <a:r>
              <a:rPr lang="es-ES" dirty="0" smtClean="0"/>
              <a:t>.</a:t>
            </a:r>
          </a:p>
          <a:p>
            <a:r>
              <a:rPr lang="es-ES" dirty="0" smtClean="0"/>
              <a:t>Cambio en hormonas reguladoras de apetito </a:t>
            </a:r>
            <a:r>
              <a:rPr lang="es-ES" dirty="0" smtClean="0">
                <a:sym typeface="Wingdings" panose="05000000000000000000" pitchFamily="2" charset="2"/>
              </a:rPr>
              <a:t> aumento de apetito</a:t>
            </a:r>
          </a:p>
          <a:p>
            <a:r>
              <a:rPr lang="es-ES" dirty="0" smtClean="0">
                <a:sym typeface="Wingdings" panose="05000000000000000000" pitchFamily="2" charset="2"/>
              </a:rPr>
              <a:t>Cansancio e insomnio  sensación de apetito</a:t>
            </a: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Tree>
    <p:extLst>
      <p:ext uri="{BB962C8B-B14F-4D97-AF65-F5344CB8AC3E}">
        <p14:creationId xmlns:p14="http://schemas.microsoft.com/office/powerpoint/2010/main" val="272514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0132" y="1138407"/>
            <a:ext cx="4698794" cy="3416300"/>
          </a:xfrm>
        </p:spPr>
      </p:pic>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dirty="0"/>
          </a:p>
        </p:txBody>
      </p:sp>
      <p:graphicFrame>
        <p:nvGraphicFramePr>
          <p:cNvPr id="6" name="Diagram 5"/>
          <p:cNvGraphicFramePr/>
          <p:nvPr>
            <p:extLst>
              <p:ext uri="{D42A27DB-BD31-4B8C-83A1-F6EECF244321}">
                <p14:modId xmlns:p14="http://schemas.microsoft.com/office/powerpoint/2010/main" val="2187371185"/>
              </p:ext>
            </p:extLst>
          </p:nvPr>
        </p:nvGraphicFramePr>
        <p:xfrm>
          <a:off x="5404103" y="257136"/>
          <a:ext cx="6149311" cy="2846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stretch>
            <a:fillRect/>
          </a:stretch>
        </p:blipFill>
        <p:spPr>
          <a:xfrm>
            <a:off x="6067461" y="3104129"/>
            <a:ext cx="5485953" cy="3014175"/>
          </a:xfrm>
          <a:prstGeom prst="rect">
            <a:avLst/>
          </a:prstGeom>
        </p:spPr>
      </p:pic>
      <p:sp>
        <p:nvSpPr>
          <p:cNvPr id="3" name="TextBox 2"/>
          <p:cNvSpPr txBox="1"/>
          <p:nvPr/>
        </p:nvSpPr>
        <p:spPr>
          <a:xfrm>
            <a:off x="868989" y="4964765"/>
            <a:ext cx="4698794" cy="1231106"/>
          </a:xfrm>
          <a:prstGeom prst="rect">
            <a:avLst/>
          </a:prstGeom>
          <a:solidFill>
            <a:srgbClr val="92D050"/>
          </a:solidFill>
        </p:spPr>
        <p:txBody>
          <a:bodyPr wrap="square" rtlCol="0">
            <a:spAutoFit/>
          </a:bodyPr>
          <a:lstStyle/>
          <a:p>
            <a:pPr marL="285750" indent="-285750" algn="just">
              <a:buFont typeface="Arial" panose="020B0604020202020204" pitchFamily="34" charset="0"/>
              <a:buChar char="•"/>
            </a:pPr>
            <a:r>
              <a:rPr lang="en-US" sz="1400" dirty="0" smtClean="0"/>
              <a:t>Alimentos </a:t>
            </a:r>
            <a:r>
              <a:rPr lang="en-US" sz="1400" dirty="0" err="1" smtClean="0"/>
              <a:t>familiarizados</a:t>
            </a:r>
            <a:r>
              <a:rPr lang="en-US" sz="1400" dirty="0" smtClean="0"/>
              <a:t> son </a:t>
            </a:r>
            <a:r>
              <a:rPr lang="en-US" sz="1400" dirty="0" err="1" smtClean="0"/>
              <a:t>preferidos</a:t>
            </a:r>
            <a:r>
              <a:rPr lang="en-US" sz="1400" dirty="0" smtClean="0"/>
              <a:t> y </a:t>
            </a:r>
            <a:r>
              <a:rPr lang="en-US" sz="1400" dirty="0" err="1" smtClean="0"/>
              <a:t>consumidos</a:t>
            </a:r>
            <a:r>
              <a:rPr lang="en-US" sz="1400" dirty="0" smtClean="0"/>
              <a:t> con mayor </a:t>
            </a:r>
            <a:r>
              <a:rPr lang="en-US" sz="1400" dirty="0" err="1" smtClean="0"/>
              <a:t>frecuencia</a:t>
            </a:r>
            <a:endParaRPr lang="en-US" sz="1400" dirty="0" smtClean="0"/>
          </a:p>
          <a:p>
            <a:pPr marL="285750" indent="-285750" algn="just">
              <a:buFont typeface="Arial" panose="020B0604020202020204" pitchFamily="34" charset="0"/>
              <a:buChar char="•"/>
            </a:pPr>
            <a:r>
              <a:rPr lang="en-US" sz="1400" dirty="0" err="1" smtClean="0"/>
              <a:t>Preferencias</a:t>
            </a:r>
            <a:r>
              <a:rPr lang="en-US" sz="1400" dirty="0" smtClean="0"/>
              <a:t> </a:t>
            </a:r>
            <a:r>
              <a:rPr lang="en-US" sz="1400" dirty="0" err="1" smtClean="0"/>
              <a:t>inician</a:t>
            </a:r>
            <a:r>
              <a:rPr lang="en-US" sz="1400" dirty="0" smtClean="0"/>
              <a:t> </a:t>
            </a:r>
            <a:r>
              <a:rPr lang="en-US" sz="1400" dirty="0" err="1" smtClean="0"/>
              <a:t>en</a:t>
            </a:r>
            <a:r>
              <a:rPr lang="en-US" sz="1400" dirty="0" smtClean="0"/>
              <a:t> la </a:t>
            </a:r>
            <a:r>
              <a:rPr lang="en-US" sz="1400" dirty="0" err="1" smtClean="0"/>
              <a:t>infancia</a:t>
            </a:r>
            <a:r>
              <a:rPr lang="en-US" sz="1400" dirty="0" smtClean="0"/>
              <a:t> hasta </a:t>
            </a:r>
            <a:r>
              <a:rPr lang="en-US" sz="1400" dirty="0" err="1" smtClean="0"/>
              <a:t>edad</a:t>
            </a:r>
            <a:r>
              <a:rPr lang="en-US" sz="1400" dirty="0" smtClean="0"/>
              <a:t> </a:t>
            </a:r>
            <a:r>
              <a:rPr lang="en-US" sz="1400" dirty="0" err="1" smtClean="0"/>
              <a:t>adulta</a:t>
            </a:r>
            <a:endParaRPr lang="en-US" sz="1400" dirty="0" smtClean="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2566284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03738591"/>
              </p:ext>
            </p:extLst>
          </p:nvPr>
        </p:nvGraphicFramePr>
        <p:xfrm>
          <a:off x="1648339" y="2422691"/>
          <a:ext cx="3791950" cy="2163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2050" name="Picture 2" descr="How to Manage Emotional Eating - Healthy Eat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1091" y="2022499"/>
            <a:ext cx="4413105" cy="29420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st Birthday Cake - Handle the Hea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6646" y="4746239"/>
            <a:ext cx="1956313" cy="195631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Fotos, imágenes y otros productos fotográficos de stock sobr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Fotos, imágenes y otros productos fotográficos de stock sobr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Burger Bench - Golden fried wings and beer make a legit meal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o-BEER-AND-WINGS-facebook - Sopitas.co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65834" y="5013916"/>
            <a:ext cx="2926166" cy="1463083"/>
          </a:xfrm>
          <a:prstGeom prst="rect">
            <a:avLst/>
          </a:prstGeom>
        </p:spPr>
      </p:pic>
      <p:sp>
        <p:nvSpPr>
          <p:cNvPr id="11" name="TextBox 10"/>
          <p:cNvSpPr txBox="1"/>
          <p:nvPr/>
        </p:nvSpPr>
        <p:spPr>
          <a:xfrm>
            <a:off x="557784" y="5187142"/>
            <a:ext cx="6125649" cy="646331"/>
          </a:xfrm>
          <a:prstGeom prst="rect">
            <a:avLst/>
          </a:prstGeom>
          <a:solidFill>
            <a:schemeClr val="accent5">
              <a:lumMod val="40000"/>
              <a:lumOff val="60000"/>
            </a:schemeClr>
          </a:solidFill>
        </p:spPr>
        <p:txBody>
          <a:bodyPr wrap="square" rtlCol="0">
            <a:spAutoFit/>
          </a:bodyPr>
          <a:lstStyle/>
          <a:p>
            <a:pPr algn="just"/>
            <a:r>
              <a:rPr lang="en-US" dirty="0" smtClean="0"/>
              <a:t>Comer </a:t>
            </a:r>
            <a:r>
              <a:rPr lang="en-US" dirty="0" err="1" smtClean="0"/>
              <a:t>en</a:t>
            </a:r>
            <a:r>
              <a:rPr lang="en-US" dirty="0" smtClean="0"/>
              <a:t> </a:t>
            </a:r>
            <a:r>
              <a:rPr lang="en-US" dirty="0" err="1" smtClean="0"/>
              <a:t>respuesta</a:t>
            </a:r>
            <a:r>
              <a:rPr lang="en-US" dirty="0" smtClean="0"/>
              <a:t> a las </a:t>
            </a:r>
            <a:r>
              <a:rPr lang="en-US" dirty="0" err="1" smtClean="0"/>
              <a:t>emociones</a:t>
            </a:r>
            <a:r>
              <a:rPr lang="en-US" dirty="0" smtClean="0"/>
              <a:t>, </a:t>
            </a:r>
            <a:r>
              <a:rPr lang="en-US" dirty="0" err="1" smtClean="0"/>
              <a:t>puede</a:t>
            </a:r>
            <a:r>
              <a:rPr lang="en-US" dirty="0" smtClean="0"/>
              <a:t> </a:t>
            </a:r>
            <a:r>
              <a:rPr lang="en-US" dirty="0" err="1" smtClean="0"/>
              <a:t>volverse</a:t>
            </a:r>
            <a:r>
              <a:rPr lang="en-US" dirty="0" smtClean="0"/>
              <a:t> un </a:t>
            </a:r>
            <a:r>
              <a:rPr lang="en-US" dirty="0" err="1" smtClean="0"/>
              <a:t>problema</a:t>
            </a:r>
            <a:r>
              <a:rPr lang="en-US" dirty="0" smtClean="0"/>
              <a:t> </a:t>
            </a:r>
            <a:r>
              <a:rPr lang="en-US" dirty="0" err="1" smtClean="0"/>
              <a:t>cuando</a:t>
            </a:r>
            <a:r>
              <a:rPr lang="en-US" dirty="0" smtClean="0"/>
              <a:t> </a:t>
            </a:r>
            <a:r>
              <a:rPr lang="en-US" dirty="0" err="1" smtClean="0"/>
              <a:t>es</a:t>
            </a:r>
            <a:r>
              <a:rPr lang="en-US" dirty="0" smtClean="0"/>
              <a:t> </a:t>
            </a:r>
            <a:r>
              <a:rPr lang="en-US" dirty="0" err="1" smtClean="0"/>
              <a:t>frecuente</a:t>
            </a:r>
            <a:r>
              <a:rPr lang="en-US" dirty="0" smtClean="0"/>
              <a:t> y regular</a:t>
            </a:r>
            <a:endParaRPr lang="en-US" dirty="0"/>
          </a:p>
        </p:txBody>
      </p:sp>
    </p:spTree>
    <p:extLst>
      <p:ext uri="{BB962C8B-B14F-4D97-AF65-F5344CB8AC3E}">
        <p14:creationId xmlns:p14="http://schemas.microsoft.com/office/powerpoint/2010/main" val="1601630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Hambre</a:t>
            </a:r>
            <a:r>
              <a:rPr lang="en-US" dirty="0" smtClean="0"/>
              <a:t> </a:t>
            </a:r>
            <a:r>
              <a:rPr lang="en-US" dirty="0" err="1" smtClean="0"/>
              <a:t>emocional</a:t>
            </a:r>
            <a:endParaRPr lang="en-US" dirty="0"/>
          </a:p>
        </p:txBody>
      </p:sp>
      <p:sp>
        <p:nvSpPr>
          <p:cNvPr id="3" name="Content Placeholder 2"/>
          <p:cNvSpPr>
            <a:spLocks noGrp="1"/>
          </p:cNvSpPr>
          <p:nvPr>
            <p:ph idx="1"/>
          </p:nvPr>
        </p:nvSpPr>
        <p:spPr>
          <a:xfrm>
            <a:off x="1154954" y="2603500"/>
            <a:ext cx="10349861" cy="3331787"/>
          </a:xfrm>
        </p:spPr>
        <p:txBody>
          <a:bodyPr/>
          <a:lstStyle/>
          <a:p>
            <a:r>
              <a:rPr lang="en-US" dirty="0" smtClean="0"/>
              <a:t>“The Masking Hypothesis”</a:t>
            </a:r>
          </a:p>
          <a:p>
            <a:pPr marL="0" indent="0" algn="just">
              <a:buNone/>
            </a:pPr>
            <a:r>
              <a:rPr lang="es-ES" dirty="0"/>
              <a:t>La hipótesis de enmascaramiento sugiere que las personas intentan enmascarar las emociones negativas comiendo en exceso para aumentar el estado de ánimo, la comodidad y la distracción a corto plazo.</a:t>
            </a:r>
            <a:endParaRPr lang="en-US" dirty="0"/>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spTree>
    <p:extLst>
      <p:ext uri="{BB962C8B-B14F-4D97-AF65-F5344CB8AC3E}">
        <p14:creationId xmlns:p14="http://schemas.microsoft.com/office/powerpoint/2010/main" val="1184412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5" y="3557846"/>
            <a:ext cx="4763708" cy="1396539"/>
          </a:xfrm>
          <a:solidFill>
            <a:schemeClr val="accent5">
              <a:lumMod val="75000"/>
            </a:schemeClr>
          </a:solidFill>
        </p:spPr>
        <p:txBody>
          <a:bodyPr/>
          <a:lstStyle/>
          <a:p>
            <a:pPr algn="just"/>
            <a:r>
              <a:rPr lang="en-US" dirty="0" smtClean="0">
                <a:solidFill>
                  <a:schemeClr val="bg1"/>
                </a:solidFill>
              </a:rPr>
              <a:t>Los </a:t>
            </a:r>
            <a:r>
              <a:rPr lang="en-US" dirty="0" err="1" smtClean="0">
                <a:solidFill>
                  <a:schemeClr val="bg1"/>
                </a:solidFill>
              </a:rPr>
              <a:t>atracones</a:t>
            </a:r>
            <a:r>
              <a:rPr lang="en-US" dirty="0" smtClean="0">
                <a:solidFill>
                  <a:schemeClr val="bg1"/>
                </a:solidFill>
              </a:rPr>
              <a:t> son </a:t>
            </a:r>
            <a:r>
              <a:rPr lang="en-US" dirty="0" err="1" smtClean="0">
                <a:solidFill>
                  <a:schemeClr val="bg1"/>
                </a:solidFill>
              </a:rPr>
              <a:t>una</a:t>
            </a:r>
            <a:r>
              <a:rPr lang="en-US" dirty="0" smtClean="0">
                <a:solidFill>
                  <a:schemeClr val="bg1"/>
                </a:solidFill>
              </a:rPr>
              <a:t> forma </a:t>
            </a:r>
            <a:r>
              <a:rPr lang="en-US" dirty="0" err="1" smtClean="0">
                <a:solidFill>
                  <a:schemeClr val="bg1"/>
                </a:solidFill>
              </a:rPr>
              <a:t>más</a:t>
            </a:r>
            <a:r>
              <a:rPr lang="en-US" dirty="0" smtClean="0">
                <a:solidFill>
                  <a:schemeClr val="bg1"/>
                </a:solidFill>
              </a:rPr>
              <a:t> extrema de comer </a:t>
            </a:r>
            <a:r>
              <a:rPr lang="en-US" dirty="0" err="1" smtClean="0">
                <a:solidFill>
                  <a:schemeClr val="bg1"/>
                </a:solidFill>
              </a:rPr>
              <a:t>emocional</a:t>
            </a:r>
            <a:r>
              <a:rPr lang="en-US" dirty="0" smtClean="0">
                <a:solidFill>
                  <a:schemeClr val="bg1"/>
                </a:solidFill>
              </a:rPr>
              <a:t> y de escaper a las </a:t>
            </a:r>
            <a:r>
              <a:rPr lang="en-US" dirty="0" err="1" smtClean="0">
                <a:solidFill>
                  <a:schemeClr val="bg1"/>
                </a:solidFill>
              </a:rPr>
              <a:t>percepciones</a:t>
            </a:r>
            <a:r>
              <a:rPr lang="en-US" dirty="0" smtClean="0">
                <a:solidFill>
                  <a:schemeClr val="bg1"/>
                </a:solidFill>
              </a:rPr>
              <a:t> </a:t>
            </a:r>
            <a:r>
              <a:rPr lang="en-US" dirty="0" err="1" smtClean="0">
                <a:solidFill>
                  <a:schemeClr val="bg1"/>
                </a:solidFill>
              </a:rPr>
              <a:t>negativas</a:t>
            </a:r>
            <a:r>
              <a:rPr lang="en-US" dirty="0" smtClean="0">
                <a:solidFill>
                  <a:schemeClr val="bg1"/>
                </a:solidFill>
              </a:rPr>
              <a:t> de </a:t>
            </a:r>
            <a:r>
              <a:rPr lang="en-US" dirty="0" err="1" smtClean="0">
                <a:solidFill>
                  <a:schemeClr val="bg1"/>
                </a:solidFill>
              </a:rPr>
              <a:t>uno</a:t>
            </a:r>
            <a:r>
              <a:rPr lang="en-US" dirty="0" smtClean="0">
                <a:solidFill>
                  <a:schemeClr val="bg1"/>
                </a:solidFill>
              </a:rPr>
              <a:t> </a:t>
            </a:r>
            <a:r>
              <a:rPr lang="en-US" dirty="0" err="1" smtClean="0">
                <a:solidFill>
                  <a:schemeClr val="bg1"/>
                </a:solidFill>
              </a:rPr>
              <a:t>mismo</a:t>
            </a:r>
            <a:r>
              <a:rPr lang="en-US" dirty="0" smtClean="0">
                <a:solidFill>
                  <a:schemeClr val="bg1"/>
                </a:solidFill>
              </a:rPr>
              <a:t>. </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Psychological perspectives on obesity: Addressing policy, practice and research priorities. The British Psychologycal Society. Sept/2019</a:t>
            </a:r>
            <a:endParaRPr lang="en-US"/>
          </a:p>
        </p:txBody>
      </p:sp>
      <p:pic>
        <p:nvPicPr>
          <p:cNvPr id="3074" name="Picture 2" descr="Emotional Eating - HelpGuide.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604" y="2667404"/>
            <a:ext cx="3929695" cy="352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097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1131</TotalTime>
  <Words>5276</Words>
  <Application>Microsoft Office PowerPoint</Application>
  <PresentationFormat>Widescreen</PresentationFormat>
  <Paragraphs>224</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Wingdings</vt:lpstr>
      <vt:lpstr>Wingdings 3</vt:lpstr>
      <vt:lpstr>Ion Boardroom</vt:lpstr>
      <vt:lpstr>Psicología &amp; Obesidad</vt:lpstr>
      <vt:lpstr>PowerPoint Presentation</vt:lpstr>
      <vt:lpstr>PowerPoint Presentation</vt:lpstr>
      <vt:lpstr>El impacto de estrés</vt:lpstr>
      <vt:lpstr>Estrés persistente</vt:lpstr>
      <vt:lpstr>PowerPoint Presentation</vt:lpstr>
      <vt:lpstr>PowerPoint Presentation</vt:lpstr>
      <vt:lpstr>Hambre emocional</vt:lpstr>
      <vt:lpstr>PowerPoint Presentation</vt:lpstr>
      <vt:lpstr>Restricciones dietéticas</vt:lpstr>
      <vt:lpstr>Salud Mental</vt:lpstr>
      <vt:lpstr>PowerPoint Presentation</vt:lpstr>
      <vt:lpstr>Actividad física y sedentarismo</vt:lpstr>
      <vt:lpstr>Estigma y Discriminación</vt:lpstr>
      <vt:lpstr>PowerPoint Presentation</vt:lpstr>
      <vt:lpstr>PowerPoint Presentation</vt:lpstr>
      <vt:lpstr>PowerPoint Presentation</vt:lpstr>
      <vt:lpstr>Cambios en el comportamiento</vt:lpstr>
      <vt:lpstr>COM-B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Psicología y Cirugía Bariátrica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 &amp; Obesidad</dc:title>
  <dc:creator>pc</dc:creator>
  <cp:lastModifiedBy>pc</cp:lastModifiedBy>
  <cp:revision>88</cp:revision>
  <dcterms:created xsi:type="dcterms:W3CDTF">2020-04-17T21:47:09Z</dcterms:created>
  <dcterms:modified xsi:type="dcterms:W3CDTF">2020-04-22T02:20:42Z</dcterms:modified>
</cp:coreProperties>
</file>