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70" r:id="rId12"/>
    <p:sldId id="275" r:id="rId13"/>
    <p:sldId id="271"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679" autoAdjust="0"/>
  </p:normalViewPr>
  <p:slideViewPr>
    <p:cSldViewPr snapToGrid="0">
      <p:cViewPr varScale="1">
        <p:scale>
          <a:sx n="63" d="100"/>
          <a:sy n="63" d="100"/>
        </p:scale>
        <p:origin x="10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1674A-EB32-443F-997E-A6818F29E4D7}" type="doc">
      <dgm:prSet loTypeId="urn:microsoft.com/office/officeart/2005/8/layout/venn3" loCatId="relationship" qsTypeId="urn:microsoft.com/office/officeart/2005/8/quickstyle/simple3" qsCatId="simple" csTypeId="urn:microsoft.com/office/officeart/2005/8/colors/accent3_2" csCatId="accent3" phldr="1"/>
      <dgm:spPr/>
      <dgm:t>
        <a:bodyPr/>
        <a:lstStyle/>
        <a:p>
          <a:endParaRPr lang="en-US"/>
        </a:p>
      </dgm:t>
    </dgm:pt>
    <dgm:pt modelId="{A40C3663-FF8F-42B5-86E6-9A011466F2F5}">
      <dgm:prSet phldrT="[Text]" custT="1"/>
      <dgm:spPr/>
      <dgm:t>
        <a:bodyPr/>
        <a:lstStyle/>
        <a:p>
          <a:r>
            <a:rPr lang="en-US" sz="1100" dirty="0" err="1" smtClean="0"/>
            <a:t>Diarrea</a:t>
          </a:r>
          <a:r>
            <a:rPr lang="en-US" sz="1100" dirty="0" smtClean="0"/>
            <a:t>, </a:t>
          </a:r>
          <a:r>
            <a:rPr lang="en-US" sz="1100" dirty="0" err="1" smtClean="0"/>
            <a:t>esteatorrea</a:t>
          </a:r>
          <a:endParaRPr lang="en-US" sz="1100" dirty="0"/>
        </a:p>
      </dgm:t>
    </dgm:pt>
    <dgm:pt modelId="{99B44E91-BAED-4527-BC87-42C7ABC6544F}" type="parTrans" cxnId="{613D8E11-A812-466D-8841-27AB7B76268B}">
      <dgm:prSet/>
      <dgm:spPr/>
      <dgm:t>
        <a:bodyPr/>
        <a:lstStyle/>
        <a:p>
          <a:endParaRPr lang="en-US"/>
        </a:p>
      </dgm:t>
    </dgm:pt>
    <dgm:pt modelId="{F44DE32C-29AA-41B2-A273-9425CD4A3BEF}" type="sibTrans" cxnId="{613D8E11-A812-466D-8841-27AB7B76268B}">
      <dgm:prSet/>
      <dgm:spPr/>
      <dgm:t>
        <a:bodyPr/>
        <a:lstStyle/>
        <a:p>
          <a:endParaRPr lang="en-US"/>
        </a:p>
      </dgm:t>
    </dgm:pt>
    <dgm:pt modelId="{16E5BC3E-628A-4069-B91B-88D9E7EE7915}">
      <dgm:prSet phldrT="[Text]" custT="1"/>
      <dgm:spPr/>
      <dgm:t>
        <a:bodyPr/>
        <a:lstStyle/>
        <a:p>
          <a:r>
            <a:rPr lang="en-US" sz="1100" dirty="0" err="1" smtClean="0"/>
            <a:t>Malabsorción</a:t>
          </a:r>
          <a:r>
            <a:rPr lang="en-US" sz="1100" dirty="0" smtClean="0"/>
            <a:t>: </a:t>
          </a:r>
          <a:r>
            <a:rPr lang="en-US" sz="1100" dirty="0" err="1" smtClean="0"/>
            <a:t>Vitamina</a:t>
          </a:r>
          <a:r>
            <a:rPr lang="en-US" sz="1100" dirty="0" smtClean="0"/>
            <a:t> B12, A, D. </a:t>
          </a:r>
          <a:r>
            <a:rPr lang="en-US" sz="1100" dirty="0" err="1" smtClean="0"/>
            <a:t>Niveles</a:t>
          </a:r>
          <a:r>
            <a:rPr lang="en-US" sz="1100" dirty="0" smtClean="0"/>
            <a:t> </a:t>
          </a:r>
          <a:r>
            <a:rPr lang="en-US" sz="1100" dirty="0" err="1" smtClean="0"/>
            <a:t>bajos</a:t>
          </a:r>
          <a:r>
            <a:rPr lang="en-US" sz="1100" dirty="0" smtClean="0"/>
            <a:t> de Mg, K, Ca. </a:t>
          </a:r>
          <a:endParaRPr lang="en-US" sz="1100" dirty="0"/>
        </a:p>
      </dgm:t>
    </dgm:pt>
    <dgm:pt modelId="{2AD6ED08-A1E8-4D6C-A18C-4B2C70436EFC}" type="parTrans" cxnId="{A4558A2A-79C4-4CBF-B573-0136699D7D45}">
      <dgm:prSet/>
      <dgm:spPr/>
      <dgm:t>
        <a:bodyPr/>
        <a:lstStyle/>
        <a:p>
          <a:endParaRPr lang="en-US"/>
        </a:p>
      </dgm:t>
    </dgm:pt>
    <dgm:pt modelId="{A0D8ACB6-4C3F-4E38-A186-77DE0D17F540}" type="sibTrans" cxnId="{A4558A2A-79C4-4CBF-B573-0136699D7D45}">
      <dgm:prSet/>
      <dgm:spPr/>
      <dgm:t>
        <a:bodyPr/>
        <a:lstStyle/>
        <a:p>
          <a:endParaRPr lang="en-US"/>
        </a:p>
      </dgm:t>
    </dgm:pt>
    <dgm:pt modelId="{C293E87F-8C3A-4945-960D-F6F1227E0006}">
      <dgm:prSet phldrT="[Text]" custT="1"/>
      <dgm:spPr/>
      <dgm:t>
        <a:bodyPr/>
        <a:lstStyle/>
        <a:p>
          <a:r>
            <a:rPr lang="en-US" sz="1100" dirty="0" err="1" smtClean="0"/>
            <a:t>DeshidrataciónDHE</a:t>
          </a:r>
          <a:r>
            <a:rPr lang="en-US" sz="1100" dirty="0" smtClean="0"/>
            <a:t>, </a:t>
          </a:r>
          <a:r>
            <a:rPr lang="en-US" sz="1100" dirty="0" err="1" smtClean="0"/>
            <a:t>Hipo</a:t>
          </a:r>
          <a:r>
            <a:rPr lang="en-US" sz="1100" dirty="0" smtClean="0"/>
            <a:t> </a:t>
          </a:r>
          <a:r>
            <a:rPr lang="en-US" sz="1100" dirty="0" err="1" smtClean="0"/>
            <a:t>protrombinemia</a:t>
          </a:r>
          <a:r>
            <a:rPr lang="en-US" sz="1100" dirty="0" smtClean="0"/>
            <a:t>, </a:t>
          </a:r>
          <a:r>
            <a:rPr lang="en-US" sz="1100" dirty="0" err="1" smtClean="0"/>
            <a:t>hipotensión</a:t>
          </a:r>
          <a:r>
            <a:rPr lang="en-US" sz="1100" dirty="0" smtClean="0"/>
            <a:t> </a:t>
          </a:r>
          <a:r>
            <a:rPr lang="en-US" sz="1100" dirty="0" err="1" smtClean="0"/>
            <a:t>ortostática</a:t>
          </a:r>
          <a:r>
            <a:rPr lang="en-US" sz="1100" dirty="0" smtClean="0"/>
            <a:t>, </a:t>
          </a:r>
          <a:r>
            <a:rPr lang="en-US" sz="1100" dirty="0" err="1" smtClean="0"/>
            <a:t>tetania</a:t>
          </a:r>
          <a:endParaRPr lang="en-US" sz="1100" dirty="0"/>
        </a:p>
      </dgm:t>
    </dgm:pt>
    <dgm:pt modelId="{B480C848-B1EE-49EA-BDC5-5CFDDF9FA942}" type="parTrans" cxnId="{D7BC9FA2-EB0A-4C3C-8F00-E8768378447E}">
      <dgm:prSet/>
      <dgm:spPr/>
      <dgm:t>
        <a:bodyPr/>
        <a:lstStyle/>
        <a:p>
          <a:endParaRPr lang="en-US"/>
        </a:p>
      </dgm:t>
    </dgm:pt>
    <dgm:pt modelId="{BB6FB7C3-E557-46A4-8BAE-BE9B44E3A4E0}" type="sibTrans" cxnId="{D7BC9FA2-EB0A-4C3C-8F00-E8768378447E}">
      <dgm:prSet/>
      <dgm:spPr/>
      <dgm:t>
        <a:bodyPr/>
        <a:lstStyle/>
        <a:p>
          <a:endParaRPr lang="en-US"/>
        </a:p>
      </dgm:t>
    </dgm:pt>
    <dgm:pt modelId="{C5B38A22-3E89-4A0F-859B-C90E5B35F364}">
      <dgm:prSet phldrT="[Text]"/>
      <dgm:spPr/>
      <dgm:t>
        <a:bodyPr/>
        <a:lstStyle/>
        <a:p>
          <a:r>
            <a:rPr lang="en-US" dirty="0" err="1" smtClean="0"/>
            <a:t>Colelitiasis</a:t>
          </a:r>
          <a:r>
            <a:rPr lang="en-US" dirty="0" smtClean="0"/>
            <a:t>, </a:t>
          </a:r>
          <a:r>
            <a:rPr lang="en-US" dirty="0" err="1" smtClean="0"/>
            <a:t>nefrolitiasis</a:t>
          </a:r>
          <a:r>
            <a:rPr lang="en-US" dirty="0" smtClean="0"/>
            <a:t>, </a:t>
          </a:r>
          <a:r>
            <a:rPr lang="en-US" dirty="0" err="1" smtClean="0"/>
            <a:t>Esteatosis</a:t>
          </a:r>
          <a:r>
            <a:rPr lang="en-US" dirty="0" smtClean="0"/>
            <a:t> </a:t>
          </a:r>
          <a:r>
            <a:rPr lang="en-US" dirty="0" err="1" smtClean="0"/>
            <a:t>hepática</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Cirrosis</a:t>
          </a:r>
          <a:r>
            <a:rPr lang="en-US" dirty="0" smtClean="0">
              <a:sym typeface="Wingdings" panose="05000000000000000000" pitchFamily="2" charset="2"/>
            </a:rPr>
            <a:t> </a:t>
          </a:r>
          <a:r>
            <a:rPr lang="en-US" dirty="0" err="1" smtClean="0">
              <a:sym typeface="Wingdings" panose="05000000000000000000" pitchFamily="2" charset="2"/>
            </a:rPr>
            <a:t>hepática</a:t>
          </a:r>
          <a:r>
            <a:rPr lang="en-US" dirty="0" smtClean="0">
              <a:sym typeface="Wingdings" panose="05000000000000000000" pitchFamily="2" charset="2"/>
            </a:rPr>
            <a:t>  </a:t>
          </a:r>
          <a:r>
            <a:rPr lang="en-US" dirty="0" err="1" smtClean="0">
              <a:sym typeface="Wingdings" panose="05000000000000000000" pitchFamily="2" charset="2"/>
            </a:rPr>
            <a:t>Falla</a:t>
          </a:r>
          <a:r>
            <a:rPr lang="en-US" dirty="0" smtClean="0">
              <a:sym typeface="Wingdings" panose="05000000000000000000" pitchFamily="2" charset="2"/>
            </a:rPr>
            <a:t> </a:t>
          </a:r>
          <a:r>
            <a:rPr lang="en-US" dirty="0" err="1" smtClean="0">
              <a:sym typeface="Wingdings" panose="05000000000000000000" pitchFamily="2" charset="2"/>
            </a:rPr>
            <a:t>hepática</a:t>
          </a:r>
          <a:endParaRPr lang="en-US" dirty="0"/>
        </a:p>
      </dgm:t>
    </dgm:pt>
    <dgm:pt modelId="{45ADE4FF-DB4A-4758-A066-C6A1DF99264F}" type="parTrans" cxnId="{53D9266E-24F5-41C9-BC7D-5776F230EED1}">
      <dgm:prSet/>
      <dgm:spPr/>
      <dgm:t>
        <a:bodyPr/>
        <a:lstStyle/>
        <a:p>
          <a:endParaRPr lang="en-US"/>
        </a:p>
      </dgm:t>
    </dgm:pt>
    <dgm:pt modelId="{BDE89576-515C-4D20-8E6C-6F55DC8F64A2}" type="sibTrans" cxnId="{53D9266E-24F5-41C9-BC7D-5776F230EED1}">
      <dgm:prSet/>
      <dgm:spPr/>
      <dgm:t>
        <a:bodyPr/>
        <a:lstStyle/>
        <a:p>
          <a:endParaRPr lang="en-US"/>
        </a:p>
      </dgm:t>
    </dgm:pt>
    <dgm:pt modelId="{AB4BA05E-308C-4419-A823-0343D569AF44}" type="pres">
      <dgm:prSet presAssocID="{E981674A-EB32-443F-997E-A6818F29E4D7}" presName="Name0" presStyleCnt="0">
        <dgm:presLayoutVars>
          <dgm:dir/>
          <dgm:resizeHandles val="exact"/>
        </dgm:presLayoutVars>
      </dgm:prSet>
      <dgm:spPr/>
      <dgm:t>
        <a:bodyPr/>
        <a:lstStyle/>
        <a:p>
          <a:endParaRPr lang="en-US"/>
        </a:p>
      </dgm:t>
    </dgm:pt>
    <dgm:pt modelId="{D7DC7023-F5E9-4A65-9187-16D4B99D924D}" type="pres">
      <dgm:prSet presAssocID="{A40C3663-FF8F-42B5-86E6-9A011466F2F5}" presName="Name5" presStyleLbl="vennNode1" presStyleIdx="0" presStyleCnt="4">
        <dgm:presLayoutVars>
          <dgm:bulletEnabled val="1"/>
        </dgm:presLayoutVars>
      </dgm:prSet>
      <dgm:spPr/>
      <dgm:t>
        <a:bodyPr/>
        <a:lstStyle/>
        <a:p>
          <a:endParaRPr lang="en-US"/>
        </a:p>
      </dgm:t>
    </dgm:pt>
    <dgm:pt modelId="{69DC1340-52CC-42E4-8074-C2E7E5FFC353}" type="pres">
      <dgm:prSet presAssocID="{F44DE32C-29AA-41B2-A273-9425CD4A3BEF}" presName="space" presStyleCnt="0"/>
      <dgm:spPr/>
    </dgm:pt>
    <dgm:pt modelId="{662C43B0-568C-4CD3-BD80-F7FDF313E7E4}" type="pres">
      <dgm:prSet presAssocID="{16E5BC3E-628A-4069-B91B-88D9E7EE7915}" presName="Name5" presStyleLbl="vennNode1" presStyleIdx="1" presStyleCnt="4">
        <dgm:presLayoutVars>
          <dgm:bulletEnabled val="1"/>
        </dgm:presLayoutVars>
      </dgm:prSet>
      <dgm:spPr/>
      <dgm:t>
        <a:bodyPr/>
        <a:lstStyle/>
        <a:p>
          <a:endParaRPr lang="en-US"/>
        </a:p>
      </dgm:t>
    </dgm:pt>
    <dgm:pt modelId="{9B943CB0-033A-4129-B46B-4997295B10BF}" type="pres">
      <dgm:prSet presAssocID="{A0D8ACB6-4C3F-4E38-A186-77DE0D17F540}" presName="space" presStyleCnt="0"/>
      <dgm:spPr/>
    </dgm:pt>
    <dgm:pt modelId="{B2D5A729-A58B-43B5-8329-F3CF45A3F539}" type="pres">
      <dgm:prSet presAssocID="{C293E87F-8C3A-4945-960D-F6F1227E0006}" presName="Name5" presStyleLbl="vennNode1" presStyleIdx="2" presStyleCnt="4">
        <dgm:presLayoutVars>
          <dgm:bulletEnabled val="1"/>
        </dgm:presLayoutVars>
      </dgm:prSet>
      <dgm:spPr/>
      <dgm:t>
        <a:bodyPr/>
        <a:lstStyle/>
        <a:p>
          <a:endParaRPr lang="en-US"/>
        </a:p>
      </dgm:t>
    </dgm:pt>
    <dgm:pt modelId="{955B9B9E-5B67-47D6-B738-6A507F969FBE}" type="pres">
      <dgm:prSet presAssocID="{BB6FB7C3-E557-46A4-8BAE-BE9B44E3A4E0}" presName="space" presStyleCnt="0"/>
      <dgm:spPr/>
    </dgm:pt>
    <dgm:pt modelId="{263ED575-5D01-4B92-9F01-ACBA5CDB83B7}" type="pres">
      <dgm:prSet presAssocID="{C5B38A22-3E89-4A0F-859B-C90E5B35F364}" presName="Name5" presStyleLbl="vennNode1" presStyleIdx="3" presStyleCnt="4">
        <dgm:presLayoutVars>
          <dgm:bulletEnabled val="1"/>
        </dgm:presLayoutVars>
      </dgm:prSet>
      <dgm:spPr/>
      <dgm:t>
        <a:bodyPr/>
        <a:lstStyle/>
        <a:p>
          <a:endParaRPr lang="en-US"/>
        </a:p>
      </dgm:t>
    </dgm:pt>
  </dgm:ptLst>
  <dgm:cxnLst>
    <dgm:cxn modelId="{FAD0C6EF-F1FF-4659-B66C-8CE1245B448C}" type="presOf" srcId="{E981674A-EB32-443F-997E-A6818F29E4D7}" destId="{AB4BA05E-308C-4419-A823-0343D569AF44}" srcOrd="0" destOrd="0" presId="urn:microsoft.com/office/officeart/2005/8/layout/venn3"/>
    <dgm:cxn modelId="{D7BC9FA2-EB0A-4C3C-8F00-E8768378447E}" srcId="{E981674A-EB32-443F-997E-A6818F29E4D7}" destId="{C293E87F-8C3A-4945-960D-F6F1227E0006}" srcOrd="2" destOrd="0" parTransId="{B480C848-B1EE-49EA-BDC5-5CFDDF9FA942}" sibTransId="{BB6FB7C3-E557-46A4-8BAE-BE9B44E3A4E0}"/>
    <dgm:cxn modelId="{613D8E11-A812-466D-8841-27AB7B76268B}" srcId="{E981674A-EB32-443F-997E-A6818F29E4D7}" destId="{A40C3663-FF8F-42B5-86E6-9A011466F2F5}" srcOrd="0" destOrd="0" parTransId="{99B44E91-BAED-4527-BC87-42C7ABC6544F}" sibTransId="{F44DE32C-29AA-41B2-A273-9425CD4A3BEF}"/>
    <dgm:cxn modelId="{6AE374A1-377F-47B5-BF71-3470F7F46AA6}" type="presOf" srcId="{C293E87F-8C3A-4945-960D-F6F1227E0006}" destId="{B2D5A729-A58B-43B5-8329-F3CF45A3F539}" srcOrd="0" destOrd="0" presId="urn:microsoft.com/office/officeart/2005/8/layout/venn3"/>
    <dgm:cxn modelId="{A4558A2A-79C4-4CBF-B573-0136699D7D45}" srcId="{E981674A-EB32-443F-997E-A6818F29E4D7}" destId="{16E5BC3E-628A-4069-B91B-88D9E7EE7915}" srcOrd="1" destOrd="0" parTransId="{2AD6ED08-A1E8-4D6C-A18C-4B2C70436EFC}" sibTransId="{A0D8ACB6-4C3F-4E38-A186-77DE0D17F540}"/>
    <dgm:cxn modelId="{53D9266E-24F5-41C9-BC7D-5776F230EED1}" srcId="{E981674A-EB32-443F-997E-A6818F29E4D7}" destId="{C5B38A22-3E89-4A0F-859B-C90E5B35F364}" srcOrd="3" destOrd="0" parTransId="{45ADE4FF-DB4A-4758-A066-C6A1DF99264F}" sibTransId="{BDE89576-515C-4D20-8E6C-6F55DC8F64A2}"/>
    <dgm:cxn modelId="{14B2DB9B-F070-4C3B-B7F1-F804BFAE4ECE}" type="presOf" srcId="{A40C3663-FF8F-42B5-86E6-9A011466F2F5}" destId="{D7DC7023-F5E9-4A65-9187-16D4B99D924D}" srcOrd="0" destOrd="0" presId="urn:microsoft.com/office/officeart/2005/8/layout/venn3"/>
    <dgm:cxn modelId="{03FFEA3A-4CDD-48C0-8F20-5C3621F27044}" type="presOf" srcId="{C5B38A22-3E89-4A0F-859B-C90E5B35F364}" destId="{263ED575-5D01-4B92-9F01-ACBA5CDB83B7}" srcOrd="0" destOrd="0" presId="urn:microsoft.com/office/officeart/2005/8/layout/venn3"/>
    <dgm:cxn modelId="{5F2C51D6-2702-40B8-9466-5EA30FE45757}" type="presOf" srcId="{16E5BC3E-628A-4069-B91B-88D9E7EE7915}" destId="{662C43B0-568C-4CD3-BD80-F7FDF313E7E4}" srcOrd="0" destOrd="0" presId="urn:microsoft.com/office/officeart/2005/8/layout/venn3"/>
    <dgm:cxn modelId="{FAA21763-C9C4-477B-BF3A-0495D198F294}" type="presParOf" srcId="{AB4BA05E-308C-4419-A823-0343D569AF44}" destId="{D7DC7023-F5E9-4A65-9187-16D4B99D924D}" srcOrd="0" destOrd="0" presId="urn:microsoft.com/office/officeart/2005/8/layout/venn3"/>
    <dgm:cxn modelId="{9DE48A5F-9572-4F19-A509-A242F9AD4AAD}" type="presParOf" srcId="{AB4BA05E-308C-4419-A823-0343D569AF44}" destId="{69DC1340-52CC-42E4-8074-C2E7E5FFC353}" srcOrd="1" destOrd="0" presId="urn:microsoft.com/office/officeart/2005/8/layout/venn3"/>
    <dgm:cxn modelId="{57F3CE8D-91EA-4AAA-94C1-3104EF6B7D6E}" type="presParOf" srcId="{AB4BA05E-308C-4419-A823-0343D569AF44}" destId="{662C43B0-568C-4CD3-BD80-F7FDF313E7E4}" srcOrd="2" destOrd="0" presId="urn:microsoft.com/office/officeart/2005/8/layout/venn3"/>
    <dgm:cxn modelId="{12C94314-B6A1-44B3-A537-8A636F3845B4}" type="presParOf" srcId="{AB4BA05E-308C-4419-A823-0343D569AF44}" destId="{9B943CB0-033A-4129-B46B-4997295B10BF}" srcOrd="3" destOrd="0" presId="urn:microsoft.com/office/officeart/2005/8/layout/venn3"/>
    <dgm:cxn modelId="{02234326-1133-4368-86E2-EECE3B3267D3}" type="presParOf" srcId="{AB4BA05E-308C-4419-A823-0343D569AF44}" destId="{B2D5A729-A58B-43B5-8329-F3CF45A3F539}" srcOrd="4" destOrd="0" presId="urn:microsoft.com/office/officeart/2005/8/layout/venn3"/>
    <dgm:cxn modelId="{E5E207CB-BFC5-47EB-8828-BC53037CBA7C}" type="presParOf" srcId="{AB4BA05E-308C-4419-A823-0343D569AF44}" destId="{955B9B9E-5B67-47D6-B738-6A507F969FBE}" srcOrd="5" destOrd="0" presId="urn:microsoft.com/office/officeart/2005/8/layout/venn3"/>
    <dgm:cxn modelId="{428D7A2D-0EED-4243-9CAB-F6321F82C635}" type="presParOf" srcId="{AB4BA05E-308C-4419-A823-0343D569AF44}" destId="{263ED575-5D01-4B92-9F01-ACBA5CDB83B7}"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C7023-F5E9-4A65-9187-16D4B99D924D}">
      <dsp:nvSpPr>
        <dsp:cNvPr id="0" name=""/>
        <dsp:cNvSpPr/>
      </dsp:nvSpPr>
      <dsp:spPr>
        <a:xfrm>
          <a:off x="1472" y="40105"/>
          <a:ext cx="1477373" cy="1477373"/>
        </a:xfrm>
        <a:prstGeom prst="ellipse">
          <a:avLst/>
        </a:prstGeom>
        <a:gradFill rotWithShape="0">
          <a:gsLst>
            <a:gs pos="0">
              <a:schemeClr val="accent3">
                <a:alpha val="50000"/>
                <a:hueOff val="0"/>
                <a:satOff val="0"/>
                <a:lumOff val="0"/>
                <a:alphaOff val="0"/>
                <a:tint val="65000"/>
                <a:shade val="92000"/>
                <a:satMod val="130000"/>
              </a:schemeClr>
            </a:gs>
            <a:gs pos="45000">
              <a:schemeClr val="accent3">
                <a:alpha val="50000"/>
                <a:hueOff val="0"/>
                <a:satOff val="0"/>
                <a:lumOff val="0"/>
                <a:alphaOff val="0"/>
                <a:tint val="60000"/>
                <a:shade val="99000"/>
                <a:satMod val="120000"/>
              </a:schemeClr>
            </a:gs>
            <a:gs pos="100000">
              <a:schemeClr val="accent3">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1305" tIns="13970" rIns="81305" bIns="13970" numCol="1" spcCol="1270" anchor="ctr" anchorCtr="0">
          <a:noAutofit/>
        </a:bodyPr>
        <a:lstStyle/>
        <a:p>
          <a:pPr lvl="0" algn="ctr" defTabSz="488950">
            <a:lnSpc>
              <a:spcPct val="90000"/>
            </a:lnSpc>
            <a:spcBef>
              <a:spcPct val="0"/>
            </a:spcBef>
            <a:spcAft>
              <a:spcPct val="35000"/>
            </a:spcAft>
          </a:pPr>
          <a:r>
            <a:rPr lang="en-US" sz="1100" kern="1200" dirty="0" err="1" smtClean="0"/>
            <a:t>Diarrea</a:t>
          </a:r>
          <a:r>
            <a:rPr lang="en-US" sz="1100" kern="1200" dirty="0" smtClean="0"/>
            <a:t>, </a:t>
          </a:r>
          <a:r>
            <a:rPr lang="en-US" sz="1100" kern="1200" dirty="0" err="1" smtClean="0"/>
            <a:t>esteatorrea</a:t>
          </a:r>
          <a:endParaRPr lang="en-US" sz="1100" kern="1200" dirty="0"/>
        </a:p>
      </dsp:txBody>
      <dsp:txXfrm>
        <a:off x="217828" y="256461"/>
        <a:ext cx="1044661" cy="1044661"/>
      </dsp:txXfrm>
    </dsp:sp>
    <dsp:sp modelId="{662C43B0-568C-4CD3-BD80-F7FDF313E7E4}">
      <dsp:nvSpPr>
        <dsp:cNvPr id="0" name=""/>
        <dsp:cNvSpPr/>
      </dsp:nvSpPr>
      <dsp:spPr>
        <a:xfrm>
          <a:off x="1183371" y="40105"/>
          <a:ext cx="1477373" cy="1477373"/>
        </a:xfrm>
        <a:prstGeom prst="ellipse">
          <a:avLst/>
        </a:prstGeom>
        <a:gradFill rotWithShape="0">
          <a:gsLst>
            <a:gs pos="0">
              <a:schemeClr val="accent3">
                <a:alpha val="50000"/>
                <a:hueOff val="0"/>
                <a:satOff val="0"/>
                <a:lumOff val="0"/>
                <a:alphaOff val="0"/>
                <a:tint val="65000"/>
                <a:shade val="92000"/>
                <a:satMod val="130000"/>
              </a:schemeClr>
            </a:gs>
            <a:gs pos="45000">
              <a:schemeClr val="accent3">
                <a:alpha val="50000"/>
                <a:hueOff val="0"/>
                <a:satOff val="0"/>
                <a:lumOff val="0"/>
                <a:alphaOff val="0"/>
                <a:tint val="60000"/>
                <a:shade val="99000"/>
                <a:satMod val="120000"/>
              </a:schemeClr>
            </a:gs>
            <a:gs pos="100000">
              <a:schemeClr val="accent3">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1305" tIns="13970" rIns="81305" bIns="13970" numCol="1" spcCol="1270" anchor="ctr" anchorCtr="0">
          <a:noAutofit/>
        </a:bodyPr>
        <a:lstStyle/>
        <a:p>
          <a:pPr lvl="0" algn="ctr" defTabSz="488950">
            <a:lnSpc>
              <a:spcPct val="90000"/>
            </a:lnSpc>
            <a:spcBef>
              <a:spcPct val="0"/>
            </a:spcBef>
            <a:spcAft>
              <a:spcPct val="35000"/>
            </a:spcAft>
          </a:pPr>
          <a:r>
            <a:rPr lang="en-US" sz="1100" kern="1200" dirty="0" err="1" smtClean="0"/>
            <a:t>Malabsorción</a:t>
          </a:r>
          <a:r>
            <a:rPr lang="en-US" sz="1100" kern="1200" dirty="0" smtClean="0"/>
            <a:t>: </a:t>
          </a:r>
          <a:r>
            <a:rPr lang="en-US" sz="1100" kern="1200" dirty="0" err="1" smtClean="0"/>
            <a:t>Vitamina</a:t>
          </a:r>
          <a:r>
            <a:rPr lang="en-US" sz="1100" kern="1200" dirty="0" smtClean="0"/>
            <a:t> B12, A, D. </a:t>
          </a:r>
          <a:r>
            <a:rPr lang="en-US" sz="1100" kern="1200" dirty="0" err="1" smtClean="0"/>
            <a:t>Niveles</a:t>
          </a:r>
          <a:r>
            <a:rPr lang="en-US" sz="1100" kern="1200" dirty="0" smtClean="0"/>
            <a:t> </a:t>
          </a:r>
          <a:r>
            <a:rPr lang="en-US" sz="1100" kern="1200" dirty="0" err="1" smtClean="0"/>
            <a:t>bajos</a:t>
          </a:r>
          <a:r>
            <a:rPr lang="en-US" sz="1100" kern="1200" dirty="0" smtClean="0"/>
            <a:t> de Mg, K, Ca. </a:t>
          </a:r>
          <a:endParaRPr lang="en-US" sz="1100" kern="1200" dirty="0"/>
        </a:p>
      </dsp:txBody>
      <dsp:txXfrm>
        <a:off x="1399727" y="256461"/>
        <a:ext cx="1044661" cy="1044661"/>
      </dsp:txXfrm>
    </dsp:sp>
    <dsp:sp modelId="{B2D5A729-A58B-43B5-8329-F3CF45A3F539}">
      <dsp:nvSpPr>
        <dsp:cNvPr id="0" name=""/>
        <dsp:cNvSpPr/>
      </dsp:nvSpPr>
      <dsp:spPr>
        <a:xfrm>
          <a:off x="2365270" y="40105"/>
          <a:ext cx="1477373" cy="1477373"/>
        </a:xfrm>
        <a:prstGeom prst="ellipse">
          <a:avLst/>
        </a:prstGeom>
        <a:gradFill rotWithShape="0">
          <a:gsLst>
            <a:gs pos="0">
              <a:schemeClr val="accent3">
                <a:alpha val="50000"/>
                <a:hueOff val="0"/>
                <a:satOff val="0"/>
                <a:lumOff val="0"/>
                <a:alphaOff val="0"/>
                <a:tint val="65000"/>
                <a:shade val="92000"/>
                <a:satMod val="130000"/>
              </a:schemeClr>
            </a:gs>
            <a:gs pos="45000">
              <a:schemeClr val="accent3">
                <a:alpha val="50000"/>
                <a:hueOff val="0"/>
                <a:satOff val="0"/>
                <a:lumOff val="0"/>
                <a:alphaOff val="0"/>
                <a:tint val="60000"/>
                <a:shade val="99000"/>
                <a:satMod val="120000"/>
              </a:schemeClr>
            </a:gs>
            <a:gs pos="100000">
              <a:schemeClr val="accent3">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1305" tIns="13970" rIns="81305" bIns="13970" numCol="1" spcCol="1270" anchor="ctr" anchorCtr="0">
          <a:noAutofit/>
        </a:bodyPr>
        <a:lstStyle/>
        <a:p>
          <a:pPr lvl="0" algn="ctr" defTabSz="488950">
            <a:lnSpc>
              <a:spcPct val="90000"/>
            </a:lnSpc>
            <a:spcBef>
              <a:spcPct val="0"/>
            </a:spcBef>
            <a:spcAft>
              <a:spcPct val="35000"/>
            </a:spcAft>
          </a:pPr>
          <a:r>
            <a:rPr lang="en-US" sz="1100" kern="1200" dirty="0" err="1" smtClean="0"/>
            <a:t>DeshidrataciónDHE</a:t>
          </a:r>
          <a:r>
            <a:rPr lang="en-US" sz="1100" kern="1200" dirty="0" smtClean="0"/>
            <a:t>, </a:t>
          </a:r>
          <a:r>
            <a:rPr lang="en-US" sz="1100" kern="1200" dirty="0" err="1" smtClean="0"/>
            <a:t>Hipo</a:t>
          </a:r>
          <a:r>
            <a:rPr lang="en-US" sz="1100" kern="1200" dirty="0" smtClean="0"/>
            <a:t> </a:t>
          </a:r>
          <a:r>
            <a:rPr lang="en-US" sz="1100" kern="1200" dirty="0" err="1" smtClean="0"/>
            <a:t>protrombinemia</a:t>
          </a:r>
          <a:r>
            <a:rPr lang="en-US" sz="1100" kern="1200" dirty="0" smtClean="0"/>
            <a:t>, </a:t>
          </a:r>
          <a:r>
            <a:rPr lang="en-US" sz="1100" kern="1200" dirty="0" err="1" smtClean="0"/>
            <a:t>hipotensión</a:t>
          </a:r>
          <a:r>
            <a:rPr lang="en-US" sz="1100" kern="1200" dirty="0" smtClean="0"/>
            <a:t> </a:t>
          </a:r>
          <a:r>
            <a:rPr lang="en-US" sz="1100" kern="1200" dirty="0" err="1" smtClean="0"/>
            <a:t>ortostática</a:t>
          </a:r>
          <a:r>
            <a:rPr lang="en-US" sz="1100" kern="1200" dirty="0" smtClean="0"/>
            <a:t>, </a:t>
          </a:r>
          <a:r>
            <a:rPr lang="en-US" sz="1100" kern="1200" dirty="0" err="1" smtClean="0"/>
            <a:t>tetania</a:t>
          </a:r>
          <a:endParaRPr lang="en-US" sz="1100" kern="1200" dirty="0"/>
        </a:p>
      </dsp:txBody>
      <dsp:txXfrm>
        <a:off x="2581626" y="256461"/>
        <a:ext cx="1044661" cy="1044661"/>
      </dsp:txXfrm>
    </dsp:sp>
    <dsp:sp modelId="{263ED575-5D01-4B92-9F01-ACBA5CDB83B7}">
      <dsp:nvSpPr>
        <dsp:cNvPr id="0" name=""/>
        <dsp:cNvSpPr/>
      </dsp:nvSpPr>
      <dsp:spPr>
        <a:xfrm>
          <a:off x="3547169" y="40105"/>
          <a:ext cx="1477373" cy="1477373"/>
        </a:xfrm>
        <a:prstGeom prst="ellipse">
          <a:avLst/>
        </a:prstGeom>
        <a:gradFill rotWithShape="0">
          <a:gsLst>
            <a:gs pos="0">
              <a:schemeClr val="accent3">
                <a:alpha val="50000"/>
                <a:hueOff val="0"/>
                <a:satOff val="0"/>
                <a:lumOff val="0"/>
                <a:alphaOff val="0"/>
                <a:tint val="65000"/>
                <a:shade val="92000"/>
                <a:satMod val="130000"/>
              </a:schemeClr>
            </a:gs>
            <a:gs pos="45000">
              <a:schemeClr val="accent3">
                <a:alpha val="50000"/>
                <a:hueOff val="0"/>
                <a:satOff val="0"/>
                <a:lumOff val="0"/>
                <a:alphaOff val="0"/>
                <a:tint val="60000"/>
                <a:shade val="99000"/>
                <a:satMod val="120000"/>
              </a:schemeClr>
            </a:gs>
            <a:gs pos="100000">
              <a:schemeClr val="accent3">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1305" tIns="12700" rIns="81305" bIns="12700" numCol="1" spcCol="1270" anchor="ctr" anchorCtr="0">
          <a:noAutofit/>
        </a:bodyPr>
        <a:lstStyle/>
        <a:p>
          <a:pPr lvl="0" algn="ctr" defTabSz="444500">
            <a:lnSpc>
              <a:spcPct val="90000"/>
            </a:lnSpc>
            <a:spcBef>
              <a:spcPct val="0"/>
            </a:spcBef>
            <a:spcAft>
              <a:spcPct val="35000"/>
            </a:spcAft>
          </a:pPr>
          <a:r>
            <a:rPr lang="en-US" sz="1000" kern="1200" dirty="0" err="1" smtClean="0"/>
            <a:t>Colelitiasis</a:t>
          </a:r>
          <a:r>
            <a:rPr lang="en-US" sz="1000" kern="1200" dirty="0" smtClean="0"/>
            <a:t>, </a:t>
          </a:r>
          <a:r>
            <a:rPr lang="en-US" sz="1000" kern="1200" dirty="0" err="1" smtClean="0"/>
            <a:t>nefrolitiasis</a:t>
          </a:r>
          <a:r>
            <a:rPr lang="en-US" sz="1000" kern="1200" dirty="0" smtClean="0"/>
            <a:t>, </a:t>
          </a:r>
          <a:r>
            <a:rPr lang="en-US" sz="1000" kern="1200" dirty="0" err="1" smtClean="0"/>
            <a:t>Esteatosis</a:t>
          </a:r>
          <a:r>
            <a:rPr lang="en-US" sz="1000" kern="1200" dirty="0" smtClean="0"/>
            <a:t> </a:t>
          </a:r>
          <a:r>
            <a:rPr lang="en-US" sz="1000" kern="1200" dirty="0" err="1" smtClean="0"/>
            <a:t>hepática</a:t>
          </a:r>
          <a:r>
            <a:rPr lang="en-US" sz="1000" kern="1200" dirty="0" smtClean="0"/>
            <a:t> </a:t>
          </a:r>
          <a:r>
            <a:rPr lang="en-US" sz="1000" kern="1200" dirty="0" smtClean="0">
              <a:sym typeface="Wingdings" panose="05000000000000000000" pitchFamily="2" charset="2"/>
            </a:rPr>
            <a:t> </a:t>
          </a:r>
          <a:r>
            <a:rPr lang="en-US" sz="1000" kern="1200" dirty="0" err="1" smtClean="0">
              <a:sym typeface="Wingdings" panose="05000000000000000000" pitchFamily="2" charset="2"/>
            </a:rPr>
            <a:t>Cirrosis</a:t>
          </a:r>
          <a:r>
            <a:rPr lang="en-US" sz="1000" kern="1200" dirty="0" smtClean="0">
              <a:sym typeface="Wingdings" panose="05000000000000000000" pitchFamily="2" charset="2"/>
            </a:rPr>
            <a:t> </a:t>
          </a:r>
          <a:r>
            <a:rPr lang="en-US" sz="1000" kern="1200" dirty="0" err="1" smtClean="0">
              <a:sym typeface="Wingdings" panose="05000000000000000000" pitchFamily="2" charset="2"/>
            </a:rPr>
            <a:t>hepática</a:t>
          </a:r>
          <a:r>
            <a:rPr lang="en-US" sz="1000" kern="1200" dirty="0" smtClean="0">
              <a:sym typeface="Wingdings" panose="05000000000000000000" pitchFamily="2" charset="2"/>
            </a:rPr>
            <a:t>  </a:t>
          </a:r>
          <a:r>
            <a:rPr lang="en-US" sz="1000" kern="1200" dirty="0" err="1" smtClean="0">
              <a:sym typeface="Wingdings" panose="05000000000000000000" pitchFamily="2" charset="2"/>
            </a:rPr>
            <a:t>Falla</a:t>
          </a:r>
          <a:r>
            <a:rPr lang="en-US" sz="1000" kern="1200" dirty="0" smtClean="0">
              <a:sym typeface="Wingdings" panose="05000000000000000000" pitchFamily="2" charset="2"/>
            </a:rPr>
            <a:t> </a:t>
          </a:r>
          <a:r>
            <a:rPr lang="en-US" sz="1000" kern="1200" dirty="0" err="1" smtClean="0">
              <a:sym typeface="Wingdings" panose="05000000000000000000" pitchFamily="2" charset="2"/>
            </a:rPr>
            <a:t>hepática</a:t>
          </a:r>
          <a:endParaRPr lang="en-US" sz="1000" kern="1200" dirty="0"/>
        </a:p>
      </dsp:txBody>
      <dsp:txXfrm>
        <a:off x="3763525" y="256461"/>
        <a:ext cx="1044661" cy="104466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C3185-7B13-4024-9F7D-99783EC7CAF7}" type="datetimeFigureOut">
              <a:rPr lang="en-US" smtClean="0"/>
              <a:t>5/13/2020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EA91A-9272-47C7-84EE-1BF9DD7F4B03}" type="slidenum">
              <a:rPr lang="en-US" smtClean="0"/>
              <a:t>‹#›</a:t>
            </a:fld>
            <a:endParaRPr lang="en-US"/>
          </a:p>
        </p:txBody>
      </p:sp>
    </p:spTree>
    <p:extLst>
      <p:ext uri="{BB962C8B-B14F-4D97-AF65-F5344CB8AC3E}">
        <p14:creationId xmlns:p14="http://schemas.microsoft.com/office/powerpoint/2010/main" val="280364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BEA91A-9272-47C7-84EE-1BF9DD7F4B03}" type="slidenum">
              <a:rPr lang="en-US" smtClean="0"/>
              <a:t>1</a:t>
            </a:fld>
            <a:endParaRPr lang="en-US"/>
          </a:p>
        </p:txBody>
      </p:sp>
    </p:spTree>
    <p:extLst>
      <p:ext uri="{BB962C8B-B14F-4D97-AF65-F5344CB8AC3E}">
        <p14:creationId xmlns:p14="http://schemas.microsoft.com/office/powerpoint/2010/main" val="197873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Although the incidence of </a:t>
            </a:r>
            <a:r>
              <a:rPr lang="en-US" sz="1200" b="0" i="0" u="none" strike="noStrike" kern="1200" baseline="0" dirty="0" err="1" smtClean="0">
                <a:solidFill>
                  <a:schemeClr val="tx1"/>
                </a:solidFill>
                <a:latin typeface="+mn-lt"/>
                <a:ea typeface="+mn-ea"/>
                <a:cs typeface="+mn-cs"/>
              </a:rPr>
              <a:t>postgastrectomy</a:t>
            </a:r>
            <a:r>
              <a:rPr lang="en-US" sz="1200" b="0" i="0" u="none" strike="noStrike" kern="1200" baseline="0" dirty="0" smtClean="0">
                <a:solidFill>
                  <a:schemeClr val="tx1"/>
                </a:solidFill>
                <a:latin typeface="+mn-lt"/>
                <a:ea typeface="+mn-ea"/>
                <a:cs typeface="+mn-cs"/>
              </a:rPr>
              <a:t> syndrome decreased with biliopancreatic diversion with duodenal switch, other associated complications are similar to those patients with biliopancreatic diversion and include calcium, iron, magnesium, vitamin, and protein deficiency, as well as malodorous stools and flatus [5]. The risk of anatomic complications related to the operative procedure is higher because of multiple anastomoses and includes bowel obstruction, ventral and internal hernia, anastomotic leak, fistulas, and abscess. Bowel obstruction is the most common complication, with two thirds of these cases involving the gastric pouch and one third of cases involving the distal anastomotic sites, most commonly the biliopancreatic limb. Biliopancreatic diversion with duodenal switch is performed via laparotomy as well as laparoscopically. The first robotically assisted biliopancreatic diversion with duodenal switch was performed in 2000 by a totally </a:t>
            </a:r>
            <a:r>
              <a:rPr lang="en-US" sz="1200" b="0" i="0" u="none" strike="noStrike" kern="1200" baseline="0" dirty="0" err="1" smtClean="0">
                <a:solidFill>
                  <a:schemeClr val="tx1"/>
                </a:solidFill>
                <a:latin typeface="+mn-lt"/>
                <a:ea typeface="+mn-ea"/>
                <a:cs typeface="+mn-cs"/>
              </a:rPr>
              <a:t>intracorporeal</a:t>
            </a:r>
            <a:r>
              <a:rPr lang="en-US" sz="1200" b="0" i="0" u="none" strike="noStrike" kern="1200" baseline="0" dirty="0" smtClean="0">
                <a:solidFill>
                  <a:schemeClr val="tx1"/>
                </a:solidFill>
                <a:latin typeface="+mn-lt"/>
                <a:ea typeface="+mn-ea"/>
                <a:cs typeface="+mn-cs"/>
              </a:rPr>
              <a:t> approach. The operative mortality for biliopancreatic diversion with duodenal switch is approximately 1%. This rate is slightly higher (2.5%) for the laparoscopically performed biliopancreatic diversion with duodenal switch. This mortality rate may decrease as the surgeon gains expertise with the technical aspects of this procedure and overcomes the associated learning curve</a:t>
            </a:r>
            <a:endParaRPr lang="en-US" dirty="0"/>
          </a:p>
        </p:txBody>
      </p:sp>
      <p:sp>
        <p:nvSpPr>
          <p:cNvPr id="4" name="Slide Number Placeholder 3"/>
          <p:cNvSpPr>
            <a:spLocks noGrp="1"/>
          </p:cNvSpPr>
          <p:nvPr>
            <p:ph type="sldNum" sz="quarter" idx="10"/>
          </p:nvPr>
        </p:nvSpPr>
        <p:spPr/>
        <p:txBody>
          <a:bodyPr/>
          <a:lstStyle/>
          <a:p>
            <a:fld id="{D4BEA91A-9272-47C7-84EE-1BF9DD7F4B03}" type="slidenum">
              <a:rPr lang="en-US" smtClean="0"/>
              <a:t>10</a:t>
            </a:fld>
            <a:endParaRPr lang="en-US"/>
          </a:p>
        </p:txBody>
      </p:sp>
    </p:spTree>
    <p:extLst>
      <p:ext uri="{BB962C8B-B14F-4D97-AF65-F5344CB8AC3E}">
        <p14:creationId xmlns:p14="http://schemas.microsoft.com/office/powerpoint/2010/main" val="1081289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Surgical management of obesity has evolved over the past five decades and now is a popular treatment method for morbidly obese patients. Various restrictive and </a:t>
            </a:r>
            <a:r>
              <a:rPr lang="en-US" sz="1200" b="0" i="0" u="none" strike="noStrike" kern="1200" baseline="0" dirty="0" err="1" smtClean="0">
                <a:solidFill>
                  <a:schemeClr val="tx1"/>
                </a:solidFill>
                <a:latin typeface="+mn-lt"/>
                <a:ea typeface="+mn-ea"/>
                <a:cs typeface="+mn-cs"/>
              </a:rPr>
              <a:t>malabsorptive</a:t>
            </a:r>
            <a:r>
              <a:rPr lang="en-US" sz="1200" b="0" i="0" u="none" strike="noStrike" kern="1200" baseline="0" dirty="0" smtClean="0">
                <a:solidFill>
                  <a:schemeClr val="tx1"/>
                </a:solidFill>
                <a:latin typeface="+mn-lt"/>
                <a:ea typeface="+mn-ea"/>
                <a:cs typeface="+mn-cs"/>
              </a:rPr>
              <a:t> procedures, or a combination thereof, have been tried clinically. The majority of these techniques are no longer performed because of associated severe complications. However, there are still patients with these procedures who are either under clinical surveillance or are being evaluated for revision or conversion to other bariatric procedures (Table 2). Knowledge of the surgical anatomy, radiologic appearance, and the associated complications is essential to the radiologist evaluating these patients.</a:t>
            </a:r>
            <a:endParaRPr lang="en-US" dirty="0"/>
          </a:p>
        </p:txBody>
      </p:sp>
      <p:sp>
        <p:nvSpPr>
          <p:cNvPr id="4" name="Slide Number Placeholder 3"/>
          <p:cNvSpPr>
            <a:spLocks noGrp="1"/>
          </p:cNvSpPr>
          <p:nvPr>
            <p:ph type="sldNum" sz="quarter" idx="10"/>
          </p:nvPr>
        </p:nvSpPr>
        <p:spPr/>
        <p:txBody>
          <a:bodyPr/>
          <a:lstStyle/>
          <a:p>
            <a:fld id="{D4BEA91A-9272-47C7-84EE-1BF9DD7F4B03}" type="slidenum">
              <a:rPr lang="en-US" smtClean="0"/>
              <a:t>14</a:t>
            </a:fld>
            <a:endParaRPr lang="en-US"/>
          </a:p>
        </p:txBody>
      </p:sp>
    </p:spTree>
    <p:extLst>
      <p:ext uri="{BB962C8B-B14F-4D97-AF65-F5344CB8AC3E}">
        <p14:creationId xmlns:p14="http://schemas.microsoft.com/office/powerpoint/2010/main" val="170899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initial era of bariatric surgery began with the observation that a surgically shortened small intestine and secondary malabsorption resulted in sustained weight loss. In 1954, </a:t>
            </a:r>
            <a:r>
              <a:rPr lang="en-US" sz="1200" b="0" i="0" u="none" strike="noStrike" kern="1200" baseline="0" dirty="0" err="1" smtClean="0">
                <a:solidFill>
                  <a:schemeClr val="tx1"/>
                </a:solidFill>
                <a:latin typeface="+mn-lt"/>
                <a:ea typeface="+mn-ea"/>
                <a:cs typeface="+mn-cs"/>
              </a:rPr>
              <a:t>Kremen</a:t>
            </a:r>
            <a:r>
              <a:rPr lang="en-US" sz="1200" b="0" i="0" u="none" strike="noStrike" kern="1200" baseline="0" dirty="0" smtClean="0">
                <a:solidFill>
                  <a:schemeClr val="tx1"/>
                </a:solidFill>
                <a:latin typeface="+mn-lt"/>
                <a:ea typeface="+mn-ea"/>
                <a:cs typeface="+mn-cs"/>
              </a:rPr>
              <a:t> et al. reported that resection of a controlled length of small intestine in dogs resulted in impaired fat absorption and consequent weight loss. They also noted that those patients who lost a portion of their small intestine for various reasons lost weight despite increased caloric intake. These observations cultivated the beginning of bariatric surgery as we know it today. Because the majority of nutrient absorption occurs in the small intestine, it was the first region of the gastrointestinal tract considered</a:t>
            </a:r>
          </a:p>
          <a:p>
            <a:r>
              <a:rPr lang="en-US" sz="1200" b="0" i="0" u="none" strike="noStrike" kern="1200" baseline="0" dirty="0" smtClean="0">
                <a:solidFill>
                  <a:schemeClr val="tx1"/>
                </a:solidFill>
                <a:latin typeface="+mn-lt"/>
                <a:ea typeface="+mn-ea"/>
                <a:cs typeface="+mn-cs"/>
              </a:rPr>
              <a:t>for surgical revision to produce weight loss. The small intestine normally measures approximately 550 cm in length. A significant decrease in the functional absorptive length of small intestine can result in impaired absorption of nutrients and “dumping syndrome” associated with certain food intake. Dumping syndrome can result in diarrhea, nausea, and bloating.</a:t>
            </a:r>
            <a:endParaRPr lang="en-US" dirty="0"/>
          </a:p>
        </p:txBody>
      </p:sp>
      <p:sp>
        <p:nvSpPr>
          <p:cNvPr id="4" name="Slide Number Placeholder 3"/>
          <p:cNvSpPr>
            <a:spLocks noGrp="1"/>
          </p:cNvSpPr>
          <p:nvPr>
            <p:ph type="sldNum" sz="quarter" idx="10"/>
          </p:nvPr>
        </p:nvSpPr>
        <p:spPr/>
        <p:txBody>
          <a:bodyPr/>
          <a:lstStyle/>
          <a:p>
            <a:fld id="{D4BEA91A-9272-47C7-84EE-1BF9DD7F4B03}" type="slidenum">
              <a:rPr lang="en-US" smtClean="0"/>
              <a:t>2</a:t>
            </a:fld>
            <a:endParaRPr lang="en-US"/>
          </a:p>
        </p:txBody>
      </p:sp>
    </p:spTree>
    <p:extLst>
      <p:ext uri="{BB962C8B-B14F-4D97-AF65-F5344CB8AC3E}">
        <p14:creationId xmlns:p14="http://schemas.microsoft.com/office/powerpoint/2010/main" val="147340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1963, Payne et al. performed the first surgical procedure for weight loss in obese patients. The </a:t>
            </a:r>
            <a:r>
              <a:rPr lang="en-US" sz="1200" b="0" i="0" u="none" strike="noStrike" kern="1200" baseline="0" dirty="0" err="1" smtClean="0">
                <a:solidFill>
                  <a:schemeClr val="tx1"/>
                </a:solidFill>
                <a:latin typeface="+mn-lt"/>
                <a:ea typeface="+mn-ea"/>
                <a:cs typeface="+mn-cs"/>
              </a:rPr>
              <a:t>jejunocolic</a:t>
            </a:r>
            <a:r>
              <a:rPr lang="en-US" sz="1200" b="0" i="0" u="none" strike="noStrike" kern="1200" baseline="0" dirty="0" smtClean="0">
                <a:solidFill>
                  <a:schemeClr val="tx1"/>
                </a:solidFill>
                <a:latin typeface="+mn-lt"/>
                <a:ea typeface="+mn-ea"/>
                <a:cs typeface="+mn-cs"/>
              </a:rPr>
              <a:t> bypass, a purely </a:t>
            </a:r>
            <a:r>
              <a:rPr lang="en-US" sz="1200" b="0" i="0" u="none" strike="noStrike" kern="1200" baseline="0" dirty="0" err="1" smtClean="0">
                <a:solidFill>
                  <a:schemeClr val="tx1"/>
                </a:solidFill>
                <a:latin typeface="+mn-lt"/>
                <a:ea typeface="+mn-ea"/>
                <a:cs typeface="+mn-cs"/>
              </a:rPr>
              <a:t>malabsorptive</a:t>
            </a:r>
            <a:r>
              <a:rPr lang="en-US" sz="1200" b="0" i="0" u="none" strike="noStrike" kern="1200" baseline="0" dirty="0" smtClean="0">
                <a:solidFill>
                  <a:schemeClr val="tx1"/>
                </a:solidFill>
                <a:latin typeface="+mn-lt"/>
                <a:ea typeface="+mn-ea"/>
                <a:cs typeface="+mn-cs"/>
              </a:rPr>
              <a:t> procedure, consisted of dividing the small intestine 35–50 cm distal to the ligament of </a:t>
            </a:r>
            <a:r>
              <a:rPr lang="en-US" sz="1200" b="0" i="0" u="none" strike="noStrike" kern="1200" baseline="0" dirty="0" err="1" smtClean="0">
                <a:solidFill>
                  <a:schemeClr val="tx1"/>
                </a:solidFill>
                <a:latin typeface="+mn-lt"/>
                <a:ea typeface="+mn-ea"/>
                <a:cs typeface="+mn-cs"/>
              </a:rPr>
              <a:t>Treitz</a:t>
            </a:r>
            <a:r>
              <a:rPr lang="en-US" sz="1200" b="0" i="0" u="none" strike="noStrike" kern="1200" baseline="0" dirty="0" smtClean="0">
                <a:solidFill>
                  <a:schemeClr val="tx1"/>
                </a:solidFill>
                <a:latin typeface="+mn-lt"/>
                <a:ea typeface="+mn-ea"/>
                <a:cs typeface="+mn-cs"/>
              </a:rPr>
              <a:t>. The proximal segment was then anastomosed to the proximal transverse colon in an end-to-side fashion. The distal end was simply closed blindly, leaving a long blind loop of small intestine. This procedure was later modified to include anastomosis of jejunum to proximal ascending colon to help decrease the degree of diarrhea (Fig. 1). After the surgery, the majority of weight loss occurred in the first postoperative year. In all subjects, decreased absorption of fats and resultant decreased serum cholesterol and lipoproteins was noted. However, fatty stools, significant diarrhea, and anal complications were observed in nearly all patients. These findings were seen for many years after surgery, even when the patients’ weight had stabilized. Poor absorption of vitamins B12, A, and D and low levels of such minerals as magnesium, potassium, and calcium also occurred, which required continuous replacement. Other complications included dehydration, electrolyte imbalance, hypoprothrombinemia, postural hypotension, tetany, joint symptoms, anemia, </a:t>
            </a:r>
            <a:r>
              <a:rPr lang="en-US" sz="1200" b="0" i="0" u="none" strike="noStrike" kern="1200" baseline="0" dirty="0" err="1" smtClean="0">
                <a:solidFill>
                  <a:schemeClr val="tx1"/>
                </a:solidFill>
                <a:latin typeface="+mn-lt"/>
                <a:ea typeface="+mn-ea"/>
                <a:cs typeface="+mn-cs"/>
              </a:rPr>
              <a:t>cholelithiasis</a:t>
            </a:r>
            <a:r>
              <a:rPr lang="en-US" sz="1200" b="0" i="0" u="none" strike="noStrike" kern="1200" baseline="0" dirty="0" smtClean="0">
                <a:solidFill>
                  <a:schemeClr val="tx1"/>
                </a:solidFill>
                <a:latin typeface="+mn-lt"/>
                <a:ea typeface="+mn-ea"/>
                <a:cs typeface="+mn-cs"/>
              </a:rPr>
              <a:t>, nephrolithiasis, fatty infiltration of the liver, hepatic cirrhosis, and hepatic failure. Because of severe complications, </a:t>
            </a:r>
            <a:r>
              <a:rPr lang="en-US" sz="1200" b="0" i="0" u="none" strike="noStrike" kern="1200" baseline="0" dirty="0" err="1" smtClean="0">
                <a:solidFill>
                  <a:schemeClr val="tx1"/>
                </a:solidFill>
                <a:latin typeface="+mn-lt"/>
                <a:ea typeface="+mn-ea"/>
                <a:cs typeface="+mn-cs"/>
              </a:rPr>
              <a:t>jejunocolic</a:t>
            </a:r>
            <a:r>
              <a:rPr lang="en-US" sz="1200" b="0" i="0" u="none" strike="noStrike" kern="1200" baseline="0" dirty="0" smtClean="0">
                <a:solidFill>
                  <a:schemeClr val="tx1"/>
                </a:solidFill>
                <a:latin typeface="+mn-lt"/>
                <a:ea typeface="+mn-ea"/>
                <a:cs typeface="+mn-cs"/>
              </a:rPr>
              <a:t> bypass was abandoned, and many were converted to </a:t>
            </a:r>
            <a:r>
              <a:rPr lang="en-US" sz="1200" b="0" i="0" u="none" strike="noStrike" kern="1200" baseline="0" dirty="0" err="1" smtClean="0">
                <a:solidFill>
                  <a:schemeClr val="tx1"/>
                </a:solidFill>
                <a:latin typeface="+mn-lt"/>
                <a:ea typeface="+mn-ea"/>
                <a:cs typeface="+mn-cs"/>
              </a:rPr>
              <a:t>jejunoileal</a:t>
            </a:r>
            <a:r>
              <a:rPr lang="en-US" sz="1200" b="0" i="0" u="none" strike="noStrike" kern="1200" baseline="0" dirty="0" smtClean="0">
                <a:solidFill>
                  <a:schemeClr val="tx1"/>
                </a:solidFill>
                <a:latin typeface="+mn-lt"/>
                <a:ea typeface="+mn-ea"/>
                <a:cs typeface="+mn-cs"/>
              </a:rPr>
              <a:t> bypass.</a:t>
            </a:r>
            <a:endParaRPr lang="en-US" dirty="0"/>
          </a:p>
        </p:txBody>
      </p:sp>
      <p:sp>
        <p:nvSpPr>
          <p:cNvPr id="4" name="Slide Number Placeholder 3"/>
          <p:cNvSpPr>
            <a:spLocks noGrp="1"/>
          </p:cNvSpPr>
          <p:nvPr>
            <p:ph type="sldNum" sz="quarter" idx="10"/>
          </p:nvPr>
        </p:nvSpPr>
        <p:spPr/>
        <p:txBody>
          <a:bodyPr/>
          <a:lstStyle/>
          <a:p>
            <a:fld id="{D4BEA91A-9272-47C7-84EE-1BF9DD7F4B03}" type="slidenum">
              <a:rPr lang="en-US" smtClean="0"/>
              <a:t>3</a:t>
            </a:fld>
            <a:endParaRPr lang="en-US"/>
          </a:p>
        </p:txBody>
      </p:sp>
    </p:spTree>
    <p:extLst>
      <p:ext uri="{BB962C8B-B14F-4D97-AF65-F5344CB8AC3E}">
        <p14:creationId xmlns:p14="http://schemas.microsoft.com/office/powerpoint/2010/main" val="306154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1969, Payne and </a:t>
            </a:r>
            <a:r>
              <a:rPr lang="en-US" sz="1200" b="0" i="0" u="none" strike="noStrike" kern="1200" baseline="0" dirty="0" err="1" smtClean="0">
                <a:solidFill>
                  <a:schemeClr val="tx1"/>
                </a:solidFill>
                <a:latin typeface="+mn-lt"/>
                <a:ea typeface="+mn-ea"/>
                <a:cs typeface="+mn-cs"/>
              </a:rPr>
              <a:t>DeWind</a:t>
            </a:r>
            <a:r>
              <a:rPr lang="en-US" sz="1200" b="0" i="0" u="none" strike="noStrike" kern="1200" baseline="0" dirty="0" smtClean="0">
                <a:solidFill>
                  <a:schemeClr val="tx1"/>
                </a:solidFill>
                <a:latin typeface="+mn-lt"/>
                <a:ea typeface="+mn-ea"/>
                <a:cs typeface="+mn-cs"/>
              </a:rPr>
              <a:t> [10] recommended </a:t>
            </a:r>
            <a:r>
              <a:rPr lang="en-US" sz="1200" b="0" i="0" u="none" strike="noStrike" kern="1200" baseline="0" dirty="0" err="1" smtClean="0">
                <a:solidFill>
                  <a:schemeClr val="tx1"/>
                </a:solidFill>
                <a:latin typeface="+mn-lt"/>
                <a:ea typeface="+mn-ea"/>
                <a:cs typeface="+mn-cs"/>
              </a:rPr>
              <a:t>jejunoileostomy</a:t>
            </a:r>
            <a:r>
              <a:rPr lang="en-US" sz="1200" b="0" i="0" u="none" strike="noStrike" kern="1200" baseline="0" dirty="0" smtClean="0">
                <a:solidFill>
                  <a:schemeClr val="tx1"/>
                </a:solidFill>
                <a:latin typeface="+mn-lt"/>
                <a:ea typeface="+mn-ea"/>
                <a:cs typeface="+mn-cs"/>
              </a:rPr>
              <a:t> for surgical treatment of obesity. This procedure involved dividing the small intestine 35 cm distal to the ligament of </a:t>
            </a:r>
            <a:r>
              <a:rPr lang="en-US" sz="1200" b="0" i="0" u="none" strike="noStrike" kern="1200" baseline="0" dirty="0" err="1" smtClean="0">
                <a:solidFill>
                  <a:schemeClr val="tx1"/>
                </a:solidFill>
                <a:latin typeface="+mn-lt"/>
                <a:ea typeface="+mn-ea"/>
                <a:cs typeface="+mn-cs"/>
              </a:rPr>
              <a:t>Treitz</a:t>
            </a:r>
            <a:r>
              <a:rPr lang="en-US" sz="1200" b="0" i="0" u="none" strike="noStrike" kern="1200" baseline="0" dirty="0" smtClean="0">
                <a:solidFill>
                  <a:schemeClr val="tx1"/>
                </a:solidFill>
                <a:latin typeface="+mn-lt"/>
                <a:ea typeface="+mn-ea"/>
                <a:cs typeface="+mn-cs"/>
              </a:rPr>
              <a:t> and anastomosing the proximal segment of jejunum to the terminal ileum, 10 cm proximal to the ileocecal valve in an end-to-side fashion (Figs. 2 and 3). In 1976, Scott Jr. et al. recommended an end-to-end anastomosis of the jejunum to ileum, where the bypassed long segment of the small intestine was anastomosed into the transverse or sigmoid colon (Fig. 4). Investigators claimed better weight loss and maintenance because of lack of reflux of nutrients into the bypassed small intestine, which was present in the end-to-side </a:t>
            </a:r>
            <a:r>
              <a:rPr lang="en-US" sz="1200" b="0" i="0" u="none" strike="noStrike" kern="1200" baseline="0" dirty="0" err="1" smtClean="0">
                <a:solidFill>
                  <a:schemeClr val="tx1"/>
                </a:solidFill>
                <a:latin typeface="+mn-lt"/>
                <a:ea typeface="+mn-ea"/>
                <a:cs typeface="+mn-cs"/>
              </a:rPr>
              <a:t>jejunoileostomy</a:t>
            </a:r>
            <a:r>
              <a:rPr lang="en-US" sz="1200" b="0" i="0" u="none" strike="noStrike" kern="1200" baseline="0" dirty="0" smtClean="0">
                <a:solidFill>
                  <a:schemeClr val="tx1"/>
                </a:solidFill>
                <a:latin typeface="+mn-lt"/>
                <a:ea typeface="+mn-ea"/>
                <a:cs typeface="+mn-cs"/>
              </a:rPr>
              <a:t> [12] (Fig. 5). Although the long-term weight loss differed with both variants of the </a:t>
            </a:r>
            <a:r>
              <a:rPr lang="en-US" sz="1200" b="0" i="0" u="none" strike="noStrike" kern="1200" baseline="0" dirty="0" err="1" smtClean="0">
                <a:solidFill>
                  <a:schemeClr val="tx1"/>
                </a:solidFill>
                <a:latin typeface="+mn-lt"/>
                <a:ea typeface="+mn-ea"/>
                <a:cs typeface="+mn-cs"/>
              </a:rPr>
              <a:t>jejunoileal</a:t>
            </a:r>
            <a:r>
              <a:rPr lang="en-US" sz="1200" b="0" i="0" u="none" strike="noStrike" kern="1200" baseline="0" dirty="0" smtClean="0">
                <a:solidFill>
                  <a:schemeClr val="tx1"/>
                </a:solidFill>
                <a:latin typeface="+mn-lt"/>
                <a:ea typeface="+mn-ea"/>
                <a:cs typeface="+mn-cs"/>
              </a:rPr>
              <a:t> bypass procedures, the majority of patients lost  a significant amount of weight within the first postoperative year. Pi-</a:t>
            </a:r>
            <a:r>
              <a:rPr lang="en-US" sz="1200" b="0" i="0" u="none" strike="noStrike" kern="1200" baseline="0" dirty="0" err="1" smtClean="0">
                <a:solidFill>
                  <a:schemeClr val="tx1"/>
                </a:solidFill>
                <a:latin typeface="+mn-lt"/>
                <a:ea typeface="+mn-ea"/>
                <a:cs typeface="+mn-cs"/>
              </a:rPr>
              <a:t>Sunyer</a:t>
            </a:r>
            <a:r>
              <a:rPr lang="en-US" sz="1200" b="0" i="0" u="none" strike="noStrike" kern="1200" baseline="0" dirty="0" smtClean="0">
                <a:solidFill>
                  <a:schemeClr val="tx1"/>
                </a:solidFill>
                <a:latin typeface="+mn-lt"/>
                <a:ea typeface="+mn-ea"/>
                <a:cs typeface="+mn-cs"/>
              </a:rPr>
              <a:t>  reported that the degree of the patient’s obesity determined how closely the desirable weight would be achieved; the heavier the patient, the earlier a weight plateau would occur. </a:t>
            </a:r>
            <a:r>
              <a:rPr lang="en-US" sz="1200" b="0" i="0" u="none" strike="noStrike" kern="1200" baseline="0" dirty="0" err="1" smtClean="0">
                <a:solidFill>
                  <a:schemeClr val="tx1"/>
                </a:solidFill>
                <a:latin typeface="+mn-lt"/>
                <a:ea typeface="+mn-ea"/>
                <a:cs typeface="+mn-cs"/>
              </a:rPr>
              <a:t>Jejunoileal</a:t>
            </a:r>
            <a:r>
              <a:rPr lang="en-US" sz="1200" b="0" i="0" u="none" strike="noStrike" kern="1200" baseline="0" dirty="0" smtClean="0">
                <a:solidFill>
                  <a:schemeClr val="tx1"/>
                </a:solidFill>
                <a:latin typeface="+mn-lt"/>
                <a:ea typeface="+mn-ea"/>
                <a:cs typeface="+mn-cs"/>
              </a:rPr>
              <a:t> bypass, however, was associated with several</a:t>
            </a:r>
          </a:p>
          <a:p>
            <a:r>
              <a:rPr lang="en-US" sz="1200" b="0" i="0" u="none" strike="noStrike" kern="1200" baseline="0" dirty="0" smtClean="0">
                <a:solidFill>
                  <a:schemeClr val="tx1"/>
                </a:solidFill>
                <a:latin typeface="+mn-lt"/>
                <a:ea typeface="+mn-ea"/>
                <a:cs typeface="+mn-cs"/>
              </a:rPr>
              <a:t>significant complications as well.</a:t>
            </a:r>
            <a:endParaRPr lang="en-US" dirty="0"/>
          </a:p>
        </p:txBody>
      </p:sp>
      <p:sp>
        <p:nvSpPr>
          <p:cNvPr id="4" name="Slide Number Placeholder 3"/>
          <p:cNvSpPr>
            <a:spLocks noGrp="1"/>
          </p:cNvSpPr>
          <p:nvPr>
            <p:ph type="sldNum" sz="quarter" idx="10"/>
          </p:nvPr>
        </p:nvSpPr>
        <p:spPr/>
        <p:txBody>
          <a:bodyPr/>
          <a:lstStyle/>
          <a:p>
            <a:fld id="{D4BEA91A-9272-47C7-84EE-1BF9DD7F4B03}" type="slidenum">
              <a:rPr lang="en-US" smtClean="0"/>
              <a:t>4</a:t>
            </a:fld>
            <a:endParaRPr lang="en-US"/>
          </a:p>
        </p:txBody>
      </p:sp>
    </p:spTree>
    <p:extLst>
      <p:ext uri="{BB962C8B-B14F-4D97-AF65-F5344CB8AC3E}">
        <p14:creationId xmlns:p14="http://schemas.microsoft.com/office/powerpoint/2010/main" val="64417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Anaerobic bacterial overgrowth in the long excluded blind loop, termed “bypass enteritis,” resulted in abdominal distention and lactose intolerance and contributed to the </a:t>
            </a:r>
            <a:r>
              <a:rPr lang="en-US" sz="1200" b="0" i="0" u="none" strike="noStrike" kern="1200" baseline="0" dirty="0" err="1" smtClean="0">
                <a:solidFill>
                  <a:schemeClr val="tx1"/>
                </a:solidFill>
                <a:latin typeface="+mn-lt"/>
                <a:ea typeface="+mn-ea"/>
                <a:cs typeface="+mn-cs"/>
              </a:rPr>
              <a:t>foulsmelling</a:t>
            </a:r>
            <a:r>
              <a:rPr lang="en-US" sz="1200" b="0" i="0" u="none" strike="noStrike" kern="1200" baseline="0" dirty="0" smtClean="0">
                <a:solidFill>
                  <a:schemeClr val="tx1"/>
                </a:solidFill>
                <a:latin typeface="+mn-lt"/>
                <a:ea typeface="+mn-ea"/>
                <a:cs typeface="+mn-cs"/>
              </a:rPr>
              <a:t> flatus and stool commonly observed in these patients. Absorption of the bacterial toxins resulted in </a:t>
            </a:r>
            <a:r>
              <a:rPr lang="en-US" sz="1200" b="0" i="0" u="none" strike="noStrike" kern="1200" baseline="0" dirty="0" err="1" smtClean="0">
                <a:solidFill>
                  <a:schemeClr val="tx1"/>
                </a:solidFill>
                <a:latin typeface="+mn-lt"/>
                <a:ea typeface="+mn-ea"/>
                <a:cs typeface="+mn-cs"/>
              </a:rPr>
              <a:t>polyarthralgia</a:t>
            </a:r>
            <a:r>
              <a:rPr lang="en-US" sz="1200" b="0" i="0" u="none" strike="noStrike" kern="1200" baseline="0" dirty="0" smtClean="0">
                <a:solidFill>
                  <a:schemeClr val="tx1"/>
                </a:solidFill>
                <a:latin typeface="+mn-lt"/>
                <a:ea typeface="+mn-ea"/>
                <a:cs typeface="+mn-cs"/>
              </a:rPr>
              <a:t> and hepatic failure. Continuous diarrhea also resulted in anal excoriation and hemorrhoids [13]. In addition to short gut syndrome, alterations to luminal absorption of fatty acids, calcium, and oxalate led to increased incidence of nephrolithiasis and renal failure. Loss of potassium, calcium, and magnesium, as well as vitamin and protein deficiency, resulted in secondary neuropathy, bone demineralization, myalgia, peripheral weakness, and edema [14]. As adaptation to the short gut syndrome progressed, the capacity to absorb carbohydrates increased, which resulted in weight regain despite the continuous protein malnutrition and malabsorption of vitamins and minerals</a:t>
            </a:r>
            <a:endParaRPr lang="en-US" dirty="0"/>
          </a:p>
        </p:txBody>
      </p:sp>
      <p:sp>
        <p:nvSpPr>
          <p:cNvPr id="4" name="Slide Number Placeholder 3"/>
          <p:cNvSpPr>
            <a:spLocks noGrp="1"/>
          </p:cNvSpPr>
          <p:nvPr>
            <p:ph type="sldNum" sz="quarter" idx="10"/>
          </p:nvPr>
        </p:nvSpPr>
        <p:spPr/>
        <p:txBody>
          <a:bodyPr/>
          <a:lstStyle/>
          <a:p>
            <a:fld id="{D4BEA91A-9272-47C7-84EE-1BF9DD7F4B03}" type="slidenum">
              <a:rPr lang="en-US" smtClean="0"/>
              <a:t>5</a:t>
            </a:fld>
            <a:endParaRPr lang="en-US"/>
          </a:p>
        </p:txBody>
      </p:sp>
    </p:spTree>
    <p:extLst>
      <p:ext uri="{BB962C8B-B14F-4D97-AF65-F5344CB8AC3E}">
        <p14:creationId xmlns:p14="http://schemas.microsoft.com/office/powerpoint/2010/main" val="230628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overall mortality rate for </a:t>
            </a:r>
            <a:r>
              <a:rPr lang="en-US" sz="1200" b="0" i="0" u="none" strike="noStrike" kern="1200" baseline="0" dirty="0" err="1" smtClean="0">
                <a:solidFill>
                  <a:schemeClr val="tx1"/>
                </a:solidFill>
                <a:latin typeface="+mn-lt"/>
                <a:ea typeface="+mn-ea"/>
                <a:cs typeface="+mn-cs"/>
              </a:rPr>
              <a:t>jejunoileal</a:t>
            </a:r>
            <a:r>
              <a:rPr lang="en-US" sz="1200" b="0" i="0" u="none" strike="noStrike" kern="1200" baseline="0" dirty="0" smtClean="0">
                <a:solidFill>
                  <a:schemeClr val="tx1"/>
                </a:solidFill>
                <a:latin typeface="+mn-lt"/>
                <a:ea typeface="+mn-ea"/>
                <a:cs typeface="+mn-cs"/>
              </a:rPr>
              <a:t> bypass was reported at approximately 4% in within the first two postoperative years and was usually related to liver failure. </a:t>
            </a:r>
            <a:r>
              <a:rPr lang="en-US" sz="1200" b="0" i="0" u="none" strike="noStrike" kern="1200" baseline="0" dirty="0" err="1" smtClean="0">
                <a:solidFill>
                  <a:schemeClr val="tx1"/>
                </a:solidFill>
                <a:latin typeface="+mn-lt"/>
                <a:ea typeface="+mn-ea"/>
                <a:cs typeface="+mn-cs"/>
              </a:rPr>
              <a:t>Jejunoileal</a:t>
            </a:r>
            <a:r>
              <a:rPr lang="en-US" sz="1200" b="0" i="0" u="none" strike="noStrike" kern="1200" baseline="0" dirty="0" smtClean="0">
                <a:solidFill>
                  <a:schemeClr val="tx1"/>
                </a:solidFill>
                <a:latin typeface="+mn-lt"/>
                <a:ea typeface="+mn-ea"/>
                <a:cs typeface="+mn-cs"/>
              </a:rPr>
              <a:t> bypass has long been abandoned, and the majority of patients with this procedure have undergone reversal or revision to another bariatric procedure. There are still a small number of patients with the original </a:t>
            </a:r>
            <a:r>
              <a:rPr lang="en-US" sz="1200" b="0" i="0" u="none" strike="noStrike" kern="1200" baseline="0" dirty="0" err="1" smtClean="0">
                <a:solidFill>
                  <a:schemeClr val="tx1"/>
                </a:solidFill>
                <a:latin typeface="+mn-lt"/>
                <a:ea typeface="+mn-ea"/>
                <a:cs typeface="+mn-cs"/>
              </a:rPr>
              <a:t>jejunoileal</a:t>
            </a:r>
            <a:r>
              <a:rPr lang="en-US" sz="1200" b="0" i="0" u="none" strike="noStrike" kern="1200" baseline="0" dirty="0" smtClean="0">
                <a:solidFill>
                  <a:schemeClr val="tx1"/>
                </a:solidFill>
                <a:latin typeface="+mn-lt"/>
                <a:ea typeface="+mn-ea"/>
                <a:cs typeface="+mn-cs"/>
              </a:rPr>
              <a:t> bypass remaining, who require close clinical observation and routine follow-up of liver function as well as liver biopsies because of the increased risk of hepatic failure and cirrhosis.</a:t>
            </a:r>
            <a:endParaRPr lang="en-US" dirty="0"/>
          </a:p>
        </p:txBody>
      </p:sp>
      <p:sp>
        <p:nvSpPr>
          <p:cNvPr id="4" name="Slide Number Placeholder 3"/>
          <p:cNvSpPr>
            <a:spLocks noGrp="1"/>
          </p:cNvSpPr>
          <p:nvPr>
            <p:ph type="sldNum" sz="quarter" idx="10"/>
          </p:nvPr>
        </p:nvSpPr>
        <p:spPr/>
        <p:txBody>
          <a:bodyPr/>
          <a:lstStyle/>
          <a:p>
            <a:fld id="{D4BEA91A-9272-47C7-84EE-1BF9DD7F4B03}" type="slidenum">
              <a:rPr lang="en-US" smtClean="0"/>
              <a:t>6</a:t>
            </a:fld>
            <a:endParaRPr lang="en-US"/>
          </a:p>
        </p:txBody>
      </p:sp>
    </p:spTree>
    <p:extLst>
      <p:ext uri="{BB962C8B-B14F-4D97-AF65-F5344CB8AC3E}">
        <p14:creationId xmlns:p14="http://schemas.microsoft.com/office/powerpoint/2010/main" val="428781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experience with </a:t>
            </a:r>
            <a:r>
              <a:rPr lang="en-US" sz="1200" b="0" i="0" u="none" strike="noStrike" kern="1200" baseline="0" dirty="0" err="1" smtClean="0">
                <a:solidFill>
                  <a:schemeClr val="tx1"/>
                </a:solidFill>
                <a:latin typeface="+mn-lt"/>
                <a:ea typeface="+mn-ea"/>
                <a:cs typeface="+mn-cs"/>
              </a:rPr>
              <a:t>jejunoileal</a:t>
            </a:r>
            <a:r>
              <a:rPr lang="en-US" sz="1200" b="0" i="0" u="none" strike="noStrike" kern="1200" baseline="0" dirty="0" smtClean="0">
                <a:solidFill>
                  <a:schemeClr val="tx1"/>
                </a:solidFill>
                <a:latin typeface="+mn-lt"/>
                <a:ea typeface="+mn-ea"/>
                <a:cs typeface="+mn-cs"/>
              </a:rPr>
              <a:t> bypass led investigators to consider pairing a </a:t>
            </a:r>
            <a:r>
              <a:rPr lang="en-US" sz="1200" b="0" i="0" u="none" strike="noStrike" kern="1200" baseline="0" dirty="0" err="1" smtClean="0">
                <a:solidFill>
                  <a:schemeClr val="tx1"/>
                </a:solidFill>
                <a:latin typeface="+mn-lt"/>
                <a:ea typeface="+mn-ea"/>
                <a:cs typeface="+mn-cs"/>
              </a:rPr>
              <a:t>malabsorptive</a:t>
            </a:r>
            <a:r>
              <a:rPr lang="en-US" sz="1200" b="0" i="0" u="none" strike="noStrike" kern="1200" baseline="0" dirty="0" smtClean="0">
                <a:solidFill>
                  <a:schemeClr val="tx1"/>
                </a:solidFill>
                <a:latin typeface="+mn-lt"/>
                <a:ea typeface="+mn-ea"/>
                <a:cs typeface="+mn-cs"/>
              </a:rPr>
              <a:t> and a restrictive process to obtain maximum sustainable weight loss. The restrictive process would result in food limitation and early satiety, whereas the </a:t>
            </a:r>
            <a:r>
              <a:rPr lang="en-US" sz="1200" b="0" i="0" u="none" strike="noStrike" kern="1200" baseline="0" dirty="0" err="1" smtClean="0">
                <a:solidFill>
                  <a:schemeClr val="tx1"/>
                </a:solidFill>
                <a:latin typeface="+mn-lt"/>
                <a:ea typeface="+mn-ea"/>
                <a:cs typeface="+mn-cs"/>
              </a:rPr>
              <a:t>malabsorptive</a:t>
            </a:r>
            <a:r>
              <a:rPr lang="en-US" sz="1200" b="0" i="0" u="none" strike="noStrike" kern="1200" baseline="0" dirty="0" smtClean="0">
                <a:solidFill>
                  <a:schemeClr val="tx1"/>
                </a:solidFill>
                <a:latin typeface="+mn-lt"/>
                <a:ea typeface="+mn-ea"/>
                <a:cs typeface="+mn-cs"/>
              </a:rPr>
              <a:t> process would result in decreased nutritional absorption (Table 1). The earliest combined bariatric procedure was the biliopancreatic diversion first reported in 1979 by </a:t>
            </a:r>
            <a:r>
              <a:rPr lang="en-US" sz="1200" b="0" i="0" u="none" strike="noStrike" kern="1200" baseline="0" dirty="0" err="1" smtClean="0">
                <a:solidFill>
                  <a:schemeClr val="tx1"/>
                </a:solidFill>
                <a:latin typeface="+mn-lt"/>
                <a:ea typeface="+mn-ea"/>
                <a:cs typeface="+mn-cs"/>
              </a:rPr>
              <a:t>Scopinaro</a:t>
            </a:r>
            <a:r>
              <a:rPr lang="en-US" sz="1200" b="0" i="0" u="none" strike="noStrike" kern="1200" baseline="0" dirty="0" smtClean="0">
                <a:solidFill>
                  <a:schemeClr val="tx1"/>
                </a:solidFill>
                <a:latin typeface="+mn-lt"/>
                <a:ea typeface="+mn-ea"/>
                <a:cs typeface="+mn-cs"/>
              </a:rPr>
              <a:t> et al. This was a modification of the </a:t>
            </a:r>
            <a:r>
              <a:rPr lang="en-US" sz="1200" b="0" i="0" u="none" strike="noStrike" kern="1200" baseline="0" dirty="0" err="1" smtClean="0">
                <a:solidFill>
                  <a:schemeClr val="tx1"/>
                </a:solidFill>
                <a:latin typeface="+mn-lt"/>
                <a:ea typeface="+mn-ea"/>
                <a:cs typeface="+mn-cs"/>
              </a:rPr>
              <a:t>jejunoileal</a:t>
            </a:r>
            <a:r>
              <a:rPr lang="en-US" sz="1200" b="0" i="0" u="none" strike="noStrike" kern="1200" baseline="0" dirty="0" smtClean="0">
                <a:solidFill>
                  <a:schemeClr val="tx1"/>
                </a:solidFill>
                <a:latin typeface="+mn-lt"/>
                <a:ea typeface="+mn-ea"/>
                <a:cs typeface="+mn-cs"/>
              </a:rPr>
              <a:t> bypass and consisted of a 200- to 250-mL horizontal gastric pouch associated with a distal gastrectomy and closure of the duodenal stump, as well as a </a:t>
            </a:r>
            <a:r>
              <a:rPr lang="en-US" sz="1200" b="0" i="0" u="none" strike="noStrike" kern="1200" baseline="0" dirty="0" err="1" smtClean="0">
                <a:solidFill>
                  <a:schemeClr val="tx1"/>
                </a:solidFill>
                <a:latin typeface="+mn-lt"/>
                <a:ea typeface="+mn-ea"/>
                <a:cs typeface="+mn-cs"/>
              </a:rPr>
              <a:t>gastroenterostomy</a:t>
            </a:r>
            <a:r>
              <a:rPr lang="en-US" sz="1200" b="0" i="0" u="none" strike="noStrike" kern="1200" baseline="0" dirty="0" smtClean="0">
                <a:solidFill>
                  <a:schemeClr val="tx1"/>
                </a:solidFill>
                <a:latin typeface="+mn-lt"/>
                <a:ea typeface="+mn-ea"/>
                <a:cs typeface="+mn-cs"/>
              </a:rPr>
              <a:t> with a 250-cm Roux limb. The biliopancreatic limb was anastomosed to the Roux limb 50 cm proximal to the ileocecal valve (Fig. 6). This procedure is currently more popular outside the United States and can result in 70% long-term weight loss in more than 90% of patients.</a:t>
            </a:r>
            <a:endParaRPr lang="en-US" dirty="0"/>
          </a:p>
        </p:txBody>
      </p:sp>
      <p:sp>
        <p:nvSpPr>
          <p:cNvPr id="4" name="Slide Number Placeholder 3"/>
          <p:cNvSpPr>
            <a:spLocks noGrp="1"/>
          </p:cNvSpPr>
          <p:nvPr>
            <p:ph type="sldNum" sz="quarter" idx="10"/>
          </p:nvPr>
        </p:nvSpPr>
        <p:spPr/>
        <p:txBody>
          <a:bodyPr/>
          <a:lstStyle/>
          <a:p>
            <a:fld id="{D4BEA91A-9272-47C7-84EE-1BF9DD7F4B03}" type="slidenum">
              <a:rPr lang="en-US" smtClean="0"/>
              <a:t>7</a:t>
            </a:fld>
            <a:endParaRPr lang="en-US"/>
          </a:p>
        </p:txBody>
      </p:sp>
    </p:spTree>
    <p:extLst>
      <p:ext uri="{BB962C8B-B14F-4D97-AF65-F5344CB8AC3E}">
        <p14:creationId xmlns:p14="http://schemas.microsoft.com/office/powerpoint/2010/main" val="322527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Biliopancreatic diversion significantly eliminates bypass enteritis of </a:t>
            </a:r>
            <a:r>
              <a:rPr lang="en-US" sz="1200" b="0" i="0" u="none" strike="noStrike" kern="1200" baseline="0" dirty="0" err="1" smtClean="0">
                <a:solidFill>
                  <a:schemeClr val="tx1"/>
                </a:solidFill>
                <a:latin typeface="+mn-lt"/>
                <a:ea typeface="+mn-ea"/>
                <a:cs typeface="+mn-cs"/>
              </a:rPr>
              <a:t>jejunoileal</a:t>
            </a:r>
            <a:r>
              <a:rPr lang="en-US" sz="1200" b="0" i="0" u="none" strike="noStrike" kern="1200" baseline="0" dirty="0" smtClean="0">
                <a:solidFill>
                  <a:schemeClr val="tx1"/>
                </a:solidFill>
                <a:latin typeface="+mn-lt"/>
                <a:ea typeface="+mn-ea"/>
                <a:cs typeface="+mn-cs"/>
              </a:rPr>
              <a:t> bypass and the related hepatic failure. Also, the increased bowel length decreases the incidence of frequent diarrhea, renal calculi, marginal ulcers, protein malnutrition, and vitamin and electrolyte deficiencies. However, there are frequent voluminous and malodorous stools and flatus associated with this operation. Increased risk of deficiency of calcium and fat-soluble vitamins and protein requires lifelong replacement therapy. Patients can also suffer from </a:t>
            </a:r>
            <a:r>
              <a:rPr lang="en-US" sz="1200" b="0" i="0" u="none" strike="noStrike" kern="1200" baseline="0" dirty="0" err="1" smtClean="0">
                <a:solidFill>
                  <a:schemeClr val="tx1"/>
                </a:solidFill>
                <a:latin typeface="+mn-lt"/>
                <a:ea typeface="+mn-ea"/>
                <a:cs typeface="+mn-cs"/>
              </a:rPr>
              <a:t>postgastrectomy</a:t>
            </a:r>
            <a:r>
              <a:rPr lang="en-US" sz="1200" b="0" i="0" u="none" strike="noStrike" kern="1200" baseline="0" dirty="0" smtClean="0">
                <a:solidFill>
                  <a:schemeClr val="tx1"/>
                </a:solidFill>
                <a:latin typeface="+mn-lt"/>
                <a:ea typeface="+mn-ea"/>
                <a:cs typeface="+mn-cs"/>
              </a:rPr>
              <a:t> syndrome, which includes marginal ulcers and dumping.</a:t>
            </a:r>
            <a:endParaRPr lang="en-US" dirty="0"/>
          </a:p>
        </p:txBody>
      </p:sp>
      <p:sp>
        <p:nvSpPr>
          <p:cNvPr id="4" name="Slide Number Placeholder 3"/>
          <p:cNvSpPr>
            <a:spLocks noGrp="1"/>
          </p:cNvSpPr>
          <p:nvPr>
            <p:ph type="sldNum" sz="quarter" idx="10"/>
          </p:nvPr>
        </p:nvSpPr>
        <p:spPr/>
        <p:txBody>
          <a:bodyPr/>
          <a:lstStyle/>
          <a:p>
            <a:fld id="{D4BEA91A-9272-47C7-84EE-1BF9DD7F4B03}" type="slidenum">
              <a:rPr lang="en-US" smtClean="0"/>
              <a:t>8</a:t>
            </a:fld>
            <a:endParaRPr lang="en-US"/>
          </a:p>
        </p:txBody>
      </p:sp>
    </p:spTree>
    <p:extLst>
      <p:ext uri="{BB962C8B-B14F-4D97-AF65-F5344CB8AC3E}">
        <p14:creationId xmlns:p14="http://schemas.microsoft.com/office/powerpoint/2010/main" val="101387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high incidence of </a:t>
            </a:r>
            <a:r>
              <a:rPr lang="en-US" sz="1200" b="0" i="0" u="none" strike="noStrike" kern="1200" baseline="0" dirty="0" err="1" smtClean="0">
                <a:solidFill>
                  <a:schemeClr val="tx1"/>
                </a:solidFill>
                <a:latin typeface="+mn-lt"/>
                <a:ea typeface="+mn-ea"/>
                <a:cs typeface="+mn-cs"/>
              </a:rPr>
              <a:t>postgastrectomy</a:t>
            </a:r>
            <a:r>
              <a:rPr lang="en-US" sz="1200" b="0" i="0" u="none" strike="noStrike" kern="1200" baseline="0" dirty="0" smtClean="0">
                <a:solidFill>
                  <a:schemeClr val="tx1"/>
                </a:solidFill>
                <a:latin typeface="+mn-lt"/>
                <a:ea typeface="+mn-ea"/>
                <a:cs typeface="+mn-cs"/>
              </a:rPr>
              <a:t> syndrome resulted in modification of biliopancreatic diversion with the addition of a pylorus sparing procedure first described by Marceau in 1993 [18]. In this procedure, the greater curvature of the stomach is resected, leaving a </a:t>
            </a:r>
            <a:r>
              <a:rPr lang="en-US" sz="1200" b="0" i="0" u="none" strike="noStrike" kern="1200" baseline="0" dirty="0" err="1" smtClean="0">
                <a:solidFill>
                  <a:schemeClr val="tx1"/>
                </a:solidFill>
                <a:latin typeface="+mn-lt"/>
                <a:ea typeface="+mn-ea"/>
                <a:cs typeface="+mn-cs"/>
              </a:rPr>
              <a:t>tubelike</a:t>
            </a:r>
            <a:r>
              <a:rPr lang="en-US" sz="1200" b="0" i="0" u="none" strike="noStrike" kern="1200" baseline="0" dirty="0" smtClean="0">
                <a:solidFill>
                  <a:schemeClr val="tx1"/>
                </a:solidFill>
                <a:latin typeface="+mn-lt"/>
                <a:ea typeface="+mn-ea"/>
                <a:cs typeface="+mn-cs"/>
              </a:rPr>
              <a:t> gastric remnant while preserving the pylorus. The enteric limb (250-cm Roux limb) is anastomosed to the </a:t>
            </a:r>
            <a:r>
              <a:rPr lang="en-US" sz="1200" b="0" i="0" u="none" strike="noStrike" kern="1200" baseline="0" dirty="0" err="1" smtClean="0">
                <a:solidFill>
                  <a:schemeClr val="tx1"/>
                </a:solidFill>
                <a:latin typeface="+mn-lt"/>
                <a:ea typeface="+mn-ea"/>
                <a:cs typeface="+mn-cs"/>
              </a:rPr>
              <a:t>postpyloric</a:t>
            </a:r>
            <a:r>
              <a:rPr lang="en-US" sz="1200" b="0" i="0" u="none" strike="noStrike" kern="1200" baseline="0" dirty="0" smtClean="0">
                <a:solidFill>
                  <a:schemeClr val="tx1"/>
                </a:solidFill>
                <a:latin typeface="+mn-lt"/>
                <a:ea typeface="+mn-ea"/>
                <a:cs typeface="+mn-cs"/>
              </a:rPr>
              <a:t> duodenum. A long </a:t>
            </a:r>
            <a:r>
              <a:rPr lang="en-US" sz="1200" b="0" i="0" u="none" strike="noStrike" kern="1200" baseline="0" dirty="0" err="1" smtClean="0">
                <a:solidFill>
                  <a:schemeClr val="tx1"/>
                </a:solidFill>
                <a:latin typeface="+mn-lt"/>
                <a:ea typeface="+mn-ea"/>
                <a:cs typeface="+mn-cs"/>
              </a:rPr>
              <a:t>duodenobiliopancreatic</a:t>
            </a:r>
            <a:r>
              <a:rPr lang="en-US" sz="1200" b="0" i="0" u="none" strike="noStrike" kern="1200" baseline="0" dirty="0" smtClean="0">
                <a:solidFill>
                  <a:schemeClr val="tx1"/>
                </a:solidFill>
                <a:latin typeface="+mn-lt"/>
                <a:ea typeface="+mn-ea"/>
                <a:cs typeface="+mn-cs"/>
              </a:rPr>
              <a:t> limb is anastomosed to the Roux limb 50 cm proximal to the ileocecal valve (Figs. 7 and 8).</a:t>
            </a:r>
          </a:p>
          <a:p>
            <a:r>
              <a:rPr lang="en-US" sz="1200" b="0" i="0" u="none" strike="noStrike" kern="1200" baseline="0" dirty="0" smtClean="0">
                <a:solidFill>
                  <a:schemeClr val="tx1"/>
                </a:solidFill>
                <a:latin typeface="+mn-lt"/>
                <a:ea typeface="+mn-ea"/>
                <a:cs typeface="+mn-cs"/>
              </a:rPr>
              <a:t>Biliopancreatic diversion with duodenal switch is an effective surgery for weight loss, but because of its associated complications, it is reserved for </a:t>
            </a:r>
            <a:r>
              <a:rPr lang="en-US" sz="1200" b="0" i="0" u="none" strike="noStrike" kern="1200" baseline="0" dirty="0" err="1" smtClean="0">
                <a:solidFill>
                  <a:schemeClr val="tx1"/>
                </a:solidFill>
                <a:latin typeface="+mn-lt"/>
                <a:ea typeface="+mn-ea"/>
                <a:cs typeface="+mn-cs"/>
              </a:rPr>
              <a:t>superobese</a:t>
            </a:r>
            <a:r>
              <a:rPr lang="en-US" sz="1200" b="0" i="0" u="none" strike="noStrike" kern="1200" baseline="0" dirty="0" smtClean="0">
                <a:solidFill>
                  <a:schemeClr val="tx1"/>
                </a:solidFill>
                <a:latin typeface="+mn-lt"/>
                <a:ea typeface="+mn-ea"/>
                <a:cs typeface="+mn-cs"/>
              </a:rPr>
              <a:t> patients, especially those with a body mass index greater than 55. It can also be performed as a revision for other failed bariatric procedures [18]. Biliopancreatic diversion with duodenal switch allows patients to lose weight without significantly altering their eating habits, resulting in greater long-term weight loss and less weight regain [19]. Investigators have shown that a longer alimentary limb and biliary limb with a shorter common channel in </a:t>
            </a:r>
            <a:r>
              <a:rPr lang="en-US" sz="1200" b="0" i="0" u="none" strike="noStrike" kern="1200" baseline="0" dirty="0" err="1" smtClean="0">
                <a:solidFill>
                  <a:schemeClr val="tx1"/>
                </a:solidFill>
                <a:latin typeface="+mn-lt"/>
                <a:ea typeface="+mn-ea"/>
                <a:cs typeface="+mn-cs"/>
              </a:rPr>
              <a:t>superobese</a:t>
            </a:r>
            <a:r>
              <a:rPr lang="en-US" sz="1200" b="0" i="0" u="none" strike="noStrike" kern="1200" baseline="0" dirty="0" smtClean="0">
                <a:solidFill>
                  <a:schemeClr val="tx1"/>
                </a:solidFill>
                <a:latin typeface="+mn-lt"/>
                <a:ea typeface="+mn-ea"/>
                <a:cs typeface="+mn-cs"/>
              </a:rPr>
              <a:t> patients can result in greater weight loss over a 2-year postoperative period. This effect is due to decreased absorption of nutrients in the common channel, which receives food mixed with gastric, biliary, and pancreatic fluids</a:t>
            </a:r>
          </a:p>
          <a:p>
            <a:r>
              <a:rPr lang="en-US" sz="1200" b="0" i="0" u="none" strike="noStrike" kern="1200" baseline="0" dirty="0" smtClean="0">
                <a:solidFill>
                  <a:schemeClr val="tx1"/>
                </a:solidFill>
                <a:latin typeface="+mn-lt"/>
                <a:ea typeface="+mn-ea"/>
                <a:cs typeface="+mn-cs"/>
              </a:rPr>
              <a:t>from both alimentary and biliary limbs</a:t>
            </a:r>
            <a:endParaRPr lang="en-US" dirty="0"/>
          </a:p>
        </p:txBody>
      </p:sp>
      <p:sp>
        <p:nvSpPr>
          <p:cNvPr id="4" name="Slide Number Placeholder 3"/>
          <p:cNvSpPr>
            <a:spLocks noGrp="1"/>
          </p:cNvSpPr>
          <p:nvPr>
            <p:ph type="sldNum" sz="quarter" idx="10"/>
          </p:nvPr>
        </p:nvSpPr>
        <p:spPr/>
        <p:txBody>
          <a:bodyPr/>
          <a:lstStyle/>
          <a:p>
            <a:fld id="{D4BEA91A-9272-47C7-84EE-1BF9DD7F4B03}" type="slidenum">
              <a:rPr lang="en-US" smtClean="0"/>
              <a:t>9</a:t>
            </a:fld>
            <a:endParaRPr lang="en-US"/>
          </a:p>
        </p:txBody>
      </p:sp>
    </p:spTree>
    <p:extLst>
      <p:ext uri="{BB962C8B-B14F-4D97-AF65-F5344CB8AC3E}">
        <p14:creationId xmlns:p14="http://schemas.microsoft.com/office/powerpoint/2010/main" val="20181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37131F-FBDF-4674-9C16-543BF5BAD67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53F33-49CB-428D-A84D-9F3A3476601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98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7131F-FBDF-4674-9C16-543BF5BAD67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53F33-49CB-428D-A84D-9F3A3476601B}" type="slidenum">
              <a:rPr lang="en-US" smtClean="0"/>
              <a:t>‹#›</a:t>
            </a:fld>
            <a:endParaRPr lang="en-US"/>
          </a:p>
        </p:txBody>
      </p:sp>
    </p:spTree>
    <p:extLst>
      <p:ext uri="{BB962C8B-B14F-4D97-AF65-F5344CB8AC3E}">
        <p14:creationId xmlns:p14="http://schemas.microsoft.com/office/powerpoint/2010/main" val="405262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7131F-FBDF-4674-9C16-543BF5BAD67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53F33-49CB-428D-A84D-9F3A3476601B}" type="slidenum">
              <a:rPr lang="en-US" smtClean="0"/>
              <a:t>‹#›</a:t>
            </a:fld>
            <a:endParaRPr lang="en-US"/>
          </a:p>
        </p:txBody>
      </p:sp>
    </p:spTree>
    <p:extLst>
      <p:ext uri="{BB962C8B-B14F-4D97-AF65-F5344CB8AC3E}">
        <p14:creationId xmlns:p14="http://schemas.microsoft.com/office/powerpoint/2010/main" val="12877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7131F-FBDF-4674-9C16-543BF5BAD67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53F33-49CB-428D-A84D-9F3A3476601B}" type="slidenum">
              <a:rPr lang="en-US" smtClean="0"/>
              <a:t>‹#›</a:t>
            </a:fld>
            <a:endParaRPr lang="en-US"/>
          </a:p>
        </p:txBody>
      </p:sp>
    </p:spTree>
    <p:extLst>
      <p:ext uri="{BB962C8B-B14F-4D97-AF65-F5344CB8AC3E}">
        <p14:creationId xmlns:p14="http://schemas.microsoft.com/office/powerpoint/2010/main" val="417425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7131F-FBDF-4674-9C16-543BF5BAD67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53F33-49CB-428D-A84D-9F3A3476601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87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37131F-FBDF-4674-9C16-543BF5BAD674}"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53F33-49CB-428D-A84D-9F3A3476601B}" type="slidenum">
              <a:rPr lang="en-US" smtClean="0"/>
              <a:t>‹#›</a:t>
            </a:fld>
            <a:endParaRPr lang="en-US"/>
          </a:p>
        </p:txBody>
      </p:sp>
    </p:spTree>
    <p:extLst>
      <p:ext uri="{BB962C8B-B14F-4D97-AF65-F5344CB8AC3E}">
        <p14:creationId xmlns:p14="http://schemas.microsoft.com/office/powerpoint/2010/main" val="366632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37131F-FBDF-4674-9C16-543BF5BAD674}"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053F33-49CB-428D-A84D-9F3A3476601B}" type="slidenum">
              <a:rPr lang="en-US" smtClean="0"/>
              <a:t>‹#›</a:t>
            </a:fld>
            <a:endParaRPr lang="en-US"/>
          </a:p>
        </p:txBody>
      </p:sp>
    </p:spTree>
    <p:extLst>
      <p:ext uri="{BB962C8B-B14F-4D97-AF65-F5344CB8AC3E}">
        <p14:creationId xmlns:p14="http://schemas.microsoft.com/office/powerpoint/2010/main" val="54110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37131F-FBDF-4674-9C16-543BF5BAD674}"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53F33-49CB-428D-A84D-9F3A3476601B}" type="slidenum">
              <a:rPr lang="en-US" smtClean="0"/>
              <a:t>‹#›</a:t>
            </a:fld>
            <a:endParaRPr lang="en-US"/>
          </a:p>
        </p:txBody>
      </p:sp>
    </p:spTree>
    <p:extLst>
      <p:ext uri="{BB962C8B-B14F-4D97-AF65-F5344CB8AC3E}">
        <p14:creationId xmlns:p14="http://schemas.microsoft.com/office/powerpoint/2010/main" val="127511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637131F-FBDF-4674-9C16-543BF5BAD674}" type="datetimeFigureOut">
              <a:rPr lang="en-US" smtClean="0"/>
              <a:t>5/13/2020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8053F33-49CB-428D-A84D-9F3A3476601B}" type="slidenum">
              <a:rPr lang="en-US" smtClean="0"/>
              <a:t>‹#›</a:t>
            </a:fld>
            <a:endParaRPr lang="en-US"/>
          </a:p>
        </p:txBody>
      </p:sp>
    </p:spTree>
    <p:extLst>
      <p:ext uri="{BB962C8B-B14F-4D97-AF65-F5344CB8AC3E}">
        <p14:creationId xmlns:p14="http://schemas.microsoft.com/office/powerpoint/2010/main" val="353360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637131F-FBDF-4674-9C16-543BF5BAD674}" type="datetimeFigureOut">
              <a:rPr lang="en-US" smtClean="0"/>
              <a:t>5/13/2020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053F33-49CB-428D-A84D-9F3A3476601B}" type="slidenum">
              <a:rPr lang="en-US" smtClean="0"/>
              <a:t>‹#›</a:t>
            </a:fld>
            <a:endParaRPr lang="en-US"/>
          </a:p>
        </p:txBody>
      </p:sp>
    </p:spTree>
    <p:extLst>
      <p:ext uri="{BB962C8B-B14F-4D97-AF65-F5344CB8AC3E}">
        <p14:creationId xmlns:p14="http://schemas.microsoft.com/office/powerpoint/2010/main" val="145053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37131F-FBDF-4674-9C16-543BF5BAD674}"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53F33-49CB-428D-A84D-9F3A3476601B}" type="slidenum">
              <a:rPr lang="en-US" smtClean="0"/>
              <a:t>‹#›</a:t>
            </a:fld>
            <a:endParaRPr lang="en-US"/>
          </a:p>
        </p:txBody>
      </p:sp>
    </p:spTree>
    <p:extLst>
      <p:ext uri="{BB962C8B-B14F-4D97-AF65-F5344CB8AC3E}">
        <p14:creationId xmlns:p14="http://schemas.microsoft.com/office/powerpoint/2010/main" val="33886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637131F-FBDF-4674-9C16-543BF5BAD674}" type="datetimeFigureOut">
              <a:rPr lang="en-US" smtClean="0"/>
              <a:t>5/13/2020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053F33-49CB-428D-A84D-9F3A3476601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63158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err="1" smtClean="0"/>
              <a:t>Historia</a:t>
            </a:r>
            <a:r>
              <a:rPr lang="en-US" sz="3600" dirty="0" smtClean="0"/>
              <a:t> </a:t>
            </a:r>
            <a:r>
              <a:rPr lang="en-US" sz="3600" dirty="0" err="1" smtClean="0"/>
              <a:t>Cirugía</a:t>
            </a:r>
            <a:r>
              <a:rPr lang="en-US" sz="3600" dirty="0" smtClean="0"/>
              <a:t> Bariátrica </a:t>
            </a:r>
            <a:endParaRPr lang="en-US" sz="3600" dirty="0"/>
          </a:p>
        </p:txBody>
      </p:sp>
      <p:sp>
        <p:nvSpPr>
          <p:cNvPr id="3" name="Subtitle 2"/>
          <p:cNvSpPr>
            <a:spLocks noGrp="1"/>
          </p:cNvSpPr>
          <p:nvPr>
            <p:ph type="subTitle" idx="1"/>
          </p:nvPr>
        </p:nvSpPr>
        <p:spPr/>
        <p:txBody>
          <a:bodyPr/>
          <a:lstStyle/>
          <a:p>
            <a:r>
              <a:rPr lang="en-US" dirty="0" err="1"/>
              <a:t>Procedimientos</a:t>
            </a:r>
            <a:r>
              <a:rPr lang="en-US" dirty="0"/>
              <a:t> </a:t>
            </a:r>
            <a:r>
              <a:rPr lang="en-US" dirty="0" err="1"/>
              <a:t>malabsortivos</a:t>
            </a:r>
            <a:endParaRPr lang="en-US" dirty="0"/>
          </a:p>
        </p:txBody>
      </p:sp>
    </p:spTree>
    <p:extLst>
      <p:ext uri="{BB962C8B-B14F-4D97-AF65-F5344CB8AC3E}">
        <p14:creationId xmlns:p14="http://schemas.microsoft.com/office/powerpoint/2010/main" val="287045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600" dirty="0" err="1" smtClean="0"/>
              <a:t>Deficiencia</a:t>
            </a:r>
            <a:r>
              <a:rPr lang="en-US" sz="1600" dirty="0" smtClean="0"/>
              <a:t> </a:t>
            </a:r>
            <a:r>
              <a:rPr lang="en-US" sz="1600" dirty="0" err="1" smtClean="0"/>
              <a:t>calcio</a:t>
            </a:r>
            <a:r>
              <a:rPr lang="en-US" sz="1600" dirty="0" smtClean="0"/>
              <a:t>, </a:t>
            </a:r>
            <a:r>
              <a:rPr lang="en-US" sz="1600" dirty="0" err="1" smtClean="0"/>
              <a:t>hierro</a:t>
            </a:r>
            <a:r>
              <a:rPr lang="en-US" sz="1600" dirty="0" smtClean="0"/>
              <a:t>, </a:t>
            </a:r>
            <a:r>
              <a:rPr lang="en-US" sz="1600" dirty="0" err="1" smtClean="0"/>
              <a:t>magnesio</a:t>
            </a:r>
            <a:r>
              <a:rPr lang="en-US" sz="1600" dirty="0" smtClean="0"/>
              <a:t>. </a:t>
            </a:r>
          </a:p>
          <a:p>
            <a:pPr>
              <a:buFont typeface="Arial" panose="020B0604020202020204" pitchFamily="34" charset="0"/>
              <a:buChar char="•"/>
            </a:pPr>
            <a:r>
              <a:rPr lang="en-US" sz="1600" dirty="0" smtClean="0"/>
              <a:t> </a:t>
            </a:r>
            <a:r>
              <a:rPr lang="en-US" sz="1600" dirty="0" err="1" smtClean="0"/>
              <a:t>Fuga</a:t>
            </a:r>
            <a:r>
              <a:rPr lang="en-US" sz="1600" dirty="0" smtClean="0"/>
              <a:t> anastomosis, fistula GI, </a:t>
            </a:r>
            <a:r>
              <a:rPr lang="en-US" sz="1600" dirty="0" err="1" smtClean="0"/>
              <a:t>abscesos</a:t>
            </a:r>
            <a:r>
              <a:rPr lang="en-US" sz="1600" dirty="0" smtClean="0"/>
              <a:t/>
            </a:r>
            <a:br>
              <a:rPr lang="en-US" sz="1600" dirty="0" smtClean="0"/>
            </a:br>
            <a:r>
              <a:rPr lang="en-US" sz="1600" b="1" dirty="0" err="1" smtClean="0"/>
              <a:t>Obstrucción</a:t>
            </a:r>
            <a:r>
              <a:rPr lang="en-US" sz="1600" b="1" dirty="0" smtClean="0"/>
              <a:t> intestinal, </a:t>
            </a:r>
            <a:r>
              <a:rPr lang="en-US" sz="1600" dirty="0" smtClean="0"/>
              <a:t>hernia </a:t>
            </a:r>
            <a:r>
              <a:rPr lang="en-US" sz="1600" dirty="0" err="1" smtClean="0"/>
              <a:t>interna</a:t>
            </a:r>
            <a:r>
              <a:rPr lang="en-US" sz="1600" dirty="0" smtClean="0"/>
              <a:t>/ abdominal</a:t>
            </a:r>
            <a:endParaRPr lang="en-US" sz="1600" dirty="0"/>
          </a:p>
          <a:p>
            <a:pPr>
              <a:buFont typeface="Arial" panose="020B0604020202020204" pitchFamily="34" charset="0"/>
              <a:buChar char="•"/>
            </a:pPr>
            <a:endParaRPr lang="en-US" sz="1600" dirty="0" smtClean="0"/>
          </a:p>
          <a:p>
            <a:pPr marL="0" indent="0">
              <a:buNone/>
            </a:pPr>
            <a:r>
              <a:rPr lang="en-US" sz="1600" dirty="0" smtClean="0"/>
              <a:t>2/3: “pouch </a:t>
            </a:r>
            <a:r>
              <a:rPr lang="en-US" sz="1600" dirty="0" err="1" smtClean="0"/>
              <a:t>gástrico</a:t>
            </a:r>
            <a:r>
              <a:rPr lang="en-US" sz="1600" dirty="0" smtClean="0"/>
              <a:t>”</a:t>
            </a:r>
            <a:br>
              <a:rPr lang="en-US" sz="1600" dirty="0" smtClean="0"/>
            </a:br>
            <a:r>
              <a:rPr lang="en-US" sz="1600" dirty="0" smtClean="0"/>
              <a:t>1/3: </a:t>
            </a:r>
            <a:r>
              <a:rPr lang="en-US" sz="1600" dirty="0" err="1" smtClean="0"/>
              <a:t>asa</a:t>
            </a:r>
            <a:r>
              <a:rPr lang="en-US" sz="1600" dirty="0" smtClean="0"/>
              <a:t> </a:t>
            </a:r>
            <a:r>
              <a:rPr lang="en-US" sz="1600" dirty="0" err="1" smtClean="0"/>
              <a:t>biliopancreática</a:t>
            </a:r>
            <a:endParaRPr lang="en-US" sz="1600" dirty="0" smtClean="0"/>
          </a:p>
          <a:p>
            <a:pPr marL="0" indent="0">
              <a:buNone/>
            </a:pPr>
            <a:endParaRPr lang="en-US" sz="1600" dirty="0"/>
          </a:p>
          <a:p>
            <a:pPr marL="0" indent="0">
              <a:buNone/>
            </a:pPr>
            <a:endParaRPr lang="en-US" sz="1600" dirty="0" smtClean="0"/>
          </a:p>
          <a:p>
            <a:pPr>
              <a:buFont typeface="Arial" panose="020B0604020202020204" pitchFamily="34" charset="0"/>
              <a:buChar char="•"/>
            </a:pPr>
            <a:r>
              <a:rPr lang="en-US" sz="1600" dirty="0" err="1" smtClean="0"/>
              <a:t>Mortalidad</a:t>
            </a:r>
            <a:r>
              <a:rPr lang="en-US" sz="1600" dirty="0" smtClean="0"/>
              <a:t> 1% (2.5% </a:t>
            </a:r>
            <a:r>
              <a:rPr lang="en-US" sz="1600" dirty="0" err="1" smtClean="0"/>
              <a:t>laparoscópica</a:t>
            </a:r>
            <a:r>
              <a:rPr lang="en-US" sz="1600" dirty="0" smtClean="0"/>
              <a:t>)</a:t>
            </a:r>
            <a:endParaRPr lang="en-US" sz="1600" dirty="0"/>
          </a:p>
        </p:txBody>
      </p:sp>
      <p:cxnSp>
        <p:nvCxnSpPr>
          <p:cNvPr id="5" name="Straight Arrow Connector 4"/>
          <p:cNvCxnSpPr/>
          <p:nvPr/>
        </p:nvCxnSpPr>
        <p:spPr>
          <a:xfrm>
            <a:off x="2006221" y="2743200"/>
            <a:ext cx="13648" cy="368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05218" y="3118792"/>
            <a:ext cx="2634018"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a:xfrm>
            <a:off x="301540" y="6459785"/>
            <a:ext cx="4822804" cy="365125"/>
          </a:xfrm>
        </p:spPr>
        <p:txBody>
          <a:bodyPr/>
          <a:lstStyle/>
          <a:p>
            <a:r>
              <a:rPr lang="en-US" dirty="0" err="1" smtClean="0"/>
              <a:t>Moshiri</a:t>
            </a:r>
            <a:r>
              <a:rPr lang="en-US" dirty="0" smtClean="0"/>
              <a:t>, M. et al. (2013). Evolution of Bariatric Surgery: A Historical Perspective. American Journal of </a:t>
            </a:r>
            <a:r>
              <a:rPr lang="en-US" dirty="0" err="1" smtClean="0"/>
              <a:t>Roentgenology</a:t>
            </a:r>
            <a:r>
              <a:rPr lang="en-US" dirty="0" smtClean="0"/>
              <a:t>, 201(1), W40–W48. doi:10.2214/ajr.12.10131</a:t>
            </a:r>
            <a:endParaRPr lang="en-US" dirty="0"/>
          </a:p>
        </p:txBody>
      </p:sp>
      <p:sp>
        <p:nvSpPr>
          <p:cNvPr id="9" name="TextBox 8"/>
          <p:cNvSpPr txBox="1"/>
          <p:nvPr/>
        </p:nvSpPr>
        <p:spPr>
          <a:xfrm>
            <a:off x="8492612" y="5425776"/>
            <a:ext cx="3022611" cy="738664"/>
          </a:xfrm>
          <a:prstGeom prst="rect">
            <a:avLst/>
          </a:prstGeom>
          <a:solidFill>
            <a:schemeClr val="accent1">
              <a:lumMod val="40000"/>
              <a:lumOff val="60000"/>
            </a:schemeClr>
          </a:solidFill>
          <a:ln>
            <a:solidFill>
              <a:schemeClr val="accent1"/>
            </a:solidFill>
          </a:ln>
        </p:spPr>
        <p:txBody>
          <a:bodyPr wrap="square" rtlCol="0">
            <a:spAutoFit/>
          </a:bodyPr>
          <a:lstStyle/>
          <a:p>
            <a:pPr marL="285750" indent="-285750" algn="just">
              <a:buFont typeface="Arial" panose="020B0604020202020204" pitchFamily="34" charset="0"/>
              <a:buChar char="•"/>
            </a:pPr>
            <a:r>
              <a:rPr lang="en-US" sz="1400" dirty="0" smtClean="0"/>
              <a:t>2000: primer </a:t>
            </a:r>
            <a:r>
              <a:rPr lang="en-US" sz="1400" dirty="0" err="1" smtClean="0"/>
              <a:t>procedimiento</a:t>
            </a:r>
            <a:r>
              <a:rPr lang="en-US" sz="1400" dirty="0" smtClean="0"/>
              <a:t> </a:t>
            </a:r>
            <a:r>
              <a:rPr lang="en-US" sz="1400" dirty="0" err="1" smtClean="0"/>
              <a:t>robótico</a:t>
            </a:r>
            <a:r>
              <a:rPr lang="en-US" sz="1400" dirty="0" smtClean="0"/>
              <a:t> DBP/SD </a:t>
            </a:r>
          </a:p>
          <a:p>
            <a:endParaRPr lang="en-US" sz="1400" dirty="0"/>
          </a:p>
        </p:txBody>
      </p:sp>
      <p:sp>
        <p:nvSpPr>
          <p:cNvPr id="10" name="Footer Placeholder 3"/>
          <p:cNvSpPr txBox="1">
            <a:spLocks/>
          </p:cNvSpPr>
          <p:nvPr/>
        </p:nvSpPr>
        <p:spPr>
          <a:xfrm>
            <a:off x="6101294" y="6363792"/>
            <a:ext cx="6093928" cy="46111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Nguyen</a:t>
            </a:r>
            <a:r>
              <a:rPr lang="en-US" sz="900" dirty="0">
                <a:solidFill>
                  <a:schemeClr val="bg1"/>
                </a:solidFill>
              </a:rPr>
              <a:t> </a:t>
            </a:r>
            <a:r>
              <a:rPr lang="en-US" sz="900" dirty="0" smtClean="0">
                <a:solidFill>
                  <a:schemeClr val="bg1"/>
                </a:solidFill>
              </a:rPr>
              <a:t>et al.. (2015). The ASMBS Textbook of Bariatric Surgery: Volume 1: Bariatric Surgery. 10.1007/978-1-4939-1206-3. </a:t>
            </a:r>
            <a:endParaRPr lang="en-US" sz="900" dirty="0">
              <a:solidFill>
                <a:schemeClr val="bg1"/>
              </a:solidFill>
            </a:endParaRPr>
          </a:p>
        </p:txBody>
      </p:sp>
    </p:spTree>
    <p:extLst>
      <p:ext uri="{BB962C8B-B14F-4D97-AF65-F5344CB8AC3E}">
        <p14:creationId xmlns:p14="http://schemas.microsoft.com/office/powerpoint/2010/main" val="4110879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600" dirty="0" smtClean="0"/>
              <a:t>1967, Mason</a:t>
            </a:r>
          </a:p>
          <a:p>
            <a:pPr>
              <a:buFont typeface="Arial" panose="020B0604020202020204" pitchFamily="34" charset="0"/>
              <a:buChar char="•"/>
            </a:pPr>
            <a:r>
              <a:rPr lang="en-US" sz="1600" dirty="0" smtClean="0"/>
              <a:t>“Pouch </a:t>
            </a:r>
            <a:r>
              <a:rPr lang="en-US" sz="1600" dirty="0" err="1" smtClean="0"/>
              <a:t>gástrico</a:t>
            </a:r>
            <a:r>
              <a:rPr lang="en-US" sz="1600" dirty="0" smtClean="0"/>
              <a:t>” + gastro </a:t>
            </a:r>
            <a:r>
              <a:rPr lang="en-US" sz="1600" dirty="0" err="1" smtClean="0"/>
              <a:t>yeyuno</a:t>
            </a:r>
            <a:r>
              <a:rPr lang="en-US" sz="1600" dirty="0" smtClean="0"/>
              <a:t> anastomosis “loop”</a:t>
            </a:r>
            <a:endParaRPr lang="en-US" sz="1600" dirty="0"/>
          </a:p>
        </p:txBody>
      </p:sp>
      <p:sp>
        <p:nvSpPr>
          <p:cNvPr id="4" name="Title 1"/>
          <p:cNvSpPr txBox="1">
            <a:spLocks/>
          </p:cNvSpPr>
          <p:nvPr/>
        </p:nvSpPr>
        <p:spPr>
          <a:xfrm>
            <a:off x="1097279" y="1033188"/>
            <a:ext cx="6709239" cy="6070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000" dirty="0" smtClean="0"/>
              <a:t>Bypass </a:t>
            </a:r>
            <a:r>
              <a:rPr lang="en-US" sz="2000" dirty="0" err="1" smtClean="0"/>
              <a:t>gástrico</a:t>
            </a:r>
            <a:r>
              <a:rPr lang="en-US" sz="2000" dirty="0" smtClean="0"/>
              <a:t> </a:t>
            </a:r>
            <a:r>
              <a:rPr lang="en-US" sz="2000" dirty="0" err="1" smtClean="0"/>
              <a:t>en</a:t>
            </a:r>
            <a:r>
              <a:rPr lang="en-US" sz="2000" dirty="0" smtClean="0"/>
              <a:t> “Y de Roux”</a:t>
            </a:r>
            <a:endParaRPr lang="en-US" sz="2000" dirty="0"/>
          </a:p>
        </p:txBody>
      </p:sp>
      <p:sp>
        <p:nvSpPr>
          <p:cNvPr id="5" name="Footer Placeholder 3"/>
          <p:cNvSpPr>
            <a:spLocks noGrp="1"/>
          </p:cNvSpPr>
          <p:nvPr>
            <p:ph type="ftr" sz="quarter" idx="11"/>
          </p:nvPr>
        </p:nvSpPr>
        <p:spPr>
          <a:xfrm>
            <a:off x="796514" y="6459785"/>
            <a:ext cx="4717774" cy="365125"/>
          </a:xfrm>
        </p:spPr>
        <p:txBody>
          <a:bodyPr/>
          <a:lstStyle/>
          <a:p>
            <a:r>
              <a:rPr lang="en-US" dirty="0" err="1" smtClean="0"/>
              <a:t>Lutfi</a:t>
            </a:r>
            <a:r>
              <a:rPr lang="en-US" dirty="0" smtClean="0"/>
              <a:t>, Rami &amp; Palermo(2018). Global Bariatric Surgery The Art of Weight Loss Across the Borders: The Art of Weight Loss Across the Borders. 10.1007/978-3-319-93545-4. </a:t>
            </a:r>
            <a:endParaRPr lang="en-US" dirty="0"/>
          </a:p>
        </p:txBody>
      </p:sp>
      <p:sp>
        <p:nvSpPr>
          <p:cNvPr id="7" name="TextBox 6"/>
          <p:cNvSpPr txBox="1"/>
          <p:nvPr/>
        </p:nvSpPr>
        <p:spPr>
          <a:xfrm>
            <a:off x="4787634" y="2854087"/>
            <a:ext cx="3304269" cy="1600438"/>
          </a:xfrm>
          <a:prstGeom prst="rect">
            <a:avLst/>
          </a:prstGeom>
          <a:solidFill>
            <a:schemeClr val="accent1">
              <a:lumMod val="40000"/>
              <a:lumOff val="60000"/>
            </a:schemeClr>
          </a:solidFill>
          <a:ln>
            <a:solidFill>
              <a:schemeClr val="accent1"/>
            </a:solidFill>
          </a:ln>
        </p:spPr>
        <p:txBody>
          <a:bodyPr wrap="square" rtlCol="0">
            <a:spAutoFit/>
          </a:bodyPr>
          <a:lstStyle/>
          <a:p>
            <a:pPr marL="285750" indent="-285750" algn="just">
              <a:buFont typeface="Arial" panose="020B0604020202020204" pitchFamily="34" charset="0"/>
              <a:buChar char="•"/>
            </a:pPr>
            <a:r>
              <a:rPr lang="en-US" sz="1400" dirty="0" smtClean="0"/>
              <a:t>1977, Griffin</a:t>
            </a:r>
          </a:p>
          <a:p>
            <a:pPr marL="342900" indent="-342900" algn="just">
              <a:buFont typeface="+mj-lt"/>
              <a:buAutoNum type="arabicPeriod"/>
            </a:pPr>
            <a:r>
              <a:rPr lang="en-US" sz="1400" dirty="0" smtClean="0"/>
              <a:t>“Pouch” &lt;50 ml, vertical</a:t>
            </a:r>
          </a:p>
          <a:p>
            <a:pPr marL="342900" indent="-342900" algn="just">
              <a:buFont typeface="+mj-lt"/>
              <a:buAutoNum type="arabicPeriod"/>
            </a:pPr>
            <a:r>
              <a:rPr lang="en-US" sz="1400" dirty="0" smtClean="0"/>
              <a:t>Anastomosis &lt;1 cm</a:t>
            </a:r>
          </a:p>
          <a:p>
            <a:pPr marL="342900" indent="-342900" algn="just">
              <a:buFont typeface="+mj-lt"/>
              <a:buAutoNum type="arabicPeriod"/>
            </a:pPr>
            <a:r>
              <a:rPr lang="en-US" sz="1400" dirty="0" smtClean="0"/>
              <a:t>Y-de-Roux (</a:t>
            </a:r>
            <a:r>
              <a:rPr lang="en-US" sz="1400" dirty="0" err="1" smtClean="0"/>
              <a:t>prevención</a:t>
            </a:r>
            <a:r>
              <a:rPr lang="en-US" sz="1400" dirty="0" smtClean="0"/>
              <a:t> </a:t>
            </a:r>
            <a:r>
              <a:rPr lang="en-US" sz="1400" dirty="0" err="1" smtClean="0"/>
              <a:t>reflujo</a:t>
            </a:r>
            <a:r>
              <a:rPr lang="en-US" sz="1400" dirty="0" smtClean="0"/>
              <a:t> </a:t>
            </a:r>
            <a:r>
              <a:rPr lang="en-US" sz="1400" dirty="0" err="1" smtClean="0"/>
              <a:t>biliar</a:t>
            </a:r>
            <a:r>
              <a:rPr lang="en-US" sz="1400" dirty="0" smtClean="0"/>
              <a:t>)</a:t>
            </a:r>
          </a:p>
          <a:p>
            <a:pPr marL="342900" indent="-342900" algn="just">
              <a:buFont typeface="+mj-lt"/>
              <a:buAutoNum type="arabicPeriod"/>
            </a:pPr>
            <a:r>
              <a:rPr lang="en-US" sz="1400" dirty="0" smtClean="0"/>
              <a:t>45 cm </a:t>
            </a:r>
            <a:r>
              <a:rPr lang="en-US" sz="1400" dirty="0" err="1" smtClean="0"/>
              <a:t>lig</a:t>
            </a:r>
            <a:r>
              <a:rPr lang="en-US" sz="1400" dirty="0" smtClean="0"/>
              <a:t>. </a:t>
            </a:r>
            <a:r>
              <a:rPr lang="en-US" sz="1400" dirty="0" err="1" smtClean="0"/>
              <a:t>Treitz</a:t>
            </a:r>
            <a:r>
              <a:rPr lang="en-US" sz="1400" dirty="0" smtClean="0"/>
              <a:t>, </a:t>
            </a:r>
            <a:r>
              <a:rPr lang="en-US" sz="1400" dirty="0" err="1" smtClean="0"/>
              <a:t>asa</a:t>
            </a:r>
            <a:r>
              <a:rPr lang="en-US" sz="1400" dirty="0" smtClean="0"/>
              <a:t> 100-150 cm</a:t>
            </a:r>
          </a:p>
          <a:p>
            <a:pPr marL="342900" indent="-342900" algn="just">
              <a:buFont typeface="+mj-lt"/>
              <a:buAutoNum type="arabicPeriod"/>
            </a:pPr>
            <a:r>
              <a:rPr lang="en-US" sz="1400" dirty="0" err="1" smtClean="0"/>
              <a:t>Retrocólica</a:t>
            </a:r>
            <a:endParaRPr lang="en-US" sz="1400" dirty="0" smtClean="0"/>
          </a:p>
          <a:p>
            <a:endParaRPr lang="en-US" sz="1400" dirty="0"/>
          </a:p>
        </p:txBody>
      </p:sp>
      <p:sp>
        <p:nvSpPr>
          <p:cNvPr id="8" name="TextBox 7"/>
          <p:cNvSpPr txBox="1"/>
          <p:nvPr/>
        </p:nvSpPr>
        <p:spPr>
          <a:xfrm>
            <a:off x="10394154" y="5761297"/>
            <a:ext cx="1797846" cy="523220"/>
          </a:xfrm>
          <a:prstGeom prst="rect">
            <a:avLst/>
          </a:prstGeom>
          <a:solidFill>
            <a:schemeClr val="accent1">
              <a:lumMod val="40000"/>
              <a:lumOff val="60000"/>
            </a:schemeClr>
          </a:solidFill>
          <a:ln>
            <a:solidFill>
              <a:schemeClr val="accent1"/>
            </a:solidFill>
          </a:ln>
        </p:spPr>
        <p:txBody>
          <a:bodyPr wrap="square" rtlCol="0">
            <a:spAutoFit/>
          </a:bodyPr>
          <a:lstStyle/>
          <a:p>
            <a:pPr marL="285750" indent="-285750" algn="just">
              <a:buFont typeface="Arial" panose="020B0604020202020204" pitchFamily="34" charset="0"/>
              <a:buChar char="•"/>
            </a:pPr>
            <a:r>
              <a:rPr lang="en-US" sz="1400" dirty="0" smtClean="0"/>
              <a:t>1892, Cesar Roux</a:t>
            </a:r>
          </a:p>
          <a:p>
            <a:endParaRPr lang="en-US" sz="1400" dirty="0"/>
          </a:p>
        </p:txBody>
      </p:sp>
      <p:pic>
        <p:nvPicPr>
          <p:cNvPr id="11" name="Picture 10"/>
          <p:cNvPicPr>
            <a:picLocks noChangeAspect="1"/>
          </p:cNvPicPr>
          <p:nvPr/>
        </p:nvPicPr>
        <p:blipFill>
          <a:blip r:embed="rId2"/>
          <a:stretch>
            <a:fillRect/>
          </a:stretch>
        </p:blipFill>
        <p:spPr>
          <a:xfrm>
            <a:off x="8866099" y="1947410"/>
            <a:ext cx="2679798" cy="3161421"/>
          </a:xfrm>
          <a:prstGeom prst="rect">
            <a:avLst/>
          </a:prstGeom>
        </p:spPr>
      </p:pic>
      <p:pic>
        <p:nvPicPr>
          <p:cNvPr id="12" name="Picture 11"/>
          <p:cNvPicPr>
            <a:picLocks noChangeAspect="1"/>
          </p:cNvPicPr>
          <p:nvPr/>
        </p:nvPicPr>
        <p:blipFill>
          <a:blip r:embed="rId3"/>
          <a:stretch>
            <a:fillRect/>
          </a:stretch>
        </p:blipFill>
        <p:spPr>
          <a:xfrm>
            <a:off x="1679994" y="2854087"/>
            <a:ext cx="2364688" cy="2907210"/>
          </a:xfrm>
          <a:prstGeom prst="rect">
            <a:avLst/>
          </a:prstGeom>
        </p:spPr>
      </p:pic>
      <p:pic>
        <p:nvPicPr>
          <p:cNvPr id="13" name="Picture 2" descr="What is the most effective operation for adults with severe an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0149" y="1947410"/>
            <a:ext cx="2915748" cy="3455701"/>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3"/>
          <p:cNvSpPr txBox="1">
            <a:spLocks/>
          </p:cNvSpPr>
          <p:nvPr/>
        </p:nvSpPr>
        <p:spPr>
          <a:xfrm>
            <a:off x="6101294" y="6363792"/>
            <a:ext cx="6093928" cy="46111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Nguyen</a:t>
            </a:r>
            <a:r>
              <a:rPr lang="en-US" sz="900" dirty="0">
                <a:solidFill>
                  <a:schemeClr val="bg1"/>
                </a:solidFill>
              </a:rPr>
              <a:t> </a:t>
            </a:r>
            <a:r>
              <a:rPr lang="en-US" sz="900" dirty="0" smtClean="0">
                <a:solidFill>
                  <a:schemeClr val="bg1"/>
                </a:solidFill>
              </a:rPr>
              <a:t>et al.. (2015). The ASMBS Textbook of Bariatric Surgery: Volume 1: Bariatric Surgery. 10.1007/978-1-4939-1206-3. </a:t>
            </a:r>
            <a:endParaRPr lang="en-US" sz="900" dirty="0">
              <a:solidFill>
                <a:schemeClr val="bg1"/>
              </a:solidFill>
            </a:endParaRPr>
          </a:p>
        </p:txBody>
      </p:sp>
    </p:spTree>
    <p:extLst>
      <p:ext uri="{BB962C8B-B14F-4D97-AF65-F5344CB8AC3E}">
        <p14:creationId xmlns:p14="http://schemas.microsoft.com/office/powerpoint/2010/main" val="253058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51127" y="4208200"/>
            <a:ext cx="3889613" cy="1660894"/>
          </a:xfrm>
          <a:ln>
            <a:solidFill>
              <a:schemeClr val="tx1"/>
            </a:solidFill>
          </a:ln>
        </p:spPr>
        <p:txBody>
          <a:bodyPr>
            <a:normAutofit/>
          </a:bodyPr>
          <a:lstStyle/>
          <a:p>
            <a:pPr algn="ctr">
              <a:spcBef>
                <a:spcPts val="600"/>
              </a:spcBef>
              <a:spcAft>
                <a:spcPts val="0"/>
              </a:spcAft>
            </a:pPr>
            <a:r>
              <a:rPr lang="en-US" sz="1400" b="1" dirty="0" smtClean="0"/>
              <a:t>1995, </a:t>
            </a:r>
            <a:r>
              <a:rPr lang="en-US" sz="1400" b="1" dirty="0" err="1" smtClean="0"/>
              <a:t>Pories</a:t>
            </a:r>
            <a:endParaRPr lang="en-US" sz="1400" b="1" dirty="0" smtClean="0"/>
          </a:p>
          <a:p>
            <a:pPr>
              <a:spcBef>
                <a:spcPts val="600"/>
              </a:spcBef>
              <a:spcAft>
                <a:spcPts val="0"/>
              </a:spcAft>
            </a:pPr>
            <a:r>
              <a:rPr lang="en-US" sz="1400" dirty="0" smtClean="0"/>
              <a:t>600 </a:t>
            </a:r>
            <a:r>
              <a:rPr lang="en-US" sz="1400" dirty="0" err="1" smtClean="0"/>
              <a:t>pacientes</a:t>
            </a:r>
            <a:r>
              <a:rPr lang="en-US" sz="1400" dirty="0" smtClean="0"/>
              <a:t>, 14 </a:t>
            </a:r>
            <a:r>
              <a:rPr lang="en-US" sz="1400" dirty="0" err="1" smtClean="0"/>
              <a:t>años</a:t>
            </a:r>
            <a:endParaRPr lang="en-US" sz="1400" dirty="0" smtClean="0"/>
          </a:p>
          <a:p>
            <a:pPr>
              <a:spcBef>
                <a:spcPts val="600"/>
              </a:spcBef>
              <a:spcAft>
                <a:spcPts val="0"/>
              </a:spcAft>
              <a:buFont typeface="Arial" panose="020B0604020202020204" pitchFamily="34" charset="0"/>
              <a:buChar char="•"/>
            </a:pPr>
            <a:r>
              <a:rPr lang="en-US" sz="1400" dirty="0" err="1" smtClean="0"/>
              <a:t>Mortalidad</a:t>
            </a:r>
            <a:r>
              <a:rPr lang="en-US" sz="1400" dirty="0" smtClean="0"/>
              <a:t> 1.5 %</a:t>
            </a:r>
          </a:p>
          <a:p>
            <a:pPr>
              <a:spcBef>
                <a:spcPts val="600"/>
              </a:spcBef>
              <a:spcAft>
                <a:spcPts val="0"/>
              </a:spcAft>
              <a:buFont typeface="Arial" panose="020B0604020202020204" pitchFamily="34" charset="0"/>
              <a:buChar char="•"/>
            </a:pPr>
            <a:r>
              <a:rPr lang="en-US" sz="1400" dirty="0" err="1" smtClean="0"/>
              <a:t>Morbilidad</a:t>
            </a:r>
            <a:r>
              <a:rPr lang="en-US" sz="1400" dirty="0" smtClean="0"/>
              <a:t> 8.5%</a:t>
            </a:r>
          </a:p>
          <a:p>
            <a:pPr>
              <a:spcBef>
                <a:spcPts val="600"/>
              </a:spcBef>
              <a:spcAft>
                <a:spcPts val="0"/>
              </a:spcAft>
              <a:buFont typeface="Arial" panose="020B0604020202020204" pitchFamily="34" charset="0"/>
              <a:buChar char="•"/>
            </a:pPr>
            <a:r>
              <a:rPr lang="en-US" sz="1400" dirty="0" err="1" smtClean="0"/>
              <a:t>Pérdida</a:t>
            </a:r>
            <a:r>
              <a:rPr lang="en-US" sz="1400" dirty="0" smtClean="0"/>
              <a:t> de peso 45 k (</a:t>
            </a:r>
            <a:r>
              <a:rPr lang="en-US" sz="1400" dirty="0" err="1" smtClean="0"/>
              <a:t>mantenida</a:t>
            </a:r>
            <a:r>
              <a:rPr lang="en-US" sz="1400" dirty="0" smtClean="0"/>
              <a:t>)</a:t>
            </a:r>
          </a:p>
          <a:p>
            <a:pPr>
              <a:spcBef>
                <a:spcPts val="600"/>
              </a:spcBef>
              <a:spcAft>
                <a:spcPts val="0"/>
              </a:spcAft>
              <a:buFont typeface="Arial" panose="020B0604020202020204" pitchFamily="34" charset="0"/>
              <a:buChar char="•"/>
            </a:pPr>
            <a:r>
              <a:rPr lang="en-US" sz="1400" dirty="0" err="1" smtClean="0"/>
              <a:t>Remisión</a:t>
            </a:r>
            <a:r>
              <a:rPr lang="en-US" sz="1400" dirty="0" smtClean="0"/>
              <a:t> de </a:t>
            </a:r>
            <a:r>
              <a:rPr lang="en-US" sz="1400" dirty="0" err="1" smtClean="0"/>
              <a:t>comorbilidades</a:t>
            </a:r>
            <a:endParaRPr lang="en-US" sz="1400" dirty="0"/>
          </a:p>
        </p:txBody>
      </p:sp>
      <p:pic>
        <p:nvPicPr>
          <p:cNvPr id="4" name="Picture 3"/>
          <p:cNvPicPr>
            <a:picLocks noChangeAspect="1"/>
          </p:cNvPicPr>
          <p:nvPr/>
        </p:nvPicPr>
        <p:blipFill>
          <a:blip r:embed="rId2"/>
          <a:stretch>
            <a:fillRect/>
          </a:stretch>
        </p:blipFill>
        <p:spPr>
          <a:xfrm>
            <a:off x="1522919" y="507809"/>
            <a:ext cx="3922537" cy="3479185"/>
          </a:xfrm>
          <a:prstGeom prst="rect">
            <a:avLst/>
          </a:prstGeom>
        </p:spPr>
      </p:pic>
      <p:pic>
        <p:nvPicPr>
          <p:cNvPr id="5" name="Picture 4"/>
          <p:cNvPicPr>
            <a:picLocks noChangeAspect="1"/>
          </p:cNvPicPr>
          <p:nvPr/>
        </p:nvPicPr>
        <p:blipFill>
          <a:blip r:embed="rId3"/>
          <a:stretch>
            <a:fillRect/>
          </a:stretch>
        </p:blipFill>
        <p:spPr>
          <a:xfrm>
            <a:off x="6269355" y="1011981"/>
            <a:ext cx="4743450" cy="2676525"/>
          </a:xfrm>
          <a:prstGeom prst="rect">
            <a:avLst/>
          </a:prstGeom>
        </p:spPr>
      </p:pic>
      <p:sp>
        <p:nvSpPr>
          <p:cNvPr id="6" name="Content Placeholder 2"/>
          <p:cNvSpPr txBox="1">
            <a:spLocks/>
          </p:cNvSpPr>
          <p:nvPr/>
        </p:nvSpPr>
        <p:spPr>
          <a:xfrm>
            <a:off x="6696273" y="4208200"/>
            <a:ext cx="3889613" cy="1660894"/>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spcBef>
                <a:spcPts val="600"/>
              </a:spcBef>
              <a:spcAft>
                <a:spcPts val="0"/>
              </a:spcAft>
            </a:pPr>
            <a:r>
              <a:rPr lang="en-US" sz="1400" b="1" dirty="0" smtClean="0"/>
              <a:t>2007, Hunt (Utah, EE.UU)</a:t>
            </a:r>
          </a:p>
          <a:p>
            <a:pPr>
              <a:spcBef>
                <a:spcPts val="600"/>
              </a:spcBef>
              <a:spcAft>
                <a:spcPts val="0"/>
              </a:spcAft>
            </a:pPr>
            <a:r>
              <a:rPr lang="en-US" sz="1400" dirty="0" smtClean="0"/>
              <a:t>9949 </a:t>
            </a:r>
            <a:r>
              <a:rPr lang="en-US" sz="1400" dirty="0" err="1" smtClean="0"/>
              <a:t>pacientes</a:t>
            </a:r>
            <a:r>
              <a:rPr lang="en-US" sz="1400" dirty="0" smtClean="0"/>
              <a:t>, 7.1 </a:t>
            </a:r>
            <a:r>
              <a:rPr lang="en-US" sz="1400" dirty="0" err="1" smtClean="0"/>
              <a:t>años</a:t>
            </a:r>
            <a:endParaRPr lang="en-US" sz="1400" dirty="0" smtClean="0"/>
          </a:p>
          <a:p>
            <a:pPr>
              <a:spcBef>
                <a:spcPts val="600"/>
              </a:spcBef>
              <a:spcAft>
                <a:spcPts val="0"/>
              </a:spcAft>
              <a:buFont typeface="Arial" panose="020B0604020202020204" pitchFamily="34" charset="0"/>
              <a:buChar char="•"/>
            </a:pPr>
            <a:r>
              <a:rPr lang="en-US" sz="1400" dirty="0" err="1" smtClean="0"/>
              <a:t>Disminución</a:t>
            </a:r>
            <a:r>
              <a:rPr lang="en-US" sz="1400" dirty="0" smtClean="0"/>
              <a:t> de </a:t>
            </a:r>
            <a:r>
              <a:rPr lang="en-US" sz="1400" dirty="0" err="1" smtClean="0"/>
              <a:t>mortalidad</a:t>
            </a:r>
            <a:r>
              <a:rPr lang="en-US" sz="1400" dirty="0" smtClean="0"/>
              <a:t> un 40% </a:t>
            </a:r>
            <a:br>
              <a:rPr lang="en-US" sz="1400" dirty="0" smtClean="0"/>
            </a:br>
            <a:r>
              <a:rPr lang="en-US" sz="1400" dirty="0" smtClean="0"/>
              <a:t>(</a:t>
            </a:r>
            <a:r>
              <a:rPr lang="en-US" sz="1400" dirty="0" err="1" smtClean="0"/>
              <a:t>muertes</a:t>
            </a:r>
            <a:r>
              <a:rPr lang="en-US" sz="1400" dirty="0" smtClean="0"/>
              <a:t> </a:t>
            </a:r>
            <a:r>
              <a:rPr lang="en-US" sz="1400" dirty="0" err="1" smtClean="0"/>
              <a:t>asociadas</a:t>
            </a:r>
            <a:r>
              <a:rPr lang="en-US" sz="1400" dirty="0" smtClean="0"/>
              <a:t> a DM, </a:t>
            </a:r>
            <a:r>
              <a:rPr lang="en-US" sz="1400" dirty="0" err="1" smtClean="0"/>
              <a:t>complicaciones</a:t>
            </a:r>
            <a:r>
              <a:rPr lang="en-US" sz="1400" dirty="0" smtClean="0"/>
              <a:t> </a:t>
            </a:r>
            <a:r>
              <a:rPr lang="en-US" sz="1400" dirty="0" err="1" smtClean="0"/>
              <a:t>cardiovasculares</a:t>
            </a:r>
            <a:r>
              <a:rPr lang="en-US" sz="1400" dirty="0" smtClean="0"/>
              <a:t> y cancer)</a:t>
            </a:r>
            <a:endParaRPr lang="en-US" sz="1400" dirty="0"/>
          </a:p>
        </p:txBody>
      </p:sp>
      <p:sp>
        <p:nvSpPr>
          <p:cNvPr id="7" name="TextBox 6"/>
          <p:cNvSpPr txBox="1"/>
          <p:nvPr/>
        </p:nvSpPr>
        <p:spPr>
          <a:xfrm>
            <a:off x="0" y="6334780"/>
            <a:ext cx="1626748" cy="523220"/>
          </a:xfrm>
          <a:prstGeom prst="rect">
            <a:avLst/>
          </a:prstGeom>
          <a:solidFill>
            <a:schemeClr val="accent1">
              <a:lumMod val="40000"/>
              <a:lumOff val="60000"/>
            </a:schemeClr>
          </a:solidFill>
          <a:ln>
            <a:solidFill>
              <a:schemeClr val="accent1"/>
            </a:solidFill>
          </a:ln>
        </p:spPr>
        <p:txBody>
          <a:bodyPr wrap="square" rtlCol="0">
            <a:spAutoFit/>
          </a:bodyPr>
          <a:lstStyle/>
          <a:p>
            <a:pPr marL="285750" indent="-285750" algn="just">
              <a:buFont typeface="Arial" panose="020B0604020202020204" pitchFamily="34" charset="0"/>
              <a:buChar char="•"/>
            </a:pPr>
            <a:r>
              <a:rPr lang="en-US" sz="1400" dirty="0" err="1" smtClean="0"/>
              <a:t>cirugia</a:t>
            </a:r>
            <a:r>
              <a:rPr lang="en-US" sz="1400" dirty="0" smtClean="0"/>
              <a:t> </a:t>
            </a:r>
            <a:r>
              <a:rPr lang="en-US" sz="1400" dirty="0" err="1" smtClean="0"/>
              <a:t>abierta</a:t>
            </a:r>
            <a:endParaRPr lang="en-US" sz="1400" dirty="0" smtClean="0"/>
          </a:p>
          <a:p>
            <a:endParaRPr lang="en-US" sz="1400" dirty="0"/>
          </a:p>
        </p:txBody>
      </p:sp>
    </p:spTree>
    <p:extLst>
      <p:ext uri="{BB962C8B-B14F-4D97-AF65-F5344CB8AC3E}">
        <p14:creationId xmlns:p14="http://schemas.microsoft.com/office/powerpoint/2010/main" val="2229223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335250"/>
          </a:xfrm>
        </p:spPr>
        <p:txBody>
          <a:bodyPr/>
          <a:lstStyle/>
          <a:p>
            <a:pPr>
              <a:buFont typeface="Arial" panose="020B0604020202020204" pitchFamily="34" charset="0"/>
              <a:buChar char="•"/>
            </a:pPr>
            <a:r>
              <a:rPr lang="en-US" sz="1400" dirty="0" smtClean="0"/>
              <a:t>1997, Rutledge</a:t>
            </a:r>
          </a:p>
          <a:p>
            <a:pPr>
              <a:buFont typeface="Arial" panose="020B0604020202020204" pitchFamily="34" charset="0"/>
              <a:buChar char="•"/>
            </a:pPr>
            <a:r>
              <a:rPr lang="en-US" sz="1400" dirty="0" err="1" smtClean="0"/>
              <a:t>Billroth</a:t>
            </a:r>
            <a:r>
              <a:rPr lang="en-US" sz="1400" dirty="0" smtClean="0"/>
              <a:t> II </a:t>
            </a:r>
            <a:r>
              <a:rPr lang="en-US" sz="1400" dirty="0" smtClean="0">
                <a:sym typeface="Wingdings" panose="05000000000000000000" pitchFamily="2" charset="2"/>
              </a:rPr>
              <a:t> Bypass </a:t>
            </a:r>
            <a:r>
              <a:rPr lang="en-US" sz="1400" dirty="0" err="1" smtClean="0">
                <a:sym typeface="Wingdings" panose="05000000000000000000" pitchFamily="2" charset="2"/>
              </a:rPr>
              <a:t>una</a:t>
            </a:r>
            <a:r>
              <a:rPr lang="en-US" sz="1400" dirty="0" smtClean="0">
                <a:sym typeface="Wingdings" panose="05000000000000000000" pitchFamily="2" charset="2"/>
              </a:rPr>
              <a:t> anastomosis. </a:t>
            </a:r>
          </a:p>
          <a:p>
            <a:pPr>
              <a:buFont typeface="Arial" panose="020B0604020202020204" pitchFamily="34" charset="0"/>
              <a:buChar char="•"/>
            </a:pPr>
            <a:endParaRPr lang="en-US" sz="1400" dirty="0">
              <a:sym typeface="Wingdings" panose="05000000000000000000" pitchFamily="2" charset="2"/>
            </a:endParaRPr>
          </a:p>
          <a:p>
            <a:pPr>
              <a:buFont typeface="Arial" panose="020B0604020202020204" pitchFamily="34" charset="0"/>
              <a:buChar char="•"/>
            </a:pPr>
            <a:endParaRPr lang="en-US" sz="1400" dirty="0" smtClean="0">
              <a:sym typeface="Wingdings" panose="05000000000000000000" pitchFamily="2" charset="2"/>
            </a:endParaRPr>
          </a:p>
          <a:p>
            <a:pPr>
              <a:buFont typeface="Arial" panose="020B0604020202020204" pitchFamily="34" charset="0"/>
              <a:buChar char="•"/>
            </a:pPr>
            <a:endParaRPr lang="en-US" sz="1400" dirty="0">
              <a:sym typeface="Wingdings" panose="05000000000000000000" pitchFamily="2" charset="2"/>
            </a:endParaRPr>
          </a:p>
          <a:p>
            <a:pPr>
              <a:buFont typeface="Arial" panose="020B0604020202020204" pitchFamily="34" charset="0"/>
              <a:buChar char="•"/>
            </a:pPr>
            <a:endParaRPr lang="en-US" sz="1400" dirty="0" smtClean="0">
              <a:sym typeface="Wingdings" panose="05000000000000000000" pitchFamily="2" charset="2"/>
            </a:endParaRPr>
          </a:p>
          <a:p>
            <a:pPr>
              <a:buFont typeface="Arial" panose="020B0604020202020204" pitchFamily="34" charset="0"/>
              <a:buChar char="•"/>
            </a:pPr>
            <a:endParaRPr lang="en-US" sz="1400" dirty="0" smtClean="0"/>
          </a:p>
          <a:p>
            <a:pPr>
              <a:buFont typeface="Arial" panose="020B0604020202020204" pitchFamily="34" charset="0"/>
              <a:buChar char="•"/>
            </a:pPr>
            <a:endParaRPr lang="en-US" sz="1400" dirty="0"/>
          </a:p>
          <a:p>
            <a:pPr>
              <a:buFont typeface="Arial" panose="020B0604020202020204" pitchFamily="34" charset="0"/>
              <a:buChar char="•"/>
            </a:pPr>
            <a:r>
              <a:rPr lang="en-US" sz="1400" dirty="0" err="1" smtClean="0"/>
              <a:t>Tiempo</a:t>
            </a:r>
            <a:r>
              <a:rPr lang="en-US" sz="1400" dirty="0" smtClean="0"/>
              <a:t> </a:t>
            </a:r>
            <a:r>
              <a:rPr lang="en-US" sz="1400" dirty="0" err="1" smtClean="0"/>
              <a:t>quirúrgico</a:t>
            </a:r>
            <a:r>
              <a:rPr lang="en-US" sz="1400" dirty="0" smtClean="0"/>
              <a:t> 37 min</a:t>
            </a:r>
          </a:p>
          <a:p>
            <a:pPr>
              <a:buFont typeface="Arial" panose="020B0604020202020204" pitchFamily="34" charset="0"/>
              <a:buChar char="•"/>
            </a:pPr>
            <a:r>
              <a:rPr lang="en-US" sz="1400" dirty="0" err="1" smtClean="0"/>
              <a:t>Pérdida</a:t>
            </a:r>
            <a:r>
              <a:rPr lang="en-US" sz="1400" dirty="0" smtClean="0"/>
              <a:t> de </a:t>
            </a:r>
            <a:r>
              <a:rPr lang="en-US" sz="1400" dirty="0" err="1" smtClean="0"/>
              <a:t>exceso</a:t>
            </a:r>
            <a:r>
              <a:rPr lang="en-US" sz="1400" dirty="0" smtClean="0"/>
              <a:t> de peso 77% (2 </a:t>
            </a:r>
            <a:r>
              <a:rPr lang="en-US" sz="1400" dirty="0" err="1" smtClean="0"/>
              <a:t>años</a:t>
            </a:r>
            <a:r>
              <a:rPr lang="en-US" sz="1400" dirty="0" smtClean="0"/>
              <a:t> P.O.)</a:t>
            </a:r>
          </a:p>
          <a:p>
            <a:pPr>
              <a:buFont typeface="Arial" panose="020B0604020202020204" pitchFamily="34" charset="0"/>
              <a:buChar char="•"/>
            </a:pPr>
            <a:r>
              <a:rPr lang="en-US" sz="1400" dirty="0" err="1" smtClean="0"/>
              <a:t>Fuga</a:t>
            </a:r>
            <a:r>
              <a:rPr lang="en-US" sz="1400" dirty="0" smtClean="0"/>
              <a:t> 1.6%</a:t>
            </a:r>
          </a:p>
          <a:p>
            <a:pPr>
              <a:buFont typeface="Arial" panose="020B0604020202020204" pitchFamily="34" charset="0"/>
              <a:buChar char="•"/>
            </a:pPr>
            <a:endParaRPr lang="en-US" dirty="0" smtClean="0"/>
          </a:p>
        </p:txBody>
      </p:sp>
      <p:sp>
        <p:nvSpPr>
          <p:cNvPr id="4" name="Footer Placeholder 3"/>
          <p:cNvSpPr>
            <a:spLocks noGrp="1"/>
          </p:cNvSpPr>
          <p:nvPr>
            <p:ph type="ftr" sz="quarter" idx="11"/>
          </p:nvPr>
        </p:nvSpPr>
        <p:spPr>
          <a:xfrm>
            <a:off x="769219" y="6428571"/>
            <a:ext cx="4717774" cy="365125"/>
          </a:xfrm>
        </p:spPr>
        <p:txBody>
          <a:bodyPr/>
          <a:lstStyle/>
          <a:p>
            <a:r>
              <a:rPr lang="en-US" dirty="0" err="1" smtClean="0"/>
              <a:t>Lutfi</a:t>
            </a:r>
            <a:r>
              <a:rPr lang="en-US" dirty="0" smtClean="0"/>
              <a:t>, Rami &amp; Palermo(2018). Global Bariatric Surgery The Art of Weight Loss Across the Borders: The Art of Weight Loss Across the Borders. 10.1007/978-3-319-93545-4. </a:t>
            </a:r>
            <a:endParaRPr lang="en-US" dirty="0"/>
          </a:p>
        </p:txBody>
      </p:sp>
      <p:pic>
        <p:nvPicPr>
          <p:cNvPr id="6" name="Picture 5"/>
          <p:cNvPicPr>
            <a:picLocks noChangeAspect="1"/>
          </p:cNvPicPr>
          <p:nvPr/>
        </p:nvPicPr>
        <p:blipFill>
          <a:blip r:embed="rId2"/>
          <a:stretch>
            <a:fillRect/>
          </a:stretch>
        </p:blipFill>
        <p:spPr>
          <a:xfrm>
            <a:off x="7843486" y="1842918"/>
            <a:ext cx="2431079" cy="3302914"/>
          </a:xfrm>
          <a:prstGeom prst="rect">
            <a:avLst/>
          </a:prstGeom>
        </p:spPr>
      </p:pic>
      <p:sp>
        <p:nvSpPr>
          <p:cNvPr id="8" name="Title 1"/>
          <p:cNvSpPr txBox="1">
            <a:spLocks/>
          </p:cNvSpPr>
          <p:nvPr/>
        </p:nvSpPr>
        <p:spPr>
          <a:xfrm>
            <a:off x="1097279" y="1033188"/>
            <a:ext cx="6709239" cy="6070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000" dirty="0" smtClean="0"/>
              <a:t>“Mini gastric bypass”</a:t>
            </a:r>
            <a:endParaRPr lang="en-US" sz="2000" dirty="0"/>
          </a:p>
        </p:txBody>
      </p:sp>
      <p:pic>
        <p:nvPicPr>
          <p:cNvPr id="7" name="Picture 6"/>
          <p:cNvPicPr>
            <a:picLocks noChangeAspect="1"/>
          </p:cNvPicPr>
          <p:nvPr/>
        </p:nvPicPr>
        <p:blipFill>
          <a:blip r:embed="rId3"/>
          <a:stretch>
            <a:fillRect/>
          </a:stretch>
        </p:blipFill>
        <p:spPr>
          <a:xfrm>
            <a:off x="922065" y="3237960"/>
            <a:ext cx="5071525" cy="1550797"/>
          </a:xfrm>
          <a:prstGeom prst="rect">
            <a:avLst/>
          </a:prstGeom>
        </p:spPr>
      </p:pic>
      <p:sp>
        <p:nvSpPr>
          <p:cNvPr id="10" name="TextBox 9"/>
          <p:cNvSpPr txBox="1"/>
          <p:nvPr/>
        </p:nvSpPr>
        <p:spPr>
          <a:xfrm>
            <a:off x="7843486" y="5650477"/>
            <a:ext cx="3091756" cy="530507"/>
          </a:xfrm>
          <a:prstGeom prst="rect">
            <a:avLst/>
          </a:prstGeom>
          <a:solidFill>
            <a:schemeClr val="accent1">
              <a:lumMod val="40000"/>
              <a:lumOff val="60000"/>
            </a:schemeClr>
          </a:solidFill>
          <a:ln>
            <a:solidFill>
              <a:schemeClr val="accent1"/>
            </a:solidFill>
          </a:ln>
        </p:spPr>
        <p:txBody>
          <a:bodyPr wrap="square" rtlCol="0">
            <a:spAutoFit/>
          </a:bodyPr>
          <a:lstStyle/>
          <a:p>
            <a:pPr marL="285750" indent="-285750" algn="just">
              <a:buFont typeface="Arial" panose="020B0604020202020204" pitchFamily="34" charset="0"/>
              <a:buChar char="•"/>
            </a:pPr>
            <a:r>
              <a:rPr lang="en-US" sz="1400" dirty="0" err="1" smtClean="0"/>
              <a:t>Asociado</a:t>
            </a:r>
            <a:r>
              <a:rPr lang="en-US" sz="1400" dirty="0" smtClean="0"/>
              <a:t> a </a:t>
            </a:r>
            <a:r>
              <a:rPr lang="en-US" sz="1400" dirty="0" err="1" smtClean="0"/>
              <a:t>malignidad</a:t>
            </a:r>
            <a:endParaRPr lang="en-US" sz="1400" dirty="0" smtClean="0"/>
          </a:p>
          <a:p>
            <a:endParaRPr lang="en-US" sz="1400" dirty="0"/>
          </a:p>
        </p:txBody>
      </p:sp>
      <p:pic>
        <p:nvPicPr>
          <p:cNvPr id="9" name="Picture 8"/>
          <p:cNvPicPr>
            <a:picLocks noChangeAspect="1"/>
          </p:cNvPicPr>
          <p:nvPr/>
        </p:nvPicPr>
        <p:blipFill>
          <a:blip r:embed="rId4"/>
          <a:stretch>
            <a:fillRect/>
          </a:stretch>
        </p:blipFill>
        <p:spPr>
          <a:xfrm>
            <a:off x="7025437" y="1842918"/>
            <a:ext cx="4067175" cy="3190875"/>
          </a:xfrm>
          <a:prstGeom prst="rect">
            <a:avLst/>
          </a:prstGeom>
        </p:spPr>
      </p:pic>
      <p:sp>
        <p:nvSpPr>
          <p:cNvPr id="12" name="Footer Placeholder 3"/>
          <p:cNvSpPr txBox="1">
            <a:spLocks/>
          </p:cNvSpPr>
          <p:nvPr/>
        </p:nvSpPr>
        <p:spPr>
          <a:xfrm>
            <a:off x="6101294" y="6363792"/>
            <a:ext cx="6093928" cy="46111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Nguyen</a:t>
            </a:r>
            <a:r>
              <a:rPr lang="en-US" sz="900" dirty="0">
                <a:solidFill>
                  <a:schemeClr val="bg1"/>
                </a:solidFill>
              </a:rPr>
              <a:t> </a:t>
            </a:r>
            <a:r>
              <a:rPr lang="en-US" sz="900" dirty="0" smtClean="0">
                <a:solidFill>
                  <a:schemeClr val="bg1"/>
                </a:solidFill>
              </a:rPr>
              <a:t>et al.. (2015). The ASMBS Textbook of Bariatric Surgery: Volume 1: Bariatric Surgery. 10.1007/978-1-4939-1206-3. </a:t>
            </a:r>
            <a:endParaRPr lang="en-US" sz="900" dirty="0">
              <a:solidFill>
                <a:schemeClr val="bg1"/>
              </a:solidFill>
            </a:endParaRPr>
          </a:p>
        </p:txBody>
      </p:sp>
    </p:spTree>
    <p:extLst>
      <p:ext uri="{BB962C8B-B14F-4D97-AF65-F5344CB8AC3E}">
        <p14:creationId xmlns:p14="http://schemas.microsoft.com/office/powerpoint/2010/main" val="29588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5500" y="1985874"/>
            <a:ext cx="4006984" cy="1092378"/>
          </a:xfrm>
          <a:solidFill>
            <a:schemeClr val="accent5">
              <a:lumMod val="20000"/>
              <a:lumOff val="80000"/>
            </a:schemeClr>
          </a:solidFill>
        </p:spPr>
        <p:txBody>
          <a:bodyPr>
            <a:normAutofit/>
          </a:bodyPr>
          <a:lstStyle/>
          <a:p>
            <a:r>
              <a:rPr lang="en-US" sz="1400" dirty="0" err="1" smtClean="0"/>
              <a:t>Aunque</a:t>
            </a:r>
            <a:r>
              <a:rPr lang="en-US" sz="1400" dirty="0" smtClean="0"/>
              <a:t> no se </a:t>
            </a:r>
            <a:r>
              <a:rPr lang="en-US" sz="1400" dirty="0" err="1" smtClean="0"/>
              <a:t>realizen</a:t>
            </a:r>
            <a:r>
              <a:rPr lang="en-US" sz="1400" dirty="0" smtClean="0"/>
              <a:t> </a:t>
            </a:r>
            <a:r>
              <a:rPr lang="en-US" sz="1400" dirty="0" err="1" smtClean="0"/>
              <a:t>ciertos</a:t>
            </a:r>
            <a:r>
              <a:rPr lang="en-US" sz="1400" dirty="0" smtClean="0"/>
              <a:t> </a:t>
            </a:r>
            <a:r>
              <a:rPr lang="en-US" sz="1400" dirty="0" err="1" smtClean="0"/>
              <a:t>procedimientos</a:t>
            </a:r>
            <a:r>
              <a:rPr lang="en-US" sz="1400" dirty="0" smtClean="0"/>
              <a:t>, </a:t>
            </a:r>
            <a:r>
              <a:rPr lang="en-US" sz="1400" dirty="0" err="1" smtClean="0"/>
              <a:t>aún</a:t>
            </a:r>
            <a:r>
              <a:rPr lang="en-US" sz="1400" dirty="0" smtClean="0"/>
              <a:t> </a:t>
            </a:r>
            <a:r>
              <a:rPr lang="en-US" sz="1400" dirty="0" err="1" smtClean="0"/>
              <a:t>acuden</a:t>
            </a:r>
            <a:r>
              <a:rPr lang="en-US" sz="1400" dirty="0" smtClean="0"/>
              <a:t> a </a:t>
            </a:r>
            <a:r>
              <a:rPr lang="en-US" sz="1400" dirty="0" err="1" smtClean="0"/>
              <a:t>consulta</a:t>
            </a:r>
            <a:r>
              <a:rPr lang="en-US" sz="1400" dirty="0" smtClean="0"/>
              <a:t> </a:t>
            </a:r>
            <a:r>
              <a:rPr lang="en-US" sz="1400" dirty="0" err="1" smtClean="0"/>
              <a:t>pacientes</a:t>
            </a:r>
            <a:r>
              <a:rPr lang="en-US" sz="1400" dirty="0" smtClean="0"/>
              <a:t> con </a:t>
            </a:r>
            <a:r>
              <a:rPr lang="en-US" sz="1400" dirty="0" err="1" smtClean="0"/>
              <a:t>complicaciones</a:t>
            </a:r>
            <a:r>
              <a:rPr lang="en-US" sz="1400" dirty="0" smtClean="0"/>
              <a:t> de la </a:t>
            </a:r>
            <a:r>
              <a:rPr lang="en-US" sz="1400" dirty="0" err="1" smtClean="0"/>
              <a:t>cirugía</a:t>
            </a:r>
            <a:r>
              <a:rPr lang="en-US" sz="1400" dirty="0" smtClean="0"/>
              <a:t> </a:t>
            </a:r>
            <a:r>
              <a:rPr lang="en-US" sz="1400" dirty="0" err="1" smtClean="0"/>
              <a:t>previa</a:t>
            </a:r>
            <a:r>
              <a:rPr lang="en-US" sz="1400" dirty="0" smtClean="0"/>
              <a:t> ó con </a:t>
            </a:r>
            <a:r>
              <a:rPr lang="en-US" sz="1400" dirty="0" err="1" smtClean="0"/>
              <a:t>falla</a:t>
            </a:r>
            <a:r>
              <a:rPr lang="en-US" sz="1400" dirty="0" smtClean="0"/>
              <a:t> del </a:t>
            </a:r>
            <a:r>
              <a:rPr lang="en-US" sz="1400" dirty="0" err="1" smtClean="0"/>
              <a:t>tratamiento</a:t>
            </a:r>
            <a:r>
              <a:rPr lang="en-US" sz="1400" dirty="0" smtClean="0"/>
              <a:t> y re </a:t>
            </a:r>
            <a:r>
              <a:rPr lang="en-US" sz="1400" dirty="0" err="1" smtClean="0"/>
              <a:t>ganancia</a:t>
            </a:r>
            <a:r>
              <a:rPr lang="en-US" sz="1400" dirty="0" smtClean="0"/>
              <a:t> de </a:t>
            </a:r>
            <a:r>
              <a:rPr lang="en-US" sz="1400" smtClean="0"/>
              <a:t>peso.</a:t>
            </a:r>
            <a:endParaRPr lang="en-US" sz="1400" dirty="0"/>
          </a:p>
        </p:txBody>
      </p:sp>
      <p:graphicFrame>
        <p:nvGraphicFramePr>
          <p:cNvPr id="4" name="Object 3"/>
          <p:cNvGraphicFramePr>
            <a:graphicFrameLocks noChangeAspect="1"/>
          </p:cNvGraphicFramePr>
          <p:nvPr>
            <p:extLst>
              <p:ext uri="{D42A27DB-BD31-4B8C-83A1-F6EECF244321}">
                <p14:modId xmlns:p14="http://schemas.microsoft.com/office/powerpoint/2010/main" val="2445487837"/>
              </p:ext>
            </p:extLst>
          </p:nvPr>
        </p:nvGraphicFramePr>
        <p:xfrm>
          <a:off x="1220195" y="3078252"/>
          <a:ext cx="9505950" cy="1790700"/>
        </p:xfrm>
        <a:graphic>
          <a:graphicData uri="http://schemas.openxmlformats.org/presentationml/2006/ole">
            <mc:AlternateContent xmlns:mc="http://schemas.openxmlformats.org/markup-compatibility/2006">
              <mc:Choice xmlns:v="urn:schemas-microsoft-com:vml" Requires="v">
                <p:oleObj spid="_x0000_s1054" name="Bitmap Image" r:id="rId4" imgW="9505800" imgH="1790640" progId="Paint.Picture">
                  <p:embed/>
                </p:oleObj>
              </mc:Choice>
              <mc:Fallback>
                <p:oleObj name="Bitmap Image" r:id="rId4" imgW="9505800" imgH="1790640" progId="Paint.Picture">
                  <p:embed/>
                  <p:pic>
                    <p:nvPicPr>
                      <p:cNvPr id="0" name=""/>
                      <p:cNvPicPr/>
                      <p:nvPr/>
                    </p:nvPicPr>
                    <p:blipFill>
                      <a:blip r:embed="rId5"/>
                      <a:stretch>
                        <a:fillRect/>
                      </a:stretch>
                    </p:blipFill>
                    <p:spPr>
                      <a:xfrm>
                        <a:off x="1220195" y="3078252"/>
                        <a:ext cx="9505950" cy="1790700"/>
                      </a:xfrm>
                      <a:prstGeom prst="rect">
                        <a:avLst/>
                      </a:prstGeom>
                    </p:spPr>
                  </p:pic>
                </p:oleObj>
              </mc:Fallback>
            </mc:AlternateContent>
          </a:graphicData>
        </a:graphic>
      </p:graphicFrame>
      <p:sp>
        <p:nvSpPr>
          <p:cNvPr id="5" name="Footer Placeholder 7"/>
          <p:cNvSpPr>
            <a:spLocks noGrp="1"/>
          </p:cNvSpPr>
          <p:nvPr>
            <p:ph type="ftr" sz="quarter" idx="11"/>
          </p:nvPr>
        </p:nvSpPr>
        <p:spPr>
          <a:xfrm>
            <a:off x="3686185" y="6459785"/>
            <a:ext cx="4822804" cy="365125"/>
          </a:xfrm>
        </p:spPr>
        <p:txBody>
          <a:bodyPr/>
          <a:lstStyle/>
          <a:p>
            <a:r>
              <a:rPr lang="en-US" dirty="0" err="1" smtClean="0"/>
              <a:t>Moshiri</a:t>
            </a:r>
            <a:r>
              <a:rPr lang="en-US" dirty="0" smtClean="0"/>
              <a:t>, M. et al. (2013). Evolution of Bariatric Surgery: A Historical Perspective. American Journal of </a:t>
            </a:r>
            <a:r>
              <a:rPr lang="en-US" dirty="0" err="1" smtClean="0"/>
              <a:t>Roentgenology</a:t>
            </a:r>
            <a:r>
              <a:rPr lang="en-US" dirty="0" smtClean="0"/>
              <a:t>, 201(1), W40–W48. doi:10.2214/ajr.12.10131</a:t>
            </a:r>
            <a:endParaRPr lang="en-US" dirty="0"/>
          </a:p>
        </p:txBody>
      </p:sp>
      <p:sp>
        <p:nvSpPr>
          <p:cNvPr id="6" name="Title 1"/>
          <p:cNvSpPr txBox="1">
            <a:spLocks/>
          </p:cNvSpPr>
          <p:nvPr/>
        </p:nvSpPr>
        <p:spPr>
          <a:xfrm>
            <a:off x="1097279" y="1033188"/>
            <a:ext cx="6709239" cy="6070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000" dirty="0" err="1" smtClean="0"/>
              <a:t>Conclusión</a:t>
            </a:r>
            <a:endParaRPr lang="en-US" sz="2000" dirty="0"/>
          </a:p>
        </p:txBody>
      </p:sp>
    </p:spTree>
    <p:extLst>
      <p:ext uri="{BB962C8B-B14F-4D97-AF65-F5344CB8AC3E}">
        <p14:creationId xmlns:p14="http://schemas.microsoft.com/office/powerpoint/2010/main" val="84882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sz="1700" i="1" dirty="0" err="1">
                <a:solidFill>
                  <a:schemeClr val="tx1"/>
                </a:solidFill>
              </a:rPr>
              <a:t>Moshiri</a:t>
            </a:r>
            <a:r>
              <a:rPr lang="en-US" sz="1700" i="1" dirty="0">
                <a:solidFill>
                  <a:schemeClr val="tx1"/>
                </a:solidFill>
              </a:rPr>
              <a:t>, M. et al. (2013). Evolution of Bariatric Surgery: A Historical Perspective. American Journal of </a:t>
            </a:r>
            <a:r>
              <a:rPr lang="en-US" sz="1700" i="1" dirty="0" err="1">
                <a:solidFill>
                  <a:schemeClr val="tx1"/>
                </a:solidFill>
              </a:rPr>
              <a:t>Roentgenology</a:t>
            </a:r>
            <a:r>
              <a:rPr lang="en-US" sz="1700" i="1" dirty="0">
                <a:solidFill>
                  <a:schemeClr val="tx1"/>
                </a:solidFill>
              </a:rPr>
              <a:t>, 201(1), W40–W48. </a:t>
            </a:r>
            <a:r>
              <a:rPr lang="en-US" sz="1700" i="1" dirty="0" smtClean="0">
                <a:solidFill>
                  <a:schemeClr val="tx1"/>
                </a:solidFill>
              </a:rPr>
              <a:t>doi:10.2214/ajr.12.10131</a:t>
            </a:r>
          </a:p>
          <a:p>
            <a:pPr marL="457200" indent="-457200">
              <a:buFont typeface="+mj-lt"/>
              <a:buAutoNum type="arabicPeriod"/>
            </a:pPr>
            <a:r>
              <a:rPr lang="en-US" sz="1700" i="1" dirty="0">
                <a:solidFill>
                  <a:schemeClr val="tx1"/>
                </a:solidFill>
              </a:rPr>
              <a:t>Nguyen et al.. (2015). The ASMBS Textbook of Bariatric Surgery: Volume 1: Bariatric Surgery. 10.1007/978-1-4939-1206-3. </a:t>
            </a:r>
            <a:endParaRPr lang="en-US" sz="1700" i="1" dirty="0" smtClean="0">
              <a:solidFill>
                <a:schemeClr val="tx1"/>
              </a:solidFill>
            </a:endParaRPr>
          </a:p>
          <a:p>
            <a:pPr marL="457200" indent="-457200">
              <a:buFont typeface="+mj-lt"/>
              <a:buAutoNum type="arabicPeriod"/>
            </a:pPr>
            <a:r>
              <a:rPr lang="en-US" sz="1700" i="1" dirty="0" err="1"/>
              <a:t>Lutfi</a:t>
            </a:r>
            <a:r>
              <a:rPr lang="en-US" sz="1700" i="1" dirty="0"/>
              <a:t>, Rami &amp; Palermo(2018). Global Bariatric Surgery The Art of Weight Loss Across the Borders: The Art of Weight Loss Across the Borders. 10.1007/978-3-319-93545-4. </a:t>
            </a:r>
            <a:endParaRPr lang="en-US" sz="1700" i="1" dirty="0" smtClean="0"/>
          </a:p>
          <a:p>
            <a:pPr marL="457200" indent="-457200">
              <a:buFont typeface="+mj-lt"/>
              <a:buAutoNum type="arabicPeriod"/>
            </a:pPr>
            <a:r>
              <a:rPr lang="en-US" sz="1700" i="1" dirty="0"/>
              <a:t>KRAL, J. G. (1985). Morbid Obesity and Related Health Risks. Annals of Internal Medicine, 103(6_Part_2), 1043. doi:10.7326/0003-4819-103-6-1043 </a:t>
            </a:r>
            <a:endParaRPr lang="en-US" sz="1700" i="1" dirty="0" smtClean="0"/>
          </a:p>
          <a:p>
            <a:pPr marL="457200" indent="-457200">
              <a:buFont typeface="+mj-lt"/>
              <a:buAutoNum type="arabicPeriod"/>
            </a:pPr>
            <a:r>
              <a:rPr lang="en-US" sz="1700" i="1" dirty="0" err="1"/>
              <a:t>Kremen</a:t>
            </a:r>
            <a:r>
              <a:rPr lang="en-US" sz="1700" i="1" dirty="0"/>
              <a:t>, A. J., </a:t>
            </a:r>
            <a:r>
              <a:rPr lang="en-US" sz="1700" i="1" dirty="0" err="1"/>
              <a:t>Linner</a:t>
            </a:r>
            <a:r>
              <a:rPr lang="en-US" sz="1700" i="1" dirty="0"/>
              <a:t>, J. H., &amp; Nelson, C. H. (1954). AN EXPERIMENTAL EVALUATION OF THE NUTRITIONAL IMPORTANCE OF PROXIMAL AND DISTAL SMALL INTESTINE. Annals of Surgery, 140(3), 439. doi:10.1097/00000658-195409000-00018 </a:t>
            </a:r>
            <a:endParaRPr lang="en-US" sz="1700" i="1" dirty="0" smtClean="0"/>
          </a:p>
          <a:p>
            <a:pPr marL="457200" indent="-457200">
              <a:buFont typeface="+mj-lt"/>
              <a:buAutoNum type="arabicPeriod"/>
            </a:pPr>
            <a:r>
              <a:rPr lang="en-US" sz="1700" i="1" dirty="0" err="1"/>
              <a:t>Addeo</a:t>
            </a:r>
            <a:r>
              <a:rPr lang="en-US" sz="1700" i="1" dirty="0"/>
              <a:t>, P., </a:t>
            </a:r>
            <a:r>
              <a:rPr lang="en-US" sz="1700" i="1" dirty="0" err="1"/>
              <a:t>Cesaretti</a:t>
            </a:r>
            <a:r>
              <a:rPr lang="en-US" sz="1700" i="1" dirty="0"/>
              <a:t>, M., </a:t>
            </a:r>
            <a:r>
              <a:rPr lang="en-US" sz="1700" i="1" dirty="0" err="1"/>
              <a:t>Anty</a:t>
            </a:r>
            <a:r>
              <a:rPr lang="en-US" sz="1700" i="1" dirty="0"/>
              <a:t>, R., &amp; </a:t>
            </a:r>
            <a:r>
              <a:rPr lang="en-US" sz="1700" i="1" dirty="0" err="1"/>
              <a:t>Iannelli</a:t>
            </a:r>
            <a:r>
              <a:rPr lang="en-US" sz="1700" i="1" dirty="0"/>
              <a:t>, A. (2019). ]Liver transplantation for bariatric surgery-related liver failure: A systematic review of a rare condition. Surgery for Obesity and Related Diseases. doi:10.1016/j.soard.2019.06.002 </a:t>
            </a:r>
            <a:endParaRPr lang="en-US" sz="1700" i="1" dirty="0" smtClean="0"/>
          </a:p>
          <a:p>
            <a:pPr marL="457200" indent="-457200">
              <a:buFont typeface="+mj-lt"/>
              <a:buAutoNum type="arabicPeriod"/>
            </a:pPr>
            <a:r>
              <a:rPr lang="en-US" sz="1700" i="1" dirty="0"/>
              <a:t>Rutledge R. The mini-gastric bypass: experience </a:t>
            </a:r>
            <a:r>
              <a:rPr lang="en-US" sz="1700" i="1" dirty="0" smtClean="0"/>
              <a:t>with the </a:t>
            </a:r>
            <a:r>
              <a:rPr lang="en-US" sz="1700" i="1" dirty="0"/>
              <a:t>first 1,274 cases. </a:t>
            </a:r>
            <a:r>
              <a:rPr lang="en-US" sz="1700" i="1" dirty="0" err="1"/>
              <a:t>Obes</a:t>
            </a:r>
            <a:r>
              <a:rPr lang="en-US" sz="1700" i="1" dirty="0"/>
              <a:t> Surg. 2001;11:276–80.</a:t>
            </a:r>
          </a:p>
          <a:p>
            <a:pPr marL="0" indent="0">
              <a:buNone/>
            </a:pPr>
            <a:endParaRPr lang="en-US" dirty="0">
              <a:solidFill>
                <a:schemeClr val="tx1"/>
              </a:solidFill>
            </a:endParaRPr>
          </a:p>
          <a:p>
            <a:pPr marL="457200" indent="-457200">
              <a:buFont typeface="+mj-lt"/>
              <a:buAutoNum type="arabicPeriod"/>
            </a:pPr>
            <a:endParaRPr lang="en-US" dirty="0">
              <a:solidFill>
                <a:schemeClr val="tx1"/>
              </a:solidFill>
            </a:endParaRPr>
          </a:p>
          <a:p>
            <a:pPr marL="457200" indent="-457200">
              <a:buFont typeface="+mj-lt"/>
              <a:buAutoNum type="arabicPeriod"/>
            </a:pPr>
            <a:endParaRPr lang="en-US" dirty="0"/>
          </a:p>
        </p:txBody>
      </p:sp>
    </p:spTree>
    <p:extLst>
      <p:ext uri="{BB962C8B-B14F-4D97-AF65-F5344CB8AC3E}">
        <p14:creationId xmlns:p14="http://schemas.microsoft.com/office/powerpoint/2010/main" val="1427244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4018625" y="769859"/>
            <a:ext cx="7898711" cy="2472763"/>
          </a:xfrm>
          <a:prstGeom prst="rect">
            <a:avLst/>
          </a:prstGeom>
        </p:spPr>
      </p:pic>
      <p:sp>
        <p:nvSpPr>
          <p:cNvPr id="5" name="Oval 4"/>
          <p:cNvSpPr/>
          <p:nvPr/>
        </p:nvSpPr>
        <p:spPr>
          <a:xfrm>
            <a:off x="3686185" y="1101633"/>
            <a:ext cx="1828800" cy="14859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458439" y="957281"/>
            <a:ext cx="897830" cy="565633"/>
          </a:xfrm>
        </p:spPr>
      </p:pic>
      <p:sp>
        <p:nvSpPr>
          <p:cNvPr id="8" name="Footer Placeholder 7"/>
          <p:cNvSpPr>
            <a:spLocks noGrp="1"/>
          </p:cNvSpPr>
          <p:nvPr>
            <p:ph type="ftr" sz="quarter" idx="11"/>
          </p:nvPr>
        </p:nvSpPr>
        <p:spPr/>
        <p:txBody>
          <a:bodyPr/>
          <a:lstStyle/>
          <a:p>
            <a:r>
              <a:rPr lang="en-US" smtClean="0"/>
              <a:t>Moshiri, M. et al. (2013). Evolution of Bariatric Surgery: A Historical Perspective. American Journal of Roentgenology, 201(1), W40–W48. doi:10.2214/ajr.12.10131</a:t>
            </a:r>
            <a:endParaRPr lang="en-US"/>
          </a:p>
        </p:txBody>
      </p:sp>
      <p:pic>
        <p:nvPicPr>
          <p:cNvPr id="10" name="Picture 9"/>
          <p:cNvPicPr>
            <a:picLocks noChangeAspect="1"/>
          </p:cNvPicPr>
          <p:nvPr/>
        </p:nvPicPr>
        <p:blipFill>
          <a:blip r:embed="rId5"/>
          <a:stretch>
            <a:fillRect/>
          </a:stretch>
        </p:blipFill>
        <p:spPr>
          <a:xfrm>
            <a:off x="2137410" y="4252171"/>
            <a:ext cx="6437718" cy="1827432"/>
          </a:xfrm>
          <a:prstGeom prst="rect">
            <a:avLst/>
          </a:prstGeom>
        </p:spPr>
      </p:pic>
      <p:pic>
        <p:nvPicPr>
          <p:cNvPr id="11" name="Picture 10"/>
          <p:cNvPicPr>
            <a:picLocks noChangeAspect="1"/>
          </p:cNvPicPr>
          <p:nvPr/>
        </p:nvPicPr>
        <p:blipFill>
          <a:blip r:embed="rId6"/>
          <a:stretch>
            <a:fillRect/>
          </a:stretch>
        </p:blipFill>
        <p:spPr>
          <a:xfrm>
            <a:off x="8250687" y="3393645"/>
            <a:ext cx="3666649" cy="2675415"/>
          </a:xfrm>
          <a:prstGeom prst="rect">
            <a:avLst/>
          </a:prstGeom>
        </p:spPr>
      </p:pic>
      <p:sp>
        <p:nvSpPr>
          <p:cNvPr id="6" name="TextBox 5"/>
          <p:cNvSpPr txBox="1"/>
          <p:nvPr/>
        </p:nvSpPr>
        <p:spPr>
          <a:xfrm>
            <a:off x="469900" y="3553719"/>
            <a:ext cx="4597400" cy="738664"/>
          </a:xfrm>
          <a:prstGeom prst="rect">
            <a:avLst/>
          </a:prstGeom>
          <a:noFill/>
          <a:ln>
            <a:solidFill>
              <a:schemeClr val="accent1"/>
            </a:solidFill>
          </a:ln>
        </p:spPr>
        <p:txBody>
          <a:bodyPr wrap="square" rtlCol="0">
            <a:spAutoFit/>
          </a:bodyPr>
          <a:lstStyle/>
          <a:p>
            <a:r>
              <a:rPr lang="en-US" sz="1400" dirty="0" smtClean="0"/>
              <a:t>1954, </a:t>
            </a:r>
            <a:r>
              <a:rPr lang="en-US" sz="1400" dirty="0" err="1" smtClean="0"/>
              <a:t>Kremen</a:t>
            </a:r>
            <a:r>
              <a:rPr lang="en-US" sz="1400" dirty="0"/>
              <a:t> </a:t>
            </a:r>
            <a:r>
              <a:rPr lang="en-US" sz="1400" dirty="0" smtClean="0"/>
              <a:t>&amp; </a:t>
            </a:r>
            <a:r>
              <a:rPr lang="en-US" sz="1400" dirty="0" err="1" smtClean="0"/>
              <a:t>Linner</a:t>
            </a:r>
            <a:endParaRPr lang="en-US" sz="1400" dirty="0" smtClean="0"/>
          </a:p>
          <a:p>
            <a:r>
              <a:rPr lang="en-US" sz="1400" dirty="0" err="1" smtClean="0"/>
              <a:t>Acortamiento</a:t>
            </a:r>
            <a:r>
              <a:rPr lang="en-US" sz="1400" dirty="0" smtClean="0"/>
              <a:t> intestinal + </a:t>
            </a:r>
            <a:r>
              <a:rPr lang="en-US" sz="1400" dirty="0" err="1" smtClean="0"/>
              <a:t>malabsorción</a:t>
            </a:r>
            <a:r>
              <a:rPr lang="en-US" sz="1400" dirty="0" smtClean="0"/>
              <a:t>= </a:t>
            </a:r>
            <a:r>
              <a:rPr lang="en-US" sz="1400" dirty="0" err="1" smtClean="0"/>
              <a:t>pérdida</a:t>
            </a:r>
            <a:r>
              <a:rPr lang="en-US" sz="1400" dirty="0" smtClean="0"/>
              <a:t> de peso</a:t>
            </a:r>
          </a:p>
          <a:p>
            <a:endParaRPr lang="en-US" sz="1400" dirty="0"/>
          </a:p>
        </p:txBody>
      </p:sp>
    </p:spTree>
    <p:extLst>
      <p:ext uri="{BB962C8B-B14F-4D97-AF65-F5344CB8AC3E}">
        <p14:creationId xmlns:p14="http://schemas.microsoft.com/office/powerpoint/2010/main" val="1330231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980" y="1005893"/>
            <a:ext cx="2471420" cy="607060"/>
          </a:xfrm>
        </p:spPr>
        <p:txBody>
          <a:bodyPr>
            <a:normAutofit/>
          </a:bodyPr>
          <a:lstStyle/>
          <a:p>
            <a:r>
              <a:rPr lang="en-US" sz="2000" dirty="0" smtClean="0"/>
              <a:t>Bypass </a:t>
            </a:r>
            <a:r>
              <a:rPr lang="en-US" sz="2000" dirty="0" err="1" smtClean="0"/>
              <a:t>Yeyuno</a:t>
            </a:r>
            <a:r>
              <a:rPr lang="en-US" sz="2000" dirty="0" smtClean="0"/>
              <a:t> - </a:t>
            </a:r>
            <a:r>
              <a:rPr lang="en-US" sz="2000" dirty="0" err="1" smtClean="0"/>
              <a:t>cólico</a:t>
            </a:r>
            <a:endParaRPr lang="en-US" sz="2000" dirty="0"/>
          </a:p>
        </p:txBody>
      </p:sp>
      <p:sp>
        <p:nvSpPr>
          <p:cNvPr id="3" name="Content Placeholder 2"/>
          <p:cNvSpPr>
            <a:spLocks noGrp="1"/>
          </p:cNvSpPr>
          <p:nvPr>
            <p:ph idx="1"/>
          </p:nvPr>
        </p:nvSpPr>
        <p:spPr>
          <a:xfrm>
            <a:off x="1097280" y="1917700"/>
            <a:ext cx="7221220" cy="3951394"/>
          </a:xfrm>
        </p:spPr>
        <p:txBody>
          <a:bodyPr>
            <a:normAutofit/>
          </a:bodyPr>
          <a:lstStyle/>
          <a:p>
            <a:pPr>
              <a:buFont typeface="Arial" panose="020B0604020202020204" pitchFamily="34" charset="0"/>
              <a:buChar char="•"/>
            </a:pPr>
            <a:r>
              <a:rPr lang="en-US" sz="1600" dirty="0" smtClean="0"/>
              <a:t>1963, Payne et al. </a:t>
            </a:r>
            <a:r>
              <a:rPr lang="en-US" sz="1600" dirty="0" err="1" smtClean="0"/>
              <a:t>realizaron</a:t>
            </a:r>
            <a:r>
              <a:rPr lang="en-US" sz="1600" dirty="0" smtClean="0"/>
              <a:t> el primer </a:t>
            </a:r>
            <a:r>
              <a:rPr lang="en-US" sz="1600" dirty="0" err="1" smtClean="0"/>
              <a:t>procedimiento</a:t>
            </a:r>
            <a:r>
              <a:rPr lang="en-US" sz="1600" dirty="0" smtClean="0"/>
              <a:t> </a:t>
            </a:r>
            <a:r>
              <a:rPr lang="en-US" sz="1600" dirty="0" err="1" smtClean="0"/>
              <a:t>quirúrgico</a:t>
            </a:r>
            <a:r>
              <a:rPr lang="en-US" sz="1600" dirty="0" smtClean="0"/>
              <a:t> de </a:t>
            </a:r>
            <a:r>
              <a:rPr lang="en-US" sz="1600" dirty="0" err="1" smtClean="0"/>
              <a:t>pérdida</a:t>
            </a:r>
            <a:r>
              <a:rPr lang="en-US" sz="1600" dirty="0" smtClean="0"/>
              <a:t> de peso </a:t>
            </a:r>
            <a:r>
              <a:rPr lang="en-US" sz="1600" dirty="0" err="1" smtClean="0"/>
              <a:t>en</a:t>
            </a:r>
            <a:r>
              <a:rPr lang="en-US" sz="1600" dirty="0" smtClean="0"/>
              <a:t> </a:t>
            </a:r>
            <a:r>
              <a:rPr lang="en-US" sz="1600" dirty="0" err="1" smtClean="0"/>
              <a:t>pacientes</a:t>
            </a:r>
            <a:r>
              <a:rPr lang="en-US" sz="1600" dirty="0" smtClean="0"/>
              <a:t> con </a:t>
            </a:r>
            <a:r>
              <a:rPr lang="en-US" sz="1600" dirty="0" err="1" smtClean="0"/>
              <a:t>obesidad</a:t>
            </a:r>
            <a:r>
              <a:rPr lang="en-US" sz="1600" dirty="0" smtClean="0"/>
              <a:t>. </a:t>
            </a:r>
            <a:endParaRPr lang="en-US" sz="1600" dirty="0"/>
          </a:p>
          <a:p>
            <a:pPr>
              <a:buFont typeface="Arial" panose="020B0604020202020204" pitchFamily="34" charset="0"/>
              <a:buChar char="•"/>
            </a:pPr>
            <a:r>
              <a:rPr lang="en-US" sz="1600" dirty="0" smtClean="0"/>
              <a:t>Bypass </a:t>
            </a:r>
            <a:r>
              <a:rPr lang="en-US" sz="1600" dirty="0" err="1" smtClean="0"/>
              <a:t>yeyuno</a:t>
            </a:r>
            <a:r>
              <a:rPr lang="en-US" sz="1600" dirty="0" smtClean="0"/>
              <a:t>-colon a 30-50 cm </a:t>
            </a:r>
            <a:r>
              <a:rPr lang="en-US" sz="1600" dirty="0" err="1" smtClean="0"/>
              <a:t>ligamento</a:t>
            </a:r>
            <a:r>
              <a:rPr lang="en-US" sz="1600" dirty="0" smtClean="0"/>
              <a:t> de </a:t>
            </a:r>
            <a:r>
              <a:rPr lang="en-US" sz="1600" dirty="0" err="1" smtClean="0"/>
              <a:t>Treitz</a:t>
            </a:r>
            <a:r>
              <a:rPr lang="en-US" sz="1600" dirty="0" smtClean="0"/>
              <a:t>, anastomosis </a:t>
            </a:r>
            <a:r>
              <a:rPr lang="en-US" sz="1600" dirty="0" err="1" smtClean="0"/>
              <a:t>termino</a:t>
            </a:r>
            <a:r>
              <a:rPr lang="en-US" sz="1600" dirty="0" smtClean="0"/>
              <a:t>-lateral.</a:t>
            </a:r>
            <a:br>
              <a:rPr lang="en-US" sz="1600" dirty="0" smtClean="0"/>
            </a:br>
            <a:r>
              <a:rPr lang="en-US" sz="1600" dirty="0" err="1" smtClean="0"/>
              <a:t>Modificación</a:t>
            </a:r>
            <a:r>
              <a:rPr lang="en-US" sz="1600" dirty="0" smtClean="0"/>
              <a:t>: anastomosis </a:t>
            </a:r>
            <a:r>
              <a:rPr lang="en-US" sz="1600" dirty="0" err="1" smtClean="0"/>
              <a:t>yeyuno</a:t>
            </a:r>
            <a:r>
              <a:rPr lang="en-US" sz="1600" dirty="0" smtClean="0"/>
              <a:t> a colon </a:t>
            </a:r>
            <a:r>
              <a:rPr lang="en-US" sz="1600" dirty="0" err="1" smtClean="0"/>
              <a:t>ascendente</a:t>
            </a:r>
            <a:r>
              <a:rPr lang="en-US" sz="1600" dirty="0" smtClean="0"/>
              <a:t> para </a:t>
            </a:r>
            <a:r>
              <a:rPr lang="en-US" sz="1600" dirty="0" err="1" smtClean="0"/>
              <a:t>disminuir</a:t>
            </a:r>
            <a:r>
              <a:rPr lang="en-US" sz="1600" dirty="0" smtClean="0"/>
              <a:t> </a:t>
            </a:r>
            <a:r>
              <a:rPr lang="en-US" sz="1600" dirty="0" err="1" smtClean="0"/>
              <a:t>diarrea</a:t>
            </a:r>
            <a:r>
              <a:rPr lang="en-US" sz="1600" dirty="0" smtClean="0"/>
              <a:t>. </a:t>
            </a:r>
            <a:endParaRPr lang="en-US" sz="1600" dirty="0"/>
          </a:p>
          <a:p>
            <a:pPr>
              <a:buFont typeface="Arial" panose="020B0604020202020204" pitchFamily="34" charset="0"/>
              <a:buChar char="•"/>
            </a:pPr>
            <a:r>
              <a:rPr lang="en-US" sz="1600" dirty="0" err="1" smtClean="0"/>
              <a:t>Pérdida</a:t>
            </a:r>
            <a:r>
              <a:rPr lang="en-US" sz="1600" dirty="0" smtClean="0"/>
              <a:t> de peso (mayor) el primer </a:t>
            </a:r>
            <a:r>
              <a:rPr lang="en-US" sz="1600" dirty="0" err="1" smtClean="0"/>
              <a:t>año</a:t>
            </a:r>
            <a:r>
              <a:rPr lang="en-US" sz="1600" dirty="0" smtClean="0"/>
              <a:t> post </a:t>
            </a:r>
            <a:r>
              <a:rPr lang="en-US" sz="1600" dirty="0" err="1" smtClean="0"/>
              <a:t>operatorio</a:t>
            </a:r>
            <a:endParaRPr lang="en-US" sz="1600" dirty="0" smtClean="0"/>
          </a:p>
          <a:p>
            <a:pPr>
              <a:buFont typeface="Arial" panose="020B0604020202020204" pitchFamily="34" charset="0"/>
              <a:buChar char="•"/>
            </a:pPr>
            <a:r>
              <a:rPr lang="en-US" sz="1600" dirty="0" err="1" smtClean="0"/>
              <a:t>Disminución</a:t>
            </a:r>
            <a:r>
              <a:rPr lang="en-US" sz="1600" dirty="0" smtClean="0"/>
              <a:t> de </a:t>
            </a:r>
            <a:r>
              <a:rPr lang="en-US" sz="1600" dirty="0" err="1" smtClean="0"/>
              <a:t>colesterol</a:t>
            </a:r>
            <a:r>
              <a:rPr lang="en-US" sz="1600" dirty="0" smtClean="0"/>
              <a:t>, </a:t>
            </a:r>
            <a:r>
              <a:rPr lang="en-US" sz="1600" dirty="0" err="1" smtClean="0"/>
              <a:t>lipoproteínas</a:t>
            </a:r>
            <a:endParaRPr lang="en-US" sz="1600" dirty="0"/>
          </a:p>
        </p:txBody>
      </p:sp>
      <p:pic>
        <p:nvPicPr>
          <p:cNvPr id="4" name="Picture 3"/>
          <p:cNvPicPr>
            <a:picLocks noChangeAspect="1"/>
          </p:cNvPicPr>
          <p:nvPr/>
        </p:nvPicPr>
        <p:blipFill>
          <a:blip r:embed="rId3"/>
          <a:stretch>
            <a:fillRect/>
          </a:stretch>
        </p:blipFill>
        <p:spPr>
          <a:xfrm>
            <a:off x="9148258" y="1752600"/>
            <a:ext cx="2543679" cy="3849687"/>
          </a:xfrm>
          <a:prstGeom prst="rect">
            <a:avLst/>
          </a:prstGeom>
        </p:spPr>
      </p:pic>
      <p:sp>
        <p:nvSpPr>
          <p:cNvPr id="5" name="Footer Placeholder 7"/>
          <p:cNvSpPr>
            <a:spLocks noGrp="1"/>
          </p:cNvSpPr>
          <p:nvPr>
            <p:ph type="ftr" sz="quarter" idx="11"/>
          </p:nvPr>
        </p:nvSpPr>
        <p:spPr>
          <a:xfrm>
            <a:off x="61288" y="6411788"/>
            <a:ext cx="4822804" cy="365125"/>
          </a:xfrm>
        </p:spPr>
        <p:txBody>
          <a:bodyPr/>
          <a:lstStyle/>
          <a:p>
            <a:r>
              <a:rPr lang="en-US" dirty="0" err="1" smtClean="0"/>
              <a:t>Moshiri</a:t>
            </a:r>
            <a:r>
              <a:rPr lang="en-US" dirty="0" smtClean="0"/>
              <a:t>, M. et al. (2013). Evolution of Bariatric Surgery: A Historical Perspective. American Journal of </a:t>
            </a:r>
            <a:r>
              <a:rPr lang="en-US" dirty="0" err="1" smtClean="0"/>
              <a:t>Roentgenology</a:t>
            </a:r>
            <a:r>
              <a:rPr lang="en-US" dirty="0" smtClean="0"/>
              <a:t>, 201(1), W40–W48. doi:10.2214/ajr.12.10131</a:t>
            </a:r>
            <a:endParaRPr lang="en-US" dirty="0"/>
          </a:p>
        </p:txBody>
      </p:sp>
      <p:graphicFrame>
        <p:nvGraphicFramePr>
          <p:cNvPr id="6" name="Diagram 5"/>
          <p:cNvGraphicFramePr/>
          <p:nvPr>
            <p:extLst>
              <p:ext uri="{D42A27DB-BD31-4B8C-83A1-F6EECF244321}">
                <p14:modId xmlns:p14="http://schemas.microsoft.com/office/powerpoint/2010/main" val="3231675644"/>
              </p:ext>
            </p:extLst>
          </p:nvPr>
        </p:nvGraphicFramePr>
        <p:xfrm>
          <a:off x="3383765" y="4606854"/>
          <a:ext cx="5026016" cy="1557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ooter Placeholder 3"/>
          <p:cNvSpPr txBox="1">
            <a:spLocks/>
          </p:cNvSpPr>
          <p:nvPr/>
        </p:nvSpPr>
        <p:spPr>
          <a:xfrm>
            <a:off x="6101294" y="6363792"/>
            <a:ext cx="6093928" cy="46111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Nguyen</a:t>
            </a:r>
            <a:r>
              <a:rPr lang="en-US" sz="900" dirty="0">
                <a:solidFill>
                  <a:schemeClr val="bg1"/>
                </a:solidFill>
              </a:rPr>
              <a:t> </a:t>
            </a:r>
            <a:r>
              <a:rPr lang="en-US" sz="900" dirty="0" smtClean="0">
                <a:solidFill>
                  <a:schemeClr val="bg1"/>
                </a:solidFill>
              </a:rPr>
              <a:t>et al.. (2015). The ASMBS Textbook of Bariatric Surgery: Volume 1: Bariatric Surgery. 10.1007/978-1-4939-1206-3. </a:t>
            </a:r>
            <a:endParaRPr lang="en-US" sz="900" dirty="0">
              <a:solidFill>
                <a:schemeClr val="bg1"/>
              </a:solidFill>
            </a:endParaRPr>
          </a:p>
        </p:txBody>
      </p:sp>
    </p:spTree>
    <p:extLst>
      <p:ext uri="{BB962C8B-B14F-4D97-AF65-F5344CB8AC3E}">
        <p14:creationId xmlns:p14="http://schemas.microsoft.com/office/powerpoint/2010/main" val="56357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727200"/>
            <a:ext cx="3093720" cy="2120900"/>
          </a:xfrm>
        </p:spPr>
        <p:txBody>
          <a:bodyPr>
            <a:normAutofit/>
          </a:bodyPr>
          <a:lstStyle/>
          <a:p>
            <a:pPr>
              <a:buFont typeface="Arial" panose="020B0604020202020204" pitchFamily="34" charset="0"/>
              <a:buChar char="•"/>
            </a:pPr>
            <a:r>
              <a:rPr lang="en-US" sz="1200" dirty="0" smtClean="0"/>
              <a:t>1969, Payne &amp; </a:t>
            </a:r>
            <a:r>
              <a:rPr lang="en-US" sz="1200" dirty="0" err="1" smtClean="0"/>
              <a:t>DeWind</a:t>
            </a:r>
            <a:r>
              <a:rPr lang="en-US" sz="1200" dirty="0" smtClean="0"/>
              <a:t> </a:t>
            </a:r>
            <a:r>
              <a:rPr lang="en-US" sz="1200" dirty="0" err="1" smtClean="0"/>
              <a:t>recomendaron</a:t>
            </a:r>
            <a:r>
              <a:rPr lang="en-US" sz="1200" dirty="0" smtClean="0"/>
              <a:t> bypass </a:t>
            </a:r>
            <a:r>
              <a:rPr lang="en-US" sz="1200" dirty="0" err="1" smtClean="0"/>
              <a:t>yeyuno-ileal</a:t>
            </a:r>
            <a:r>
              <a:rPr lang="en-US" sz="1200" dirty="0" smtClean="0"/>
              <a:t> </a:t>
            </a:r>
            <a:r>
              <a:rPr lang="en-US" sz="1200" dirty="0" err="1" smtClean="0"/>
              <a:t>como</a:t>
            </a:r>
            <a:r>
              <a:rPr lang="en-US" sz="1200" dirty="0" smtClean="0"/>
              <a:t> </a:t>
            </a:r>
            <a:r>
              <a:rPr lang="en-US" sz="1200" dirty="0" err="1" smtClean="0"/>
              <a:t>tratamiento</a:t>
            </a:r>
            <a:r>
              <a:rPr lang="en-US" sz="1200" dirty="0" smtClean="0"/>
              <a:t> </a:t>
            </a:r>
            <a:r>
              <a:rPr lang="en-US" sz="1200" dirty="0" err="1" smtClean="0"/>
              <a:t>quirúrgico</a:t>
            </a:r>
            <a:r>
              <a:rPr lang="en-US" sz="1200" dirty="0" smtClean="0"/>
              <a:t> de la </a:t>
            </a:r>
            <a:r>
              <a:rPr lang="en-US" sz="1200" dirty="0" err="1" smtClean="0"/>
              <a:t>obesidad</a:t>
            </a:r>
            <a:r>
              <a:rPr lang="en-US" sz="1200" dirty="0" smtClean="0"/>
              <a:t>. </a:t>
            </a:r>
          </a:p>
          <a:p>
            <a:pPr>
              <a:buFont typeface="Arial" panose="020B0604020202020204" pitchFamily="34" charset="0"/>
              <a:buChar char="•"/>
            </a:pPr>
            <a:r>
              <a:rPr lang="en-US" sz="1200" dirty="0" err="1" smtClean="0"/>
              <a:t>División</a:t>
            </a:r>
            <a:r>
              <a:rPr lang="en-US" sz="1200" dirty="0" smtClean="0"/>
              <a:t> a 35 cm </a:t>
            </a:r>
            <a:r>
              <a:rPr lang="en-US" sz="1200" dirty="0" err="1" smtClean="0"/>
              <a:t>ligamento</a:t>
            </a:r>
            <a:r>
              <a:rPr lang="en-US" sz="1200" dirty="0" smtClean="0"/>
              <a:t> de </a:t>
            </a:r>
            <a:r>
              <a:rPr lang="en-US" sz="1200" dirty="0" err="1" smtClean="0"/>
              <a:t>Treitz</a:t>
            </a:r>
            <a:r>
              <a:rPr lang="en-US" sz="1200" dirty="0" smtClean="0"/>
              <a:t>, anastomosis a </a:t>
            </a:r>
            <a:r>
              <a:rPr lang="en-US" sz="1200" dirty="0" err="1" smtClean="0"/>
              <a:t>íleon</a:t>
            </a:r>
            <a:r>
              <a:rPr lang="en-US" sz="1200" dirty="0" smtClean="0"/>
              <a:t> terminal </a:t>
            </a:r>
            <a:endParaRPr lang="en-US" sz="1200" dirty="0"/>
          </a:p>
        </p:txBody>
      </p:sp>
      <p:sp>
        <p:nvSpPr>
          <p:cNvPr id="4" name="Title 1"/>
          <p:cNvSpPr txBox="1">
            <a:spLocks/>
          </p:cNvSpPr>
          <p:nvPr/>
        </p:nvSpPr>
        <p:spPr>
          <a:xfrm>
            <a:off x="1236980" y="1005893"/>
            <a:ext cx="2471420" cy="6070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000" dirty="0" smtClean="0"/>
              <a:t>Bypass </a:t>
            </a:r>
            <a:r>
              <a:rPr lang="en-US" sz="2000" dirty="0" err="1" smtClean="0"/>
              <a:t>Yeyuno-ileal</a:t>
            </a:r>
            <a:endParaRPr lang="en-US" sz="2000" dirty="0"/>
          </a:p>
        </p:txBody>
      </p:sp>
      <p:pic>
        <p:nvPicPr>
          <p:cNvPr id="5" name="Picture 4"/>
          <p:cNvPicPr>
            <a:picLocks noChangeAspect="1"/>
          </p:cNvPicPr>
          <p:nvPr/>
        </p:nvPicPr>
        <p:blipFill>
          <a:blip r:embed="rId3"/>
          <a:stretch>
            <a:fillRect/>
          </a:stretch>
        </p:blipFill>
        <p:spPr>
          <a:xfrm>
            <a:off x="1596408" y="2878667"/>
            <a:ext cx="2111992" cy="2939575"/>
          </a:xfrm>
          <a:prstGeom prst="rect">
            <a:avLst/>
          </a:prstGeom>
        </p:spPr>
      </p:pic>
      <p:pic>
        <p:nvPicPr>
          <p:cNvPr id="6" name="Picture 5"/>
          <p:cNvPicPr>
            <a:picLocks noChangeAspect="1"/>
          </p:cNvPicPr>
          <p:nvPr/>
        </p:nvPicPr>
        <p:blipFill>
          <a:blip r:embed="rId4"/>
          <a:stretch>
            <a:fillRect/>
          </a:stretch>
        </p:blipFill>
        <p:spPr>
          <a:xfrm>
            <a:off x="5287028" y="2878667"/>
            <a:ext cx="2084021" cy="2909887"/>
          </a:xfrm>
          <a:prstGeom prst="rect">
            <a:avLst/>
          </a:prstGeom>
        </p:spPr>
      </p:pic>
      <p:sp>
        <p:nvSpPr>
          <p:cNvPr id="7" name="Content Placeholder 2"/>
          <p:cNvSpPr txBox="1">
            <a:spLocks/>
          </p:cNvSpPr>
          <p:nvPr/>
        </p:nvSpPr>
        <p:spPr>
          <a:xfrm>
            <a:off x="4945380" y="1727200"/>
            <a:ext cx="3093720" cy="21209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1200" dirty="0" smtClean="0"/>
              <a:t>1976, Scott Jr; anastomosis </a:t>
            </a:r>
            <a:r>
              <a:rPr lang="en-US" sz="1200" dirty="0" err="1" smtClean="0"/>
              <a:t>termino</a:t>
            </a:r>
            <a:r>
              <a:rPr lang="en-US" sz="1200" dirty="0" smtClean="0"/>
              <a:t>-terminal </a:t>
            </a:r>
            <a:r>
              <a:rPr lang="en-US" sz="1200" dirty="0" err="1" smtClean="0"/>
              <a:t>yeyuno</a:t>
            </a:r>
            <a:r>
              <a:rPr lang="en-US" sz="1200" dirty="0" smtClean="0"/>
              <a:t>—</a:t>
            </a:r>
            <a:r>
              <a:rPr lang="en-US" sz="1200" dirty="0" err="1" smtClean="0"/>
              <a:t>ileal</a:t>
            </a:r>
            <a:endParaRPr lang="en-US" sz="1200" dirty="0" smtClean="0"/>
          </a:p>
          <a:p>
            <a:pPr>
              <a:buFont typeface="Arial" panose="020B0604020202020204" pitchFamily="34" charset="0"/>
              <a:buChar char="•"/>
            </a:pPr>
            <a:r>
              <a:rPr lang="en-US" sz="1200" dirty="0" err="1" smtClean="0"/>
              <a:t>Asa</a:t>
            </a:r>
            <a:r>
              <a:rPr lang="en-US" sz="1200" dirty="0" smtClean="0"/>
              <a:t> intestinal a colon </a:t>
            </a:r>
            <a:r>
              <a:rPr lang="en-US" sz="1200" dirty="0" err="1" smtClean="0"/>
              <a:t>sigmoides</a:t>
            </a:r>
            <a:endParaRPr lang="en-US" sz="1200" dirty="0"/>
          </a:p>
        </p:txBody>
      </p:sp>
      <p:sp>
        <p:nvSpPr>
          <p:cNvPr id="8" name="Footer Placeholder 7"/>
          <p:cNvSpPr>
            <a:spLocks noGrp="1"/>
          </p:cNvSpPr>
          <p:nvPr>
            <p:ph type="ftr" sz="quarter" idx="11"/>
          </p:nvPr>
        </p:nvSpPr>
        <p:spPr>
          <a:xfrm>
            <a:off x="342483" y="6459785"/>
            <a:ext cx="4822804" cy="365125"/>
          </a:xfrm>
        </p:spPr>
        <p:txBody>
          <a:bodyPr/>
          <a:lstStyle/>
          <a:p>
            <a:r>
              <a:rPr lang="en-US" dirty="0" err="1" smtClean="0"/>
              <a:t>Moshiri</a:t>
            </a:r>
            <a:r>
              <a:rPr lang="en-US" dirty="0" smtClean="0"/>
              <a:t>, M. et al. (2013). Evolution of Bariatric Surgery: A Historical Perspective. American Journal of </a:t>
            </a:r>
            <a:r>
              <a:rPr lang="en-US" dirty="0" err="1" smtClean="0"/>
              <a:t>Roentgenology</a:t>
            </a:r>
            <a:r>
              <a:rPr lang="en-US" dirty="0" smtClean="0"/>
              <a:t>, 201(1), W40–W48. doi:10.2214/ajr.12.10131</a:t>
            </a:r>
            <a:endParaRPr lang="en-US" dirty="0"/>
          </a:p>
        </p:txBody>
      </p:sp>
      <p:sp>
        <p:nvSpPr>
          <p:cNvPr id="9" name="TextBox 8"/>
          <p:cNvSpPr txBox="1"/>
          <p:nvPr/>
        </p:nvSpPr>
        <p:spPr>
          <a:xfrm>
            <a:off x="8508988" y="3810390"/>
            <a:ext cx="3022611" cy="1384995"/>
          </a:xfrm>
          <a:prstGeom prst="rect">
            <a:avLst/>
          </a:prstGeom>
          <a:solidFill>
            <a:schemeClr val="accent1">
              <a:lumMod val="40000"/>
              <a:lumOff val="60000"/>
            </a:schemeClr>
          </a:solidFill>
          <a:ln>
            <a:solidFill>
              <a:schemeClr val="accent1"/>
            </a:solidFill>
          </a:ln>
        </p:spPr>
        <p:txBody>
          <a:bodyPr wrap="square" rtlCol="0">
            <a:spAutoFit/>
          </a:bodyPr>
          <a:lstStyle/>
          <a:p>
            <a:pPr marL="285750" indent="-285750" algn="just">
              <a:buFont typeface="Arial" panose="020B0604020202020204" pitchFamily="34" charset="0"/>
              <a:buChar char="•"/>
            </a:pPr>
            <a:r>
              <a:rPr lang="en-US" sz="1400" dirty="0" err="1" smtClean="0"/>
              <a:t>Pérdida</a:t>
            </a:r>
            <a:r>
              <a:rPr lang="en-US" sz="1400" dirty="0" smtClean="0"/>
              <a:t> de peso (mayor) primer </a:t>
            </a:r>
            <a:r>
              <a:rPr lang="en-US" sz="1400" dirty="0" err="1" smtClean="0"/>
              <a:t>año</a:t>
            </a:r>
            <a:r>
              <a:rPr lang="en-US" sz="1400" dirty="0" smtClean="0"/>
              <a:t> post </a:t>
            </a:r>
            <a:r>
              <a:rPr lang="en-US" sz="1400" dirty="0" err="1" smtClean="0"/>
              <a:t>quirúrgico</a:t>
            </a:r>
            <a:r>
              <a:rPr lang="en-US" sz="1400" dirty="0" smtClean="0"/>
              <a:t>.</a:t>
            </a:r>
          </a:p>
          <a:p>
            <a:pPr marL="285750" indent="-285750" algn="just">
              <a:buFont typeface="Arial" panose="020B0604020202020204" pitchFamily="34" charset="0"/>
              <a:buChar char="•"/>
            </a:pPr>
            <a:r>
              <a:rPr lang="en-US" sz="1400" dirty="0" err="1" smtClean="0"/>
              <a:t>Grado</a:t>
            </a:r>
            <a:r>
              <a:rPr lang="en-US" sz="1400" dirty="0" smtClean="0"/>
              <a:t> de </a:t>
            </a:r>
            <a:r>
              <a:rPr lang="en-US" sz="1400" dirty="0" err="1" smtClean="0"/>
              <a:t>obesidad</a:t>
            </a:r>
            <a:r>
              <a:rPr lang="en-US" sz="1400" dirty="0" smtClean="0"/>
              <a:t> </a:t>
            </a:r>
            <a:r>
              <a:rPr lang="en-US" sz="1400" dirty="0" err="1" smtClean="0"/>
              <a:t>determina</a:t>
            </a:r>
            <a:r>
              <a:rPr lang="en-US" sz="1400" dirty="0" smtClean="0"/>
              <a:t> </a:t>
            </a:r>
            <a:r>
              <a:rPr lang="en-US" sz="1400" dirty="0" err="1" smtClean="0"/>
              <a:t>tiempo</a:t>
            </a:r>
            <a:r>
              <a:rPr lang="en-US" sz="1400" dirty="0" smtClean="0"/>
              <a:t> </a:t>
            </a:r>
            <a:r>
              <a:rPr lang="en-US" sz="1400" dirty="0" err="1" smtClean="0"/>
              <a:t>requerido</a:t>
            </a:r>
            <a:r>
              <a:rPr lang="en-US" sz="1400" dirty="0" smtClean="0"/>
              <a:t> para </a:t>
            </a:r>
            <a:r>
              <a:rPr lang="en-US" sz="1400" dirty="0" err="1" smtClean="0"/>
              <a:t>alcanzar</a:t>
            </a:r>
            <a:r>
              <a:rPr lang="en-US" sz="1400" dirty="0" smtClean="0"/>
              <a:t> el peso </a:t>
            </a:r>
            <a:r>
              <a:rPr lang="en-US" sz="1400" dirty="0" err="1" smtClean="0"/>
              <a:t>deseado</a:t>
            </a:r>
            <a:r>
              <a:rPr lang="en-US" sz="1400" dirty="0" smtClean="0"/>
              <a:t>.</a:t>
            </a:r>
          </a:p>
          <a:p>
            <a:endParaRPr lang="en-US" sz="1400" dirty="0"/>
          </a:p>
        </p:txBody>
      </p:sp>
      <p:pic>
        <p:nvPicPr>
          <p:cNvPr id="11" name="Picture 10"/>
          <p:cNvPicPr>
            <a:picLocks noChangeAspect="1"/>
          </p:cNvPicPr>
          <p:nvPr/>
        </p:nvPicPr>
        <p:blipFill>
          <a:blip r:embed="rId5"/>
          <a:stretch>
            <a:fillRect/>
          </a:stretch>
        </p:blipFill>
        <p:spPr>
          <a:xfrm>
            <a:off x="8380748" y="2237848"/>
            <a:ext cx="3400311" cy="1099603"/>
          </a:xfrm>
          <a:prstGeom prst="rect">
            <a:avLst/>
          </a:prstGeom>
        </p:spPr>
      </p:pic>
      <p:sp>
        <p:nvSpPr>
          <p:cNvPr id="12" name="Footer Placeholder 3"/>
          <p:cNvSpPr txBox="1">
            <a:spLocks/>
          </p:cNvSpPr>
          <p:nvPr/>
        </p:nvSpPr>
        <p:spPr>
          <a:xfrm>
            <a:off x="6101294" y="6363792"/>
            <a:ext cx="6093928" cy="46111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Nguyen</a:t>
            </a:r>
            <a:r>
              <a:rPr lang="en-US" sz="900" dirty="0">
                <a:solidFill>
                  <a:schemeClr val="bg1"/>
                </a:solidFill>
              </a:rPr>
              <a:t> </a:t>
            </a:r>
            <a:r>
              <a:rPr lang="en-US" sz="900" dirty="0" smtClean="0">
                <a:solidFill>
                  <a:schemeClr val="bg1"/>
                </a:solidFill>
              </a:rPr>
              <a:t>et al.. (2015). The ASMBS Textbook of Bariatric Surgery: Volume 1: Bariatric Surgery. 10.1007/978-1-4939-1206-3. </a:t>
            </a:r>
            <a:endParaRPr lang="en-US" sz="900" dirty="0">
              <a:solidFill>
                <a:schemeClr val="bg1"/>
              </a:solidFill>
            </a:endParaRPr>
          </a:p>
        </p:txBody>
      </p:sp>
    </p:spTree>
    <p:extLst>
      <p:ext uri="{BB962C8B-B14F-4D97-AF65-F5344CB8AC3E}">
        <p14:creationId xmlns:p14="http://schemas.microsoft.com/office/powerpoint/2010/main" val="1219462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2298363"/>
            <a:ext cx="5049520" cy="2909887"/>
          </a:xfrm>
        </p:spPr>
        <p:txBody>
          <a:bodyPr>
            <a:normAutofit/>
          </a:bodyPr>
          <a:lstStyle/>
          <a:p>
            <a:pPr>
              <a:buFont typeface="Arial" panose="020B0604020202020204" pitchFamily="34" charset="0"/>
              <a:buChar char="•"/>
            </a:pPr>
            <a:r>
              <a:rPr lang="en-US" sz="1400" b="1" dirty="0" smtClean="0"/>
              <a:t>“Bypass enteritis”, / </a:t>
            </a:r>
            <a:r>
              <a:rPr lang="en-US" sz="1400" b="1" dirty="0" err="1" smtClean="0"/>
              <a:t>Síndrome</a:t>
            </a:r>
            <a:r>
              <a:rPr lang="en-US" sz="1400" b="1" dirty="0" smtClean="0"/>
              <a:t> </a:t>
            </a:r>
            <a:r>
              <a:rPr lang="en-US" sz="1400" b="1" dirty="0" err="1" smtClean="0"/>
              <a:t>enterohepático</a:t>
            </a:r>
            <a:r>
              <a:rPr lang="en-US" sz="1400" b="1" dirty="0" smtClean="0"/>
              <a:t> </a:t>
            </a:r>
            <a:r>
              <a:rPr lang="en-US" sz="1400" dirty="0" err="1" smtClean="0"/>
              <a:t>sobrecrecimiento</a:t>
            </a:r>
            <a:r>
              <a:rPr lang="en-US" sz="1400" dirty="0" smtClean="0"/>
              <a:t> </a:t>
            </a:r>
            <a:r>
              <a:rPr lang="en-US" sz="1400" dirty="0" err="1" smtClean="0"/>
              <a:t>bacteriano</a:t>
            </a:r>
            <a:r>
              <a:rPr lang="en-US" sz="1400" dirty="0" smtClean="0"/>
              <a:t> (</a:t>
            </a:r>
            <a:r>
              <a:rPr lang="en-US" sz="1400" dirty="0" err="1" smtClean="0"/>
              <a:t>anaerobios</a:t>
            </a:r>
            <a:r>
              <a:rPr lang="en-US" sz="1400" dirty="0" smtClean="0"/>
              <a:t>)</a:t>
            </a:r>
          </a:p>
          <a:p>
            <a:pPr>
              <a:buFont typeface="Arial" panose="020B0604020202020204" pitchFamily="34" charset="0"/>
              <a:buChar char="•"/>
            </a:pPr>
            <a:r>
              <a:rPr lang="en-US" sz="1400" dirty="0" err="1" smtClean="0"/>
              <a:t>Poliartralgia</a:t>
            </a:r>
            <a:r>
              <a:rPr lang="en-US" sz="1400" dirty="0" smtClean="0"/>
              <a:t>, </a:t>
            </a:r>
            <a:r>
              <a:rPr lang="en-US" sz="1400" b="1" dirty="0" err="1" smtClean="0"/>
              <a:t>falla</a:t>
            </a:r>
            <a:r>
              <a:rPr lang="en-US" sz="1400" b="1" dirty="0" smtClean="0"/>
              <a:t> </a:t>
            </a:r>
            <a:r>
              <a:rPr lang="en-US" sz="1400" b="1" dirty="0" err="1" smtClean="0"/>
              <a:t>hepática</a:t>
            </a:r>
            <a:r>
              <a:rPr lang="en-US" sz="1400" b="1" dirty="0"/>
              <a:t> </a:t>
            </a:r>
            <a:r>
              <a:rPr lang="en-US" sz="1400" dirty="0" smtClean="0"/>
              <a:t>(</a:t>
            </a:r>
            <a:r>
              <a:rPr lang="en-US" sz="1400" dirty="0" err="1" smtClean="0"/>
              <a:t>toxinas</a:t>
            </a:r>
            <a:r>
              <a:rPr lang="en-US" sz="1400" dirty="0" smtClean="0"/>
              <a:t>)</a:t>
            </a:r>
          </a:p>
          <a:p>
            <a:pPr>
              <a:buFont typeface="Arial" panose="020B0604020202020204" pitchFamily="34" charset="0"/>
              <a:buChar char="•"/>
            </a:pPr>
            <a:r>
              <a:rPr lang="en-US" sz="1400" dirty="0" err="1" smtClean="0"/>
              <a:t>Fisura</a:t>
            </a:r>
            <a:r>
              <a:rPr lang="en-US" sz="1400" dirty="0" smtClean="0"/>
              <a:t>, fistula anal, </a:t>
            </a:r>
            <a:r>
              <a:rPr lang="en-US" sz="1400" dirty="0" err="1" smtClean="0"/>
              <a:t>hemorroides</a:t>
            </a:r>
            <a:r>
              <a:rPr lang="en-US" sz="1400" dirty="0"/>
              <a:t> </a:t>
            </a:r>
            <a:r>
              <a:rPr lang="en-US" sz="1400" dirty="0" smtClean="0"/>
              <a:t>(</a:t>
            </a:r>
            <a:r>
              <a:rPr lang="en-US" sz="1400" dirty="0" err="1" smtClean="0"/>
              <a:t>diarrea</a:t>
            </a:r>
            <a:r>
              <a:rPr lang="en-US" sz="1400" dirty="0" smtClean="0"/>
              <a:t>)</a:t>
            </a:r>
          </a:p>
          <a:p>
            <a:pPr>
              <a:buFont typeface="Arial" panose="020B0604020202020204" pitchFamily="34" charset="0"/>
              <a:buChar char="•"/>
            </a:pPr>
            <a:r>
              <a:rPr lang="en-US" sz="1400" dirty="0" err="1" smtClean="0"/>
              <a:t>Síndrome</a:t>
            </a:r>
            <a:r>
              <a:rPr lang="en-US" sz="1400" dirty="0" smtClean="0"/>
              <a:t> </a:t>
            </a:r>
            <a:r>
              <a:rPr lang="en-US" sz="1400" dirty="0" err="1" smtClean="0"/>
              <a:t>intestino</a:t>
            </a:r>
            <a:r>
              <a:rPr lang="en-US" sz="1400" dirty="0" smtClean="0"/>
              <a:t> </a:t>
            </a:r>
            <a:r>
              <a:rPr lang="en-US" sz="1400" dirty="0" err="1" smtClean="0"/>
              <a:t>corto</a:t>
            </a:r>
            <a:r>
              <a:rPr lang="en-US" sz="1400" dirty="0" smtClean="0"/>
              <a:t>, </a:t>
            </a:r>
            <a:r>
              <a:rPr lang="en-US" sz="1400" dirty="0" err="1" smtClean="0"/>
              <a:t>malabsorción</a:t>
            </a:r>
            <a:r>
              <a:rPr lang="en-US" sz="1400" dirty="0" smtClean="0"/>
              <a:t> </a:t>
            </a:r>
            <a:r>
              <a:rPr lang="en-US" sz="1400" dirty="0" err="1" smtClean="0"/>
              <a:t>ácidos</a:t>
            </a:r>
            <a:r>
              <a:rPr lang="en-US" sz="1400" dirty="0" smtClean="0"/>
              <a:t> </a:t>
            </a:r>
            <a:r>
              <a:rPr lang="en-US" sz="1400" dirty="0" err="1" smtClean="0"/>
              <a:t>grasos</a:t>
            </a:r>
            <a:r>
              <a:rPr lang="en-US" sz="1400" dirty="0" smtClean="0"/>
              <a:t>, </a:t>
            </a:r>
            <a:r>
              <a:rPr lang="en-US" sz="1400" dirty="0" err="1" smtClean="0"/>
              <a:t>calcio</a:t>
            </a:r>
            <a:r>
              <a:rPr lang="en-US" sz="1400" dirty="0" smtClean="0"/>
              <a:t> (</a:t>
            </a:r>
            <a:r>
              <a:rPr lang="en-US" sz="1400" dirty="0" err="1" smtClean="0"/>
              <a:t>nefrolitiasis</a:t>
            </a:r>
            <a:r>
              <a:rPr lang="en-US" sz="1400" dirty="0" smtClean="0"/>
              <a:t>, </a:t>
            </a:r>
            <a:r>
              <a:rPr lang="en-US" sz="1400" dirty="0" err="1" smtClean="0"/>
              <a:t>falla</a:t>
            </a:r>
            <a:r>
              <a:rPr lang="en-US" sz="1400" dirty="0" smtClean="0"/>
              <a:t> renal)</a:t>
            </a:r>
          </a:p>
          <a:p>
            <a:pPr>
              <a:buFont typeface="Arial" panose="020B0604020202020204" pitchFamily="34" charset="0"/>
              <a:buChar char="•"/>
            </a:pPr>
            <a:r>
              <a:rPr lang="en-US" sz="1400" dirty="0" smtClean="0"/>
              <a:t>K, Ca, Mg; </a:t>
            </a:r>
            <a:r>
              <a:rPr lang="en-US" sz="1400" dirty="0" err="1" smtClean="0"/>
              <a:t>neuropatía</a:t>
            </a:r>
            <a:r>
              <a:rPr lang="en-US" sz="1400" dirty="0" smtClean="0"/>
              <a:t>, </a:t>
            </a:r>
            <a:r>
              <a:rPr lang="en-US" sz="1400" dirty="0" err="1" smtClean="0"/>
              <a:t>desmineralización</a:t>
            </a:r>
            <a:r>
              <a:rPr lang="en-US" sz="1400" dirty="0" smtClean="0"/>
              <a:t> </a:t>
            </a:r>
            <a:r>
              <a:rPr lang="en-US" sz="1400" dirty="0" err="1" smtClean="0"/>
              <a:t>ósea</a:t>
            </a:r>
            <a:r>
              <a:rPr lang="en-US" sz="1400" dirty="0" smtClean="0"/>
              <a:t>, </a:t>
            </a:r>
            <a:r>
              <a:rPr lang="en-US" sz="1400" dirty="0" err="1" smtClean="0"/>
              <a:t>mialgia</a:t>
            </a:r>
            <a:r>
              <a:rPr lang="en-US" sz="1400" dirty="0" smtClean="0"/>
              <a:t>, edema. </a:t>
            </a:r>
          </a:p>
          <a:p>
            <a:pPr>
              <a:buFont typeface="Arial" panose="020B0604020202020204" pitchFamily="34" charset="0"/>
              <a:buChar char="•"/>
            </a:pPr>
            <a:r>
              <a:rPr lang="en-US" sz="1400" dirty="0" smtClean="0"/>
              <a:t>Re </a:t>
            </a:r>
            <a:r>
              <a:rPr lang="en-US" sz="1400" dirty="0" err="1" smtClean="0"/>
              <a:t>ganancia</a:t>
            </a:r>
            <a:r>
              <a:rPr lang="en-US" sz="1400" dirty="0" smtClean="0"/>
              <a:t> de peso (continua </a:t>
            </a:r>
            <a:r>
              <a:rPr lang="en-US" sz="1400" dirty="0" err="1" smtClean="0"/>
              <a:t>malabsroción</a:t>
            </a:r>
            <a:r>
              <a:rPr lang="en-US" sz="1400" dirty="0" smtClean="0"/>
              <a:t>)</a:t>
            </a:r>
            <a:endParaRPr lang="en-US" sz="1400" dirty="0"/>
          </a:p>
        </p:txBody>
      </p:sp>
      <p:sp>
        <p:nvSpPr>
          <p:cNvPr id="4" name="Footer Placeholder 7"/>
          <p:cNvSpPr>
            <a:spLocks noGrp="1"/>
          </p:cNvSpPr>
          <p:nvPr>
            <p:ph type="ftr" sz="quarter" idx="11"/>
          </p:nvPr>
        </p:nvSpPr>
        <p:spPr>
          <a:xfrm>
            <a:off x="451665" y="6411788"/>
            <a:ext cx="4822804" cy="365125"/>
          </a:xfrm>
        </p:spPr>
        <p:txBody>
          <a:bodyPr/>
          <a:lstStyle/>
          <a:p>
            <a:r>
              <a:rPr lang="en-US" dirty="0" err="1" smtClean="0"/>
              <a:t>Moshiri</a:t>
            </a:r>
            <a:r>
              <a:rPr lang="en-US" dirty="0" smtClean="0"/>
              <a:t>, M. et al. (2013). Evolution of Bariatric Surgery: A Historical Perspective. American Journal of </a:t>
            </a:r>
            <a:r>
              <a:rPr lang="en-US" dirty="0" err="1" smtClean="0"/>
              <a:t>Roentgenology</a:t>
            </a:r>
            <a:r>
              <a:rPr lang="en-US" dirty="0" smtClean="0"/>
              <a:t>, 201(1), W40–W48. doi:10.2214/ajr.12.10131</a:t>
            </a:r>
            <a:endParaRPr lang="en-US" dirty="0"/>
          </a:p>
        </p:txBody>
      </p:sp>
      <p:pic>
        <p:nvPicPr>
          <p:cNvPr id="5" name="Picture 4"/>
          <p:cNvPicPr>
            <a:picLocks noChangeAspect="1"/>
          </p:cNvPicPr>
          <p:nvPr/>
        </p:nvPicPr>
        <p:blipFill>
          <a:blip r:embed="rId3"/>
          <a:stretch>
            <a:fillRect/>
          </a:stretch>
        </p:blipFill>
        <p:spPr>
          <a:xfrm>
            <a:off x="7452993" y="2298363"/>
            <a:ext cx="2111992" cy="2939575"/>
          </a:xfrm>
          <a:prstGeom prst="rect">
            <a:avLst/>
          </a:prstGeom>
        </p:spPr>
      </p:pic>
      <p:pic>
        <p:nvPicPr>
          <p:cNvPr id="6" name="Picture 5"/>
          <p:cNvPicPr>
            <a:picLocks noChangeAspect="1"/>
          </p:cNvPicPr>
          <p:nvPr/>
        </p:nvPicPr>
        <p:blipFill>
          <a:blip r:embed="rId4"/>
          <a:stretch>
            <a:fillRect/>
          </a:stretch>
        </p:blipFill>
        <p:spPr>
          <a:xfrm>
            <a:off x="9564985" y="2298362"/>
            <a:ext cx="2084021" cy="2909887"/>
          </a:xfrm>
          <a:prstGeom prst="rect">
            <a:avLst/>
          </a:prstGeom>
        </p:spPr>
      </p:pic>
      <p:sp>
        <p:nvSpPr>
          <p:cNvPr id="7" name="Footer Placeholder 3"/>
          <p:cNvSpPr txBox="1">
            <a:spLocks/>
          </p:cNvSpPr>
          <p:nvPr/>
        </p:nvSpPr>
        <p:spPr>
          <a:xfrm>
            <a:off x="6101294" y="6363792"/>
            <a:ext cx="6093928" cy="46111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Nguyen</a:t>
            </a:r>
            <a:r>
              <a:rPr lang="en-US" sz="900" dirty="0">
                <a:solidFill>
                  <a:schemeClr val="bg1"/>
                </a:solidFill>
              </a:rPr>
              <a:t> </a:t>
            </a:r>
            <a:r>
              <a:rPr lang="en-US" sz="900" dirty="0" smtClean="0">
                <a:solidFill>
                  <a:schemeClr val="bg1"/>
                </a:solidFill>
              </a:rPr>
              <a:t>et al.. (2015). The ASMBS Textbook of Bariatric Surgery: Volume 1: Bariatric Surgery. 10.1007/978-1-4939-1206-3. </a:t>
            </a:r>
            <a:endParaRPr lang="en-US" sz="900" dirty="0">
              <a:solidFill>
                <a:schemeClr val="bg1"/>
              </a:solidFill>
            </a:endParaRPr>
          </a:p>
        </p:txBody>
      </p:sp>
      <p:pic>
        <p:nvPicPr>
          <p:cNvPr id="8" name="Picture 7"/>
          <p:cNvPicPr>
            <a:picLocks noChangeAspect="1"/>
          </p:cNvPicPr>
          <p:nvPr/>
        </p:nvPicPr>
        <p:blipFill>
          <a:blip r:embed="rId5"/>
          <a:stretch>
            <a:fillRect/>
          </a:stretch>
        </p:blipFill>
        <p:spPr>
          <a:xfrm>
            <a:off x="9010244" y="1293925"/>
            <a:ext cx="2638762" cy="853331"/>
          </a:xfrm>
          <a:prstGeom prst="rect">
            <a:avLst/>
          </a:prstGeom>
        </p:spPr>
      </p:pic>
    </p:spTree>
    <p:extLst>
      <p:ext uri="{BB962C8B-B14F-4D97-AF65-F5344CB8AC3E}">
        <p14:creationId xmlns:p14="http://schemas.microsoft.com/office/powerpoint/2010/main" val="2537598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97280" y="1845734"/>
            <a:ext cx="3589020" cy="4023360"/>
          </a:xfrm>
        </p:spPr>
        <p:txBody>
          <a:bodyPr/>
          <a:lstStyle/>
          <a:p>
            <a:pPr>
              <a:buFont typeface="Arial" panose="020B0604020202020204" pitchFamily="34" charset="0"/>
              <a:buChar char="•"/>
            </a:pPr>
            <a:r>
              <a:rPr lang="en-US" dirty="0" err="1" smtClean="0"/>
              <a:t>Mortalidad</a:t>
            </a:r>
            <a:r>
              <a:rPr lang="en-US" dirty="0" smtClean="0"/>
              <a:t> 4 %</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marL="0" indent="0">
              <a:buNone/>
            </a:pPr>
            <a:endParaRPr lang="en-US" dirty="0" smtClean="0"/>
          </a:p>
          <a:p>
            <a:pPr marL="457200" indent="-457200">
              <a:buFont typeface="+mj-lt"/>
              <a:buAutoNum type="arabicPeriod"/>
            </a:pPr>
            <a:r>
              <a:rPr lang="en-US" sz="1400" dirty="0" err="1" smtClean="0"/>
              <a:t>Malnutrición</a:t>
            </a:r>
            <a:r>
              <a:rPr lang="en-US" sz="1400" dirty="0" smtClean="0"/>
              <a:t> (</a:t>
            </a:r>
            <a:r>
              <a:rPr lang="en-US" sz="1400" dirty="0" err="1" smtClean="0"/>
              <a:t>protéica</a:t>
            </a:r>
            <a:r>
              <a:rPr lang="en-US" sz="1400" dirty="0" smtClean="0"/>
              <a:t>)</a:t>
            </a:r>
          </a:p>
          <a:p>
            <a:pPr marL="457200" indent="-457200">
              <a:buFont typeface="+mj-lt"/>
              <a:buAutoNum type="arabicPeriod"/>
            </a:pPr>
            <a:r>
              <a:rPr lang="en-US" sz="1400" dirty="0" err="1" smtClean="0"/>
              <a:t>Daño</a:t>
            </a:r>
            <a:r>
              <a:rPr lang="en-US" sz="1400" dirty="0" smtClean="0"/>
              <a:t> de la mucosa (</a:t>
            </a:r>
            <a:r>
              <a:rPr lang="en-US" sz="1400" dirty="0" err="1" smtClean="0"/>
              <a:t>barrera</a:t>
            </a:r>
            <a:r>
              <a:rPr lang="en-US" sz="1400" dirty="0" smtClean="0"/>
              <a:t>) intestinal, </a:t>
            </a:r>
            <a:r>
              <a:rPr lang="en-US" sz="1400" dirty="0" err="1" smtClean="0"/>
              <a:t>facilitando</a:t>
            </a:r>
            <a:r>
              <a:rPr lang="en-US" sz="1400" dirty="0" smtClean="0"/>
              <a:t> </a:t>
            </a:r>
            <a:r>
              <a:rPr lang="en-US" sz="1400" dirty="0" err="1" smtClean="0"/>
              <a:t>inflamación</a:t>
            </a:r>
            <a:r>
              <a:rPr lang="en-US" sz="1400" dirty="0" smtClean="0"/>
              <a:t> del Sistema porta </a:t>
            </a:r>
            <a:r>
              <a:rPr lang="en-US" sz="1400" dirty="0" err="1" smtClean="0"/>
              <a:t>por</a:t>
            </a:r>
            <a:r>
              <a:rPr lang="en-US" sz="1400" dirty="0" smtClean="0"/>
              <a:t> </a:t>
            </a:r>
            <a:r>
              <a:rPr lang="en-US" sz="1400" dirty="0" err="1" smtClean="0"/>
              <a:t>sobrecrecimiento</a:t>
            </a:r>
            <a:r>
              <a:rPr lang="en-US" sz="1400" dirty="0" smtClean="0"/>
              <a:t> </a:t>
            </a:r>
            <a:r>
              <a:rPr lang="en-US" sz="1400" dirty="0" err="1" smtClean="0"/>
              <a:t>bacteriano</a:t>
            </a:r>
            <a:endParaRPr lang="en-US" sz="1400" dirty="0" smtClean="0"/>
          </a:p>
          <a:p>
            <a:pPr marL="457200" indent="-457200">
              <a:buFont typeface="+mj-lt"/>
              <a:buAutoNum type="arabicPeriod"/>
            </a:pPr>
            <a:r>
              <a:rPr lang="en-US" sz="1400" dirty="0" err="1" smtClean="0"/>
              <a:t>Daño</a:t>
            </a:r>
            <a:r>
              <a:rPr lang="en-US" sz="1400" dirty="0" smtClean="0"/>
              <a:t> </a:t>
            </a:r>
            <a:r>
              <a:rPr lang="en-US" sz="1400" dirty="0" err="1" smtClean="0"/>
              <a:t>hepático</a:t>
            </a:r>
            <a:r>
              <a:rPr lang="en-US" sz="1400" dirty="0" smtClean="0"/>
              <a:t> </a:t>
            </a:r>
            <a:r>
              <a:rPr lang="en-US" sz="1400" dirty="0" err="1" smtClean="0"/>
              <a:t>previo</a:t>
            </a:r>
            <a:r>
              <a:rPr lang="en-US" sz="1400" dirty="0" smtClean="0"/>
              <a:t> (</a:t>
            </a:r>
            <a:r>
              <a:rPr lang="en-US" sz="1400" dirty="0" err="1" smtClean="0"/>
              <a:t>esteatosis</a:t>
            </a:r>
            <a:r>
              <a:rPr lang="en-US" sz="1400" dirty="0" smtClean="0"/>
              <a:t> </a:t>
            </a:r>
            <a:r>
              <a:rPr lang="en-US" sz="1400" dirty="0" err="1" smtClean="0"/>
              <a:t>hepática</a:t>
            </a:r>
            <a:r>
              <a:rPr lang="en-US" sz="1400" dirty="0" smtClean="0"/>
              <a:t>)</a:t>
            </a:r>
          </a:p>
        </p:txBody>
      </p:sp>
      <p:sp>
        <p:nvSpPr>
          <p:cNvPr id="4" name="Footer Placeholder 7"/>
          <p:cNvSpPr>
            <a:spLocks noGrp="1"/>
          </p:cNvSpPr>
          <p:nvPr>
            <p:ph type="ftr" sz="quarter" idx="11"/>
          </p:nvPr>
        </p:nvSpPr>
        <p:spPr>
          <a:xfrm>
            <a:off x="3686185" y="6459785"/>
            <a:ext cx="4822804" cy="365125"/>
          </a:xfrm>
        </p:spPr>
        <p:txBody>
          <a:bodyPr/>
          <a:lstStyle/>
          <a:p>
            <a:r>
              <a:rPr lang="en-US" dirty="0" err="1" smtClean="0"/>
              <a:t>Moshiri</a:t>
            </a:r>
            <a:r>
              <a:rPr lang="en-US" dirty="0" smtClean="0"/>
              <a:t>, M. et al. (2013). Evolution of Bariatric Surgery: A Historical Perspective. American Journal of </a:t>
            </a:r>
            <a:r>
              <a:rPr lang="en-US" dirty="0" err="1" smtClean="0"/>
              <a:t>Roentgenology</a:t>
            </a:r>
            <a:r>
              <a:rPr lang="en-US" dirty="0" smtClean="0"/>
              <a:t>, 201(1), W40–W48. doi:10.2214/ajr.12.10131</a:t>
            </a:r>
            <a:endParaRPr lang="en-US" dirty="0"/>
          </a:p>
        </p:txBody>
      </p:sp>
      <p:sp>
        <p:nvSpPr>
          <p:cNvPr id="5" name="TextBox 4"/>
          <p:cNvSpPr txBox="1"/>
          <p:nvPr/>
        </p:nvSpPr>
        <p:spPr>
          <a:xfrm>
            <a:off x="8133069" y="1845734"/>
            <a:ext cx="3022611" cy="1169551"/>
          </a:xfrm>
          <a:prstGeom prst="rect">
            <a:avLst/>
          </a:prstGeom>
          <a:solidFill>
            <a:schemeClr val="accent1">
              <a:lumMod val="40000"/>
              <a:lumOff val="60000"/>
            </a:schemeClr>
          </a:solidFill>
          <a:ln>
            <a:solidFill>
              <a:schemeClr val="accent1"/>
            </a:solidFill>
          </a:ln>
        </p:spPr>
        <p:txBody>
          <a:bodyPr wrap="square" rtlCol="0">
            <a:spAutoFit/>
          </a:bodyPr>
          <a:lstStyle/>
          <a:p>
            <a:pPr marL="285750" indent="-285750" algn="just">
              <a:buFont typeface="Arial" panose="020B0604020202020204" pitchFamily="34" charset="0"/>
              <a:buChar char="•"/>
            </a:pPr>
            <a:r>
              <a:rPr lang="en-US" sz="1400" dirty="0" err="1" smtClean="0"/>
              <a:t>Mortalidad</a:t>
            </a:r>
            <a:r>
              <a:rPr lang="en-US" sz="1400" dirty="0" smtClean="0"/>
              <a:t> </a:t>
            </a:r>
            <a:r>
              <a:rPr lang="en-US" sz="1400" dirty="0" err="1" smtClean="0"/>
              <a:t>primeros</a:t>
            </a:r>
            <a:r>
              <a:rPr lang="en-US" sz="1400" dirty="0" smtClean="0"/>
              <a:t> 2 </a:t>
            </a:r>
            <a:r>
              <a:rPr lang="en-US" sz="1400" dirty="0" err="1" smtClean="0"/>
              <a:t>años</a:t>
            </a:r>
            <a:r>
              <a:rPr lang="en-US" sz="1400" dirty="0" smtClean="0"/>
              <a:t> </a:t>
            </a:r>
            <a:r>
              <a:rPr lang="en-US" sz="1400" dirty="0" err="1" smtClean="0"/>
              <a:t>después</a:t>
            </a:r>
            <a:r>
              <a:rPr lang="en-US" sz="1400" dirty="0" smtClean="0"/>
              <a:t> de </a:t>
            </a:r>
            <a:r>
              <a:rPr lang="en-US" sz="1400" dirty="0" err="1" smtClean="0"/>
              <a:t>procedimiento</a:t>
            </a:r>
            <a:r>
              <a:rPr lang="en-US" sz="1400" dirty="0" smtClean="0"/>
              <a:t> </a:t>
            </a:r>
            <a:r>
              <a:rPr lang="en-US" sz="1400" dirty="0" err="1" smtClean="0"/>
              <a:t>quirúrgico</a:t>
            </a:r>
            <a:endParaRPr lang="en-US" sz="1400" dirty="0" smtClean="0"/>
          </a:p>
          <a:p>
            <a:pPr marL="285750" indent="-285750" algn="just">
              <a:buFont typeface="Arial" panose="020B0604020202020204" pitchFamily="34" charset="0"/>
              <a:buChar char="•"/>
            </a:pPr>
            <a:r>
              <a:rPr lang="en-US" sz="1400" dirty="0" err="1" smtClean="0"/>
              <a:t>Falla</a:t>
            </a:r>
            <a:r>
              <a:rPr lang="en-US" sz="1400" dirty="0" smtClean="0"/>
              <a:t> </a:t>
            </a:r>
            <a:r>
              <a:rPr lang="en-US" sz="1400" dirty="0" err="1" smtClean="0"/>
              <a:t>hepática</a:t>
            </a:r>
            <a:r>
              <a:rPr lang="en-US" sz="1400" dirty="0" smtClean="0"/>
              <a:t>  </a:t>
            </a:r>
          </a:p>
          <a:p>
            <a:endParaRPr lang="en-US" sz="1400" dirty="0"/>
          </a:p>
        </p:txBody>
      </p:sp>
      <p:pic>
        <p:nvPicPr>
          <p:cNvPr id="6" name="Picture 5"/>
          <p:cNvPicPr>
            <a:picLocks noChangeAspect="1"/>
          </p:cNvPicPr>
          <p:nvPr/>
        </p:nvPicPr>
        <p:blipFill>
          <a:blip r:embed="rId3"/>
          <a:stretch>
            <a:fillRect/>
          </a:stretch>
        </p:blipFill>
        <p:spPr>
          <a:xfrm>
            <a:off x="6126480" y="3240192"/>
            <a:ext cx="5281919" cy="2114294"/>
          </a:xfrm>
          <a:prstGeom prst="rect">
            <a:avLst/>
          </a:prstGeom>
        </p:spPr>
      </p:pic>
      <p:sp>
        <p:nvSpPr>
          <p:cNvPr id="7" name="Left Brace 6"/>
          <p:cNvSpPr/>
          <p:nvPr/>
        </p:nvSpPr>
        <p:spPr>
          <a:xfrm>
            <a:off x="5003800" y="3329092"/>
            <a:ext cx="533400" cy="21142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41378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069" y="4311735"/>
            <a:ext cx="7964834" cy="2264489"/>
          </a:xfrm>
        </p:spPr>
        <p:txBody>
          <a:bodyPr>
            <a:normAutofit/>
          </a:bodyPr>
          <a:lstStyle/>
          <a:p>
            <a:pPr>
              <a:spcBef>
                <a:spcPts val="600"/>
              </a:spcBef>
              <a:spcAft>
                <a:spcPts val="0"/>
              </a:spcAft>
              <a:buFont typeface="Arial" panose="020B0604020202020204" pitchFamily="34" charset="0"/>
              <a:buChar char="•"/>
            </a:pPr>
            <a:r>
              <a:rPr lang="en-US" sz="1400" dirty="0" smtClean="0"/>
              <a:t>1979, </a:t>
            </a:r>
            <a:r>
              <a:rPr lang="en-US" sz="1400" dirty="0" err="1" smtClean="0"/>
              <a:t>Scopinaro</a:t>
            </a:r>
            <a:r>
              <a:rPr lang="en-US" sz="1400" dirty="0" smtClean="0"/>
              <a:t> et al.</a:t>
            </a:r>
          </a:p>
          <a:p>
            <a:pPr>
              <a:spcBef>
                <a:spcPts val="600"/>
              </a:spcBef>
              <a:spcAft>
                <a:spcPts val="0"/>
              </a:spcAft>
              <a:buFont typeface="Arial" panose="020B0604020202020204" pitchFamily="34" charset="0"/>
              <a:buChar char="•"/>
            </a:pPr>
            <a:r>
              <a:rPr lang="en-US" sz="1400" dirty="0" smtClean="0"/>
              <a:t>“Pouch” </a:t>
            </a:r>
            <a:r>
              <a:rPr lang="en-US" sz="1400" dirty="0" err="1" smtClean="0"/>
              <a:t>gástrico</a:t>
            </a:r>
            <a:r>
              <a:rPr lang="en-US" sz="1400" dirty="0" smtClean="0"/>
              <a:t> horizontal (200-250 ml), anastomosis </a:t>
            </a:r>
            <a:r>
              <a:rPr lang="en-US" sz="1400" dirty="0" err="1" smtClean="0"/>
              <a:t>yeyuno</a:t>
            </a:r>
            <a:r>
              <a:rPr lang="en-US" sz="1400" dirty="0" smtClean="0"/>
              <a:t> (250 cm)  </a:t>
            </a:r>
          </a:p>
          <a:p>
            <a:pPr>
              <a:spcBef>
                <a:spcPts val="600"/>
              </a:spcBef>
              <a:spcAft>
                <a:spcPts val="0"/>
              </a:spcAft>
              <a:buFont typeface="Arial" panose="020B0604020202020204" pitchFamily="34" charset="0"/>
              <a:buChar char="•"/>
            </a:pPr>
            <a:r>
              <a:rPr lang="en-US" sz="1400" dirty="0" err="1" smtClean="0"/>
              <a:t>Pérdida</a:t>
            </a:r>
            <a:r>
              <a:rPr lang="en-US" sz="1400" dirty="0" smtClean="0"/>
              <a:t> del 70% de peso (90% de </a:t>
            </a:r>
            <a:r>
              <a:rPr lang="en-US" sz="1400" dirty="0" err="1" smtClean="0"/>
              <a:t>pacientes</a:t>
            </a:r>
            <a:r>
              <a:rPr lang="en-US" sz="1400" dirty="0" smtClean="0"/>
              <a:t>).</a:t>
            </a:r>
            <a:endParaRPr lang="en-US" sz="1400" dirty="0"/>
          </a:p>
        </p:txBody>
      </p:sp>
      <p:sp>
        <p:nvSpPr>
          <p:cNvPr id="4" name="Title 1"/>
          <p:cNvSpPr txBox="1">
            <a:spLocks/>
          </p:cNvSpPr>
          <p:nvPr/>
        </p:nvSpPr>
        <p:spPr>
          <a:xfrm>
            <a:off x="1236980" y="1005893"/>
            <a:ext cx="3500120" cy="6070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000" dirty="0" err="1" smtClean="0"/>
              <a:t>Derivación</a:t>
            </a:r>
            <a:r>
              <a:rPr lang="en-US" sz="2000" dirty="0" smtClean="0"/>
              <a:t> </a:t>
            </a:r>
            <a:r>
              <a:rPr lang="en-US" sz="2000" dirty="0" err="1" smtClean="0"/>
              <a:t>biliopancreática</a:t>
            </a:r>
            <a:endParaRPr lang="en-US" sz="2000" dirty="0"/>
          </a:p>
        </p:txBody>
      </p:sp>
      <p:sp>
        <p:nvSpPr>
          <p:cNvPr id="5" name="Footer Placeholder 7"/>
          <p:cNvSpPr>
            <a:spLocks noGrp="1"/>
          </p:cNvSpPr>
          <p:nvPr>
            <p:ph type="ftr" sz="quarter" idx="11"/>
          </p:nvPr>
        </p:nvSpPr>
        <p:spPr>
          <a:xfrm>
            <a:off x="285778" y="6457329"/>
            <a:ext cx="4822804" cy="365125"/>
          </a:xfrm>
        </p:spPr>
        <p:txBody>
          <a:bodyPr/>
          <a:lstStyle/>
          <a:p>
            <a:r>
              <a:rPr lang="en-US" dirty="0" err="1" smtClean="0"/>
              <a:t>Moshiri</a:t>
            </a:r>
            <a:r>
              <a:rPr lang="en-US" dirty="0" smtClean="0"/>
              <a:t>, M. et al. (2013). Evolution of Bariatric Surgery: A Historical Perspective. American Journal of </a:t>
            </a:r>
            <a:r>
              <a:rPr lang="en-US" dirty="0" err="1" smtClean="0"/>
              <a:t>Roentgenology</a:t>
            </a:r>
            <a:r>
              <a:rPr lang="en-US" dirty="0" smtClean="0"/>
              <a:t>, 201(1), W40–W48. doi:10.2214/ajr.12.10131</a:t>
            </a:r>
            <a:endParaRPr lang="en-US" dirty="0"/>
          </a:p>
        </p:txBody>
      </p:sp>
      <p:pic>
        <p:nvPicPr>
          <p:cNvPr id="6" name="Picture 5"/>
          <p:cNvPicPr>
            <a:picLocks noChangeAspect="1"/>
          </p:cNvPicPr>
          <p:nvPr/>
        </p:nvPicPr>
        <p:blipFill>
          <a:blip r:embed="rId3"/>
          <a:stretch>
            <a:fillRect/>
          </a:stretch>
        </p:blipFill>
        <p:spPr>
          <a:xfrm>
            <a:off x="2831025" y="2141834"/>
            <a:ext cx="4555115" cy="1434406"/>
          </a:xfrm>
          <a:prstGeom prst="rect">
            <a:avLst/>
          </a:prstGeom>
        </p:spPr>
      </p:pic>
      <p:pic>
        <p:nvPicPr>
          <p:cNvPr id="7" name="Picture 6"/>
          <p:cNvPicPr>
            <a:picLocks noChangeAspect="1"/>
          </p:cNvPicPr>
          <p:nvPr/>
        </p:nvPicPr>
        <p:blipFill>
          <a:blip r:embed="rId4"/>
          <a:stretch>
            <a:fillRect/>
          </a:stretch>
        </p:blipFill>
        <p:spPr>
          <a:xfrm>
            <a:off x="1082483" y="2141834"/>
            <a:ext cx="1479108" cy="1642696"/>
          </a:xfrm>
          <a:prstGeom prst="rect">
            <a:avLst/>
          </a:prstGeom>
        </p:spPr>
      </p:pic>
      <p:sp>
        <p:nvSpPr>
          <p:cNvPr id="8" name="Rectangle 7"/>
          <p:cNvSpPr/>
          <p:nvPr/>
        </p:nvSpPr>
        <p:spPr>
          <a:xfrm>
            <a:off x="2831025" y="3177046"/>
            <a:ext cx="4347697" cy="53654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8358785" y="2141834"/>
            <a:ext cx="2450236" cy="3424147"/>
          </a:xfrm>
          <a:prstGeom prst="rect">
            <a:avLst/>
          </a:prstGeom>
        </p:spPr>
      </p:pic>
      <p:sp>
        <p:nvSpPr>
          <p:cNvPr id="10" name="Rectangle 9"/>
          <p:cNvSpPr/>
          <p:nvPr/>
        </p:nvSpPr>
        <p:spPr>
          <a:xfrm>
            <a:off x="9145592" y="4790365"/>
            <a:ext cx="955344" cy="276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50-100 </a:t>
            </a:r>
            <a:r>
              <a:rPr lang="en-US" sz="1200" dirty="0" smtClean="0">
                <a:solidFill>
                  <a:schemeClr val="tx1"/>
                </a:solidFill>
              </a:rPr>
              <a:t>cm</a:t>
            </a:r>
            <a:endParaRPr lang="en-US" sz="1200" dirty="0">
              <a:solidFill>
                <a:schemeClr val="tx1"/>
              </a:solidFill>
            </a:endParaRPr>
          </a:p>
        </p:txBody>
      </p:sp>
      <p:sp>
        <p:nvSpPr>
          <p:cNvPr id="11" name="Rectangle 10"/>
          <p:cNvSpPr/>
          <p:nvPr/>
        </p:nvSpPr>
        <p:spPr>
          <a:xfrm>
            <a:off x="10085696" y="3495225"/>
            <a:ext cx="705739" cy="218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250 cm</a:t>
            </a:r>
            <a:endParaRPr lang="en-US" sz="1200" dirty="0">
              <a:solidFill>
                <a:schemeClr val="tx1"/>
              </a:solidFill>
            </a:endParaRPr>
          </a:p>
        </p:txBody>
      </p:sp>
      <p:sp>
        <p:nvSpPr>
          <p:cNvPr id="12" name="Footer Placeholder 3"/>
          <p:cNvSpPr txBox="1">
            <a:spLocks/>
          </p:cNvSpPr>
          <p:nvPr/>
        </p:nvSpPr>
        <p:spPr>
          <a:xfrm>
            <a:off x="6101294" y="6363792"/>
            <a:ext cx="6093928" cy="46111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Nguyen</a:t>
            </a:r>
            <a:r>
              <a:rPr lang="en-US" sz="900" dirty="0">
                <a:solidFill>
                  <a:schemeClr val="bg1"/>
                </a:solidFill>
              </a:rPr>
              <a:t> </a:t>
            </a:r>
            <a:r>
              <a:rPr lang="en-US" sz="900" dirty="0" smtClean="0">
                <a:solidFill>
                  <a:schemeClr val="bg1"/>
                </a:solidFill>
              </a:rPr>
              <a:t>et al.. (2015). The ASMBS Textbook of Bariatric Surgery: Volume 1: Bariatric Surgery. 10.1007/978-1-4939-1206-3. </a:t>
            </a:r>
            <a:endParaRPr lang="en-US" sz="900" dirty="0">
              <a:solidFill>
                <a:schemeClr val="bg1"/>
              </a:solidFill>
            </a:endParaRPr>
          </a:p>
        </p:txBody>
      </p:sp>
    </p:spTree>
    <p:extLst>
      <p:ext uri="{BB962C8B-B14F-4D97-AF65-F5344CB8AC3E}">
        <p14:creationId xmlns:p14="http://schemas.microsoft.com/office/powerpoint/2010/main" val="3300268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400" dirty="0" smtClean="0"/>
              <a:t> </a:t>
            </a:r>
            <a:r>
              <a:rPr lang="en-US" sz="1400" dirty="0" err="1" smtClean="0"/>
              <a:t>Disminución</a:t>
            </a:r>
            <a:r>
              <a:rPr lang="en-US" sz="1400" dirty="0" smtClean="0"/>
              <a:t> de “bypass enteritis” y </a:t>
            </a:r>
            <a:r>
              <a:rPr lang="en-US" sz="1400" dirty="0" err="1" smtClean="0"/>
              <a:t>falla</a:t>
            </a:r>
            <a:r>
              <a:rPr lang="en-US" sz="1400" dirty="0" smtClean="0"/>
              <a:t> </a:t>
            </a:r>
            <a:r>
              <a:rPr lang="en-US" sz="1400" dirty="0" err="1" smtClean="0"/>
              <a:t>hepática</a:t>
            </a:r>
            <a:r>
              <a:rPr lang="en-US" sz="1400" dirty="0" smtClean="0"/>
              <a:t>. </a:t>
            </a:r>
          </a:p>
          <a:p>
            <a:pPr>
              <a:buFont typeface="Arial" panose="020B0604020202020204" pitchFamily="34" charset="0"/>
              <a:buChar char="•"/>
            </a:pPr>
            <a:r>
              <a:rPr lang="en-US" sz="1400" dirty="0"/>
              <a:t> </a:t>
            </a:r>
            <a:r>
              <a:rPr lang="en-US" sz="1400" dirty="0" err="1" smtClean="0"/>
              <a:t>Menor</a:t>
            </a:r>
            <a:r>
              <a:rPr lang="en-US" sz="1400" dirty="0" smtClean="0"/>
              <a:t> </a:t>
            </a:r>
            <a:r>
              <a:rPr lang="en-US" sz="1400" dirty="0" err="1" smtClean="0"/>
              <a:t>incidencia</a:t>
            </a:r>
            <a:r>
              <a:rPr lang="en-US" sz="1400" dirty="0" smtClean="0"/>
              <a:t> de </a:t>
            </a:r>
            <a:r>
              <a:rPr lang="en-US" sz="1400" dirty="0" err="1" smtClean="0"/>
              <a:t>diarrea</a:t>
            </a:r>
            <a:r>
              <a:rPr lang="en-US" sz="1400" dirty="0" smtClean="0"/>
              <a:t>, </a:t>
            </a:r>
            <a:r>
              <a:rPr lang="en-US" sz="1400" dirty="0" err="1" smtClean="0"/>
              <a:t>nefrolitiasis</a:t>
            </a:r>
            <a:r>
              <a:rPr lang="en-US" sz="1400" dirty="0" smtClean="0"/>
              <a:t>, </a:t>
            </a:r>
            <a:r>
              <a:rPr lang="en-US" sz="1400" dirty="0" err="1" smtClean="0"/>
              <a:t>úlceras</a:t>
            </a:r>
            <a:r>
              <a:rPr lang="en-US" sz="1400" dirty="0" smtClean="0"/>
              <a:t> </a:t>
            </a:r>
            <a:r>
              <a:rPr lang="en-US" sz="1400" dirty="0" err="1" smtClean="0"/>
              <a:t>marginales</a:t>
            </a:r>
            <a:r>
              <a:rPr lang="en-US" sz="1400" dirty="0" smtClean="0"/>
              <a:t>, </a:t>
            </a:r>
            <a:r>
              <a:rPr lang="en-US" sz="1400" dirty="0" err="1" smtClean="0"/>
              <a:t>malnutrición</a:t>
            </a:r>
            <a:r>
              <a:rPr lang="en-US" sz="1400" dirty="0" smtClean="0"/>
              <a:t> </a:t>
            </a:r>
            <a:r>
              <a:rPr lang="en-US" sz="1400" dirty="0" err="1" smtClean="0"/>
              <a:t>protéica</a:t>
            </a:r>
            <a:r>
              <a:rPr lang="en-US" sz="1400" dirty="0" smtClean="0"/>
              <a:t>, DHE</a:t>
            </a:r>
          </a:p>
          <a:p>
            <a:pPr>
              <a:buFont typeface="Arial" panose="020B0604020202020204" pitchFamily="34" charset="0"/>
              <a:buChar char="•"/>
            </a:pPr>
            <a:endParaRPr lang="en-US" sz="1400" dirty="0"/>
          </a:p>
          <a:p>
            <a:pPr>
              <a:buFont typeface="Arial" panose="020B0604020202020204" pitchFamily="34" charset="0"/>
              <a:buChar char="•"/>
            </a:pPr>
            <a:r>
              <a:rPr lang="en-US" sz="1400" dirty="0" smtClean="0">
                <a:sym typeface="Wingdings" panose="05000000000000000000" pitchFamily="2" charset="2"/>
              </a:rPr>
              <a:t> </a:t>
            </a:r>
            <a:r>
              <a:rPr lang="en-US" sz="1400" dirty="0" err="1" smtClean="0">
                <a:sym typeface="Wingdings" panose="05000000000000000000" pitchFamily="2" charset="2"/>
              </a:rPr>
              <a:t>Terapia</a:t>
            </a:r>
            <a:r>
              <a:rPr lang="en-US" sz="1400" dirty="0" smtClean="0">
                <a:sym typeface="Wingdings" panose="05000000000000000000" pitchFamily="2" charset="2"/>
              </a:rPr>
              <a:t> </a:t>
            </a:r>
            <a:r>
              <a:rPr lang="en-US" sz="1400" dirty="0" err="1" smtClean="0">
                <a:sym typeface="Wingdings" panose="05000000000000000000" pitchFamily="2" charset="2"/>
              </a:rPr>
              <a:t>nutricional</a:t>
            </a:r>
            <a:r>
              <a:rPr lang="en-US" sz="1400" dirty="0" smtClean="0">
                <a:sym typeface="Wingdings" panose="05000000000000000000" pitchFamily="2" charset="2"/>
              </a:rPr>
              <a:t> de </a:t>
            </a:r>
            <a:r>
              <a:rPr lang="en-US" sz="1400" dirty="0" err="1" smtClean="0">
                <a:sym typeface="Wingdings" panose="05000000000000000000" pitchFamily="2" charset="2"/>
              </a:rPr>
              <a:t>por</a:t>
            </a:r>
            <a:r>
              <a:rPr lang="en-US" sz="1400" dirty="0" smtClean="0">
                <a:sym typeface="Wingdings" panose="05000000000000000000" pitchFamily="2" charset="2"/>
              </a:rPr>
              <a:t> </a:t>
            </a:r>
            <a:r>
              <a:rPr lang="en-US" sz="1400" dirty="0" err="1" smtClean="0">
                <a:sym typeface="Wingdings" panose="05000000000000000000" pitchFamily="2" charset="2"/>
              </a:rPr>
              <a:t>vida</a:t>
            </a:r>
            <a:r>
              <a:rPr lang="en-US" sz="1400" dirty="0" smtClean="0">
                <a:sym typeface="Wingdings" panose="05000000000000000000" pitchFamily="2" charset="2"/>
              </a:rPr>
              <a:t> (</a:t>
            </a:r>
            <a:r>
              <a:rPr lang="en-US" sz="1400" dirty="0" err="1" smtClean="0">
                <a:sym typeface="Wingdings" panose="05000000000000000000" pitchFamily="2" charset="2"/>
              </a:rPr>
              <a:t>calcio</a:t>
            </a:r>
            <a:r>
              <a:rPr lang="en-US" sz="1400" dirty="0" smtClean="0">
                <a:sym typeface="Wingdings" panose="05000000000000000000" pitchFamily="2" charset="2"/>
              </a:rPr>
              <a:t>, </a:t>
            </a:r>
            <a:r>
              <a:rPr lang="en-US" sz="1400" dirty="0" err="1" smtClean="0">
                <a:sym typeface="Wingdings" panose="05000000000000000000" pitchFamily="2" charset="2"/>
              </a:rPr>
              <a:t>vitaminas</a:t>
            </a:r>
            <a:r>
              <a:rPr lang="en-US" sz="1400" dirty="0" smtClean="0">
                <a:sym typeface="Wingdings" panose="05000000000000000000" pitchFamily="2" charset="2"/>
              </a:rPr>
              <a:t>)</a:t>
            </a:r>
          </a:p>
          <a:p>
            <a:pPr>
              <a:buFont typeface="Arial" panose="020B0604020202020204" pitchFamily="34" charset="0"/>
              <a:buChar char="•"/>
            </a:pPr>
            <a:r>
              <a:rPr lang="en-US" sz="1400" dirty="0" smtClean="0">
                <a:sym typeface="Wingdings" panose="05000000000000000000" pitchFamily="2" charset="2"/>
              </a:rPr>
              <a:t> S. Post </a:t>
            </a:r>
            <a:r>
              <a:rPr lang="en-US" sz="1400" dirty="0" err="1" smtClean="0">
                <a:sym typeface="Wingdings" panose="05000000000000000000" pitchFamily="2" charset="2"/>
              </a:rPr>
              <a:t>gastrectomía</a:t>
            </a:r>
            <a:r>
              <a:rPr lang="en-US" sz="1400" dirty="0" smtClean="0">
                <a:sym typeface="Wingdings" panose="05000000000000000000" pitchFamily="2" charset="2"/>
              </a:rPr>
              <a:t> (</a:t>
            </a:r>
            <a:r>
              <a:rPr lang="en-US" sz="1400" dirty="0" err="1">
                <a:sym typeface="Wingdings" panose="05000000000000000000" pitchFamily="2" charset="2"/>
              </a:rPr>
              <a:t>ú</a:t>
            </a:r>
            <a:r>
              <a:rPr lang="en-US" sz="1400" dirty="0" err="1" smtClean="0">
                <a:sym typeface="Wingdings" panose="05000000000000000000" pitchFamily="2" charset="2"/>
              </a:rPr>
              <a:t>lceras</a:t>
            </a:r>
            <a:r>
              <a:rPr lang="en-US" sz="1400" dirty="0" smtClean="0">
                <a:sym typeface="Wingdings" panose="05000000000000000000" pitchFamily="2" charset="2"/>
              </a:rPr>
              <a:t>, S. Dumping</a:t>
            </a:r>
          </a:p>
        </p:txBody>
      </p:sp>
      <p:sp>
        <p:nvSpPr>
          <p:cNvPr id="4" name="Footer Placeholder 7"/>
          <p:cNvSpPr>
            <a:spLocks noGrp="1"/>
          </p:cNvSpPr>
          <p:nvPr>
            <p:ph type="ftr" sz="quarter" idx="11"/>
          </p:nvPr>
        </p:nvSpPr>
        <p:spPr>
          <a:xfrm>
            <a:off x="3686185" y="6459785"/>
            <a:ext cx="4822804" cy="365125"/>
          </a:xfrm>
        </p:spPr>
        <p:txBody>
          <a:bodyPr/>
          <a:lstStyle/>
          <a:p>
            <a:r>
              <a:rPr lang="en-US" dirty="0" err="1" smtClean="0"/>
              <a:t>Moshiri</a:t>
            </a:r>
            <a:r>
              <a:rPr lang="en-US" dirty="0" smtClean="0"/>
              <a:t>, M. et al. (2013). Evolution of Bariatric Surgery: A Historical Perspective. American Journal of </a:t>
            </a:r>
            <a:r>
              <a:rPr lang="en-US" dirty="0" err="1" smtClean="0"/>
              <a:t>Roentgenology</a:t>
            </a:r>
            <a:r>
              <a:rPr lang="en-US" dirty="0" smtClean="0"/>
              <a:t>, 201(1), W40–W48. doi:10.2214/ajr.12.10131</a:t>
            </a:r>
            <a:endParaRPr lang="en-US" dirty="0"/>
          </a:p>
        </p:txBody>
      </p:sp>
      <p:pic>
        <p:nvPicPr>
          <p:cNvPr id="5" name="Picture 4"/>
          <p:cNvPicPr>
            <a:picLocks noChangeAspect="1"/>
          </p:cNvPicPr>
          <p:nvPr/>
        </p:nvPicPr>
        <p:blipFill>
          <a:blip r:embed="rId3"/>
          <a:stretch>
            <a:fillRect/>
          </a:stretch>
        </p:blipFill>
        <p:spPr>
          <a:xfrm>
            <a:off x="9120785" y="2301240"/>
            <a:ext cx="1769090" cy="2472261"/>
          </a:xfrm>
          <a:prstGeom prst="rect">
            <a:avLst/>
          </a:prstGeom>
        </p:spPr>
      </p:pic>
    </p:spTree>
    <p:extLst>
      <p:ext uri="{BB962C8B-B14F-4D97-AF65-F5344CB8AC3E}">
        <p14:creationId xmlns:p14="http://schemas.microsoft.com/office/powerpoint/2010/main" val="3224872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sz="1600" dirty="0" smtClean="0"/>
              <a:t>1993, Marceau (</a:t>
            </a:r>
            <a:r>
              <a:rPr lang="en-US" sz="1600" dirty="0" err="1"/>
              <a:t>p</a:t>
            </a:r>
            <a:r>
              <a:rPr lang="en-US" sz="1600" dirty="0" err="1" smtClean="0"/>
              <a:t>reservación</a:t>
            </a:r>
            <a:r>
              <a:rPr lang="en-US" sz="1600" dirty="0" smtClean="0"/>
              <a:t> de </a:t>
            </a:r>
            <a:r>
              <a:rPr lang="en-US" sz="1600" dirty="0" err="1" smtClean="0"/>
              <a:t>píloro</a:t>
            </a:r>
            <a:r>
              <a:rPr lang="en-US" sz="1600" dirty="0" smtClean="0"/>
              <a:t>)</a:t>
            </a:r>
          </a:p>
          <a:p>
            <a:pPr>
              <a:buFont typeface="Arial" panose="020B0604020202020204" pitchFamily="34" charset="0"/>
              <a:buChar char="•"/>
            </a:pPr>
            <a:r>
              <a:rPr lang="en-US" sz="1600" dirty="0" smtClean="0"/>
              <a:t>Anastomosis </a:t>
            </a:r>
            <a:r>
              <a:rPr lang="en-US" sz="1600" dirty="0" err="1" smtClean="0"/>
              <a:t>duodeno</a:t>
            </a:r>
            <a:r>
              <a:rPr lang="en-US" sz="1600" dirty="0" smtClean="0"/>
              <a:t> (250 cm).</a:t>
            </a:r>
            <a:br>
              <a:rPr lang="en-US" sz="1600" dirty="0" smtClean="0"/>
            </a:br>
            <a:r>
              <a:rPr lang="en-US" sz="1600" dirty="0" err="1" smtClean="0"/>
              <a:t>Asa</a:t>
            </a:r>
            <a:r>
              <a:rPr lang="en-US" sz="1600" dirty="0" smtClean="0"/>
              <a:t> </a:t>
            </a:r>
            <a:r>
              <a:rPr lang="en-US" sz="1600" dirty="0" err="1" smtClean="0"/>
              <a:t>biliopancreática</a:t>
            </a:r>
            <a:r>
              <a:rPr lang="en-US" sz="1600" dirty="0" smtClean="0"/>
              <a:t> a </a:t>
            </a:r>
            <a:r>
              <a:rPr lang="en-US" sz="1600" dirty="0" smtClean="0"/>
              <a:t>50-100 </a:t>
            </a:r>
            <a:r>
              <a:rPr lang="en-US" sz="1600" dirty="0" smtClean="0"/>
              <a:t>cm de </a:t>
            </a:r>
            <a:r>
              <a:rPr lang="en-US" sz="1600" dirty="0" err="1" smtClean="0"/>
              <a:t>válcula</a:t>
            </a:r>
            <a:r>
              <a:rPr lang="en-US" sz="1600" dirty="0" smtClean="0"/>
              <a:t> ileocecal</a:t>
            </a:r>
          </a:p>
          <a:p>
            <a:pPr>
              <a:buFont typeface="Arial" panose="020B0604020202020204" pitchFamily="34" charset="0"/>
              <a:buChar char="•"/>
            </a:pPr>
            <a:endParaRPr lang="en-US" sz="1600" dirty="0"/>
          </a:p>
          <a:p>
            <a:pPr>
              <a:buFont typeface="Arial" panose="020B0604020202020204" pitchFamily="34" charset="0"/>
              <a:buChar char="•"/>
            </a:pPr>
            <a:endParaRPr lang="en-US" sz="1600" dirty="0" smtClean="0"/>
          </a:p>
          <a:p>
            <a:pPr>
              <a:buFont typeface="Arial" panose="020B0604020202020204" pitchFamily="34" charset="0"/>
              <a:buChar char="•"/>
            </a:pPr>
            <a:endParaRPr lang="en-US" sz="1600" dirty="0"/>
          </a:p>
          <a:p>
            <a:pPr>
              <a:buFont typeface="Arial" panose="020B0604020202020204" pitchFamily="34" charset="0"/>
              <a:buChar char="•"/>
            </a:pPr>
            <a:r>
              <a:rPr lang="en-US" sz="1600" dirty="0" smtClean="0"/>
              <a:t>IMC &gt;55, </a:t>
            </a:r>
            <a:r>
              <a:rPr lang="en-US" sz="1600" dirty="0" err="1" smtClean="0"/>
              <a:t>Cirugía</a:t>
            </a:r>
            <a:r>
              <a:rPr lang="en-US" sz="1600" dirty="0" smtClean="0"/>
              <a:t> de revision</a:t>
            </a:r>
          </a:p>
          <a:p>
            <a:pPr>
              <a:buFont typeface="Arial" panose="020B0604020202020204" pitchFamily="34" charset="0"/>
              <a:buChar char="•"/>
            </a:pPr>
            <a:r>
              <a:rPr lang="en-US" sz="1600" dirty="0" smtClean="0"/>
              <a:t>Mayor </a:t>
            </a:r>
            <a:r>
              <a:rPr lang="en-US" sz="1600" dirty="0" err="1" smtClean="0"/>
              <a:t>pérdida</a:t>
            </a:r>
            <a:r>
              <a:rPr lang="en-US" sz="1600" dirty="0" smtClean="0"/>
              <a:t> de peso a largo </a:t>
            </a:r>
            <a:r>
              <a:rPr lang="en-US" sz="1600" dirty="0" err="1" smtClean="0"/>
              <a:t>plazo</a:t>
            </a:r>
            <a:r>
              <a:rPr lang="en-US" sz="1600" dirty="0" smtClean="0"/>
              <a:t> y </a:t>
            </a:r>
            <a:r>
              <a:rPr lang="en-US" sz="1600" dirty="0" err="1" smtClean="0"/>
              <a:t>menor</a:t>
            </a:r>
            <a:r>
              <a:rPr lang="en-US" sz="1600" dirty="0" smtClean="0"/>
              <a:t> re </a:t>
            </a:r>
            <a:r>
              <a:rPr lang="en-US" sz="1600" dirty="0" err="1" smtClean="0"/>
              <a:t>ganancia</a:t>
            </a:r>
            <a:r>
              <a:rPr lang="en-US" sz="1600" dirty="0" smtClean="0"/>
              <a:t> del </a:t>
            </a:r>
            <a:r>
              <a:rPr lang="en-US" sz="1600" dirty="0" err="1" smtClean="0"/>
              <a:t>mismo</a:t>
            </a:r>
            <a:endParaRPr lang="en-US" sz="1600" dirty="0" smtClean="0"/>
          </a:p>
          <a:p>
            <a:pPr>
              <a:buFont typeface="Arial" panose="020B0604020202020204" pitchFamily="34" charset="0"/>
              <a:buChar char="•"/>
            </a:pPr>
            <a:r>
              <a:rPr lang="en-US" sz="1600" dirty="0" err="1"/>
              <a:t>A</a:t>
            </a:r>
            <a:r>
              <a:rPr lang="en-US" sz="1600" dirty="0" err="1" smtClean="0"/>
              <a:t>sa</a:t>
            </a:r>
            <a:r>
              <a:rPr lang="en-US" sz="1600" dirty="0" smtClean="0"/>
              <a:t> </a:t>
            </a:r>
            <a:r>
              <a:rPr lang="en-US" sz="1600" dirty="0" err="1"/>
              <a:t>común</a:t>
            </a:r>
            <a:r>
              <a:rPr lang="en-US" sz="1600" dirty="0"/>
              <a:t> </a:t>
            </a:r>
            <a:r>
              <a:rPr lang="en-US" sz="1600" dirty="0" err="1" smtClean="0"/>
              <a:t>corta</a:t>
            </a:r>
            <a:r>
              <a:rPr lang="en-US" sz="1600" dirty="0" smtClean="0"/>
              <a:t>: (</a:t>
            </a:r>
            <a:r>
              <a:rPr lang="en-US" sz="1600" dirty="0" err="1" smtClean="0"/>
              <a:t>malabsorción</a:t>
            </a:r>
            <a:r>
              <a:rPr lang="en-US" sz="1600" dirty="0" smtClean="0"/>
              <a:t> </a:t>
            </a:r>
            <a:r>
              <a:rPr lang="en-US" sz="1600" dirty="0" err="1" smtClean="0"/>
              <a:t>asa</a:t>
            </a:r>
            <a:r>
              <a:rPr lang="en-US" sz="1600" dirty="0" smtClean="0"/>
              <a:t> </a:t>
            </a:r>
            <a:r>
              <a:rPr lang="en-US" sz="1600" dirty="0" err="1" smtClean="0"/>
              <a:t>común</a:t>
            </a:r>
            <a:r>
              <a:rPr lang="en-US" sz="1600" dirty="0" smtClean="0"/>
              <a:t>) mayor </a:t>
            </a:r>
            <a:r>
              <a:rPr lang="en-US" sz="1600" dirty="0" err="1" smtClean="0"/>
              <a:t>pérdida</a:t>
            </a:r>
            <a:r>
              <a:rPr lang="en-US" sz="1600" dirty="0" smtClean="0"/>
              <a:t> </a:t>
            </a:r>
            <a:r>
              <a:rPr lang="en-US" sz="1600" dirty="0" err="1" smtClean="0"/>
              <a:t>primeros</a:t>
            </a:r>
            <a:r>
              <a:rPr lang="en-US" sz="1600" dirty="0" smtClean="0"/>
              <a:t> 2 </a:t>
            </a:r>
            <a:r>
              <a:rPr lang="en-US" sz="1600" dirty="0" err="1" smtClean="0"/>
              <a:t>años</a:t>
            </a:r>
            <a:endParaRPr lang="en-US" sz="1600" dirty="0" smtClean="0"/>
          </a:p>
          <a:p>
            <a:pPr>
              <a:buFont typeface="Arial" panose="020B0604020202020204" pitchFamily="34" charset="0"/>
              <a:buChar char="•"/>
            </a:pPr>
            <a:endParaRPr lang="en-US" dirty="0"/>
          </a:p>
        </p:txBody>
      </p:sp>
      <p:sp>
        <p:nvSpPr>
          <p:cNvPr id="4" name="Title 1"/>
          <p:cNvSpPr txBox="1">
            <a:spLocks/>
          </p:cNvSpPr>
          <p:nvPr/>
        </p:nvSpPr>
        <p:spPr>
          <a:xfrm>
            <a:off x="1097279" y="1033188"/>
            <a:ext cx="6709239" cy="6070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000" dirty="0" err="1" smtClean="0"/>
              <a:t>Derivación</a:t>
            </a:r>
            <a:r>
              <a:rPr lang="en-US" sz="2000" dirty="0" smtClean="0"/>
              <a:t> </a:t>
            </a:r>
            <a:r>
              <a:rPr lang="en-US" sz="2000" dirty="0" err="1" smtClean="0"/>
              <a:t>biliopancreática</a:t>
            </a:r>
            <a:r>
              <a:rPr lang="en-US" sz="2000" dirty="0" smtClean="0"/>
              <a:t> + Switch Duodenal</a:t>
            </a:r>
            <a:endParaRPr lang="en-US" sz="2000" dirty="0"/>
          </a:p>
        </p:txBody>
      </p:sp>
      <p:pic>
        <p:nvPicPr>
          <p:cNvPr id="5" name="Picture 4"/>
          <p:cNvPicPr>
            <a:picLocks noChangeAspect="1"/>
          </p:cNvPicPr>
          <p:nvPr/>
        </p:nvPicPr>
        <p:blipFill>
          <a:blip r:embed="rId3"/>
          <a:stretch>
            <a:fillRect/>
          </a:stretch>
        </p:blipFill>
        <p:spPr>
          <a:xfrm>
            <a:off x="8859158" y="1845734"/>
            <a:ext cx="2432090" cy="4111753"/>
          </a:xfrm>
          <a:prstGeom prst="rect">
            <a:avLst/>
          </a:prstGeom>
        </p:spPr>
      </p:pic>
      <p:sp>
        <p:nvSpPr>
          <p:cNvPr id="6" name="Footer Placeholder 7"/>
          <p:cNvSpPr>
            <a:spLocks noGrp="1"/>
          </p:cNvSpPr>
          <p:nvPr>
            <p:ph type="ftr" sz="quarter" idx="11"/>
          </p:nvPr>
        </p:nvSpPr>
        <p:spPr>
          <a:xfrm>
            <a:off x="301541" y="6411788"/>
            <a:ext cx="4822804" cy="365125"/>
          </a:xfrm>
        </p:spPr>
        <p:txBody>
          <a:bodyPr/>
          <a:lstStyle/>
          <a:p>
            <a:r>
              <a:rPr lang="en-US" dirty="0" err="1" smtClean="0"/>
              <a:t>Moshiri</a:t>
            </a:r>
            <a:r>
              <a:rPr lang="en-US" dirty="0" smtClean="0"/>
              <a:t>, M. et al. (2013). Evolution of Bariatric Surgery: A Historical Perspective. American Journal of </a:t>
            </a:r>
            <a:r>
              <a:rPr lang="en-US" dirty="0" err="1" smtClean="0"/>
              <a:t>Roentgenology</a:t>
            </a:r>
            <a:r>
              <a:rPr lang="en-US" dirty="0" smtClean="0"/>
              <a:t>, 201(1), W40–W48. doi:10.2214/ajr.12.10131</a:t>
            </a:r>
            <a:endParaRPr lang="en-US" dirty="0"/>
          </a:p>
        </p:txBody>
      </p:sp>
      <p:sp>
        <p:nvSpPr>
          <p:cNvPr id="7" name="Footer Placeholder 3"/>
          <p:cNvSpPr txBox="1">
            <a:spLocks/>
          </p:cNvSpPr>
          <p:nvPr/>
        </p:nvSpPr>
        <p:spPr>
          <a:xfrm>
            <a:off x="6101294" y="6363792"/>
            <a:ext cx="6093928" cy="46111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Nguyen</a:t>
            </a:r>
            <a:r>
              <a:rPr lang="en-US" sz="900" dirty="0">
                <a:solidFill>
                  <a:schemeClr val="bg1"/>
                </a:solidFill>
              </a:rPr>
              <a:t> </a:t>
            </a:r>
            <a:r>
              <a:rPr lang="en-US" sz="900" dirty="0" smtClean="0">
                <a:solidFill>
                  <a:schemeClr val="bg1"/>
                </a:solidFill>
              </a:rPr>
              <a:t>et al.. (2015). The ASMBS Textbook of Bariatric Surgery: Volume 1: Bariatric Surgery. 10.1007/978-1-4939-1206-3. </a:t>
            </a:r>
            <a:endParaRPr lang="en-US" sz="900" dirty="0">
              <a:solidFill>
                <a:schemeClr val="bg1"/>
              </a:solidFill>
            </a:endParaRPr>
          </a:p>
        </p:txBody>
      </p:sp>
    </p:spTree>
    <p:extLst>
      <p:ext uri="{BB962C8B-B14F-4D97-AF65-F5344CB8AC3E}">
        <p14:creationId xmlns:p14="http://schemas.microsoft.com/office/powerpoint/2010/main" val="956813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836</TotalTime>
  <Words>3130</Words>
  <Application>Microsoft Office PowerPoint</Application>
  <PresentationFormat>Widescreen</PresentationFormat>
  <Paragraphs>152</Paragraphs>
  <Slides>15</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Wingdings</vt:lpstr>
      <vt:lpstr>Retrospect</vt:lpstr>
      <vt:lpstr>Bitmap Image</vt:lpstr>
      <vt:lpstr>Historia Cirugía Bariátrica </vt:lpstr>
      <vt:lpstr>PowerPoint Presentation</vt:lpstr>
      <vt:lpstr>Bypass Yeyuno - cólico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Cirugía Bariátrica </dc:title>
  <dc:creator>pc</dc:creator>
  <cp:lastModifiedBy>pc</cp:lastModifiedBy>
  <cp:revision>67</cp:revision>
  <dcterms:created xsi:type="dcterms:W3CDTF">2020-05-12T14:58:40Z</dcterms:created>
  <dcterms:modified xsi:type="dcterms:W3CDTF">2020-05-13T13:59:54Z</dcterms:modified>
</cp:coreProperties>
</file>