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2"/>
  </p:notesMasterIdLst>
  <p:sldIdLst>
    <p:sldId id="256" r:id="rId2"/>
    <p:sldId id="278" r:id="rId3"/>
    <p:sldId id="257" r:id="rId4"/>
    <p:sldId id="266" r:id="rId5"/>
    <p:sldId id="275" r:id="rId6"/>
    <p:sldId id="276" r:id="rId7"/>
    <p:sldId id="267" r:id="rId8"/>
    <p:sldId id="268" r:id="rId9"/>
    <p:sldId id="269" r:id="rId10"/>
    <p:sldId id="258" r:id="rId11"/>
    <p:sldId id="279" r:id="rId12"/>
    <p:sldId id="285" r:id="rId13"/>
    <p:sldId id="286" r:id="rId14"/>
    <p:sldId id="287" r:id="rId15"/>
    <p:sldId id="288" r:id="rId16"/>
    <p:sldId id="289" r:id="rId17"/>
    <p:sldId id="290" r:id="rId18"/>
    <p:sldId id="291" r:id="rId19"/>
    <p:sldId id="292" r:id="rId20"/>
    <p:sldId id="280" r:id="rId21"/>
    <p:sldId id="281" r:id="rId22"/>
    <p:sldId id="283" r:id="rId23"/>
    <p:sldId id="297" r:id="rId24"/>
    <p:sldId id="298" r:id="rId25"/>
    <p:sldId id="259" r:id="rId26"/>
    <p:sldId id="299" r:id="rId27"/>
    <p:sldId id="260" r:id="rId28"/>
    <p:sldId id="264" r:id="rId29"/>
    <p:sldId id="294" r:id="rId30"/>
    <p:sldId id="277" r:id="rId31"/>
    <p:sldId id="295" r:id="rId32"/>
    <p:sldId id="296" r:id="rId33"/>
    <p:sldId id="261" r:id="rId34"/>
    <p:sldId id="262" r:id="rId35"/>
    <p:sldId id="263" r:id="rId36"/>
    <p:sldId id="300" r:id="rId37"/>
    <p:sldId id="301" r:id="rId38"/>
    <p:sldId id="272" r:id="rId39"/>
    <p:sldId id="273" r:id="rId40"/>
    <p:sldId id="26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32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56" autoAdjust="0"/>
    <p:restoredTop sz="75912" autoAdjust="0"/>
  </p:normalViewPr>
  <p:slideViewPr>
    <p:cSldViewPr snapToGrid="0">
      <p:cViewPr varScale="1">
        <p:scale>
          <a:sx n="55" d="100"/>
          <a:sy n="55" d="100"/>
        </p:scale>
        <p:origin x="1710" y="78"/>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E004E4-D3F6-47BE-85A2-74DD185B5EF6}" type="datetimeFigureOut">
              <a:rPr lang="en-US" smtClean="0"/>
              <a:t>4/8/2020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1122B3-4447-4861-BFD6-A51CE51CCAEA}" type="slidenum">
              <a:rPr lang="en-US" smtClean="0"/>
              <a:t>‹#›</a:t>
            </a:fld>
            <a:endParaRPr lang="en-US"/>
          </a:p>
        </p:txBody>
      </p:sp>
    </p:spTree>
    <p:extLst>
      <p:ext uri="{BB962C8B-B14F-4D97-AF65-F5344CB8AC3E}">
        <p14:creationId xmlns:p14="http://schemas.microsoft.com/office/powerpoint/2010/main" val="3077270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Actualmente hay una serie de teorías que explican La base genética de la obesidad, pero no existe consenso en el campo, probablemente como consecuencia de la interacciones genéticas complejas que afectan la susceptibilidad a obesidad. La identificación de un número significativo de genes en formas raras de obesidad no se ha traducido en un explicación de la genética subyacente a la obesidad común.</a:t>
            </a: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2</a:t>
            </a:fld>
            <a:endParaRPr lang="en-US"/>
          </a:p>
        </p:txBody>
      </p:sp>
    </p:spTree>
    <p:extLst>
      <p:ext uri="{BB962C8B-B14F-4D97-AF65-F5344CB8AC3E}">
        <p14:creationId xmlns:p14="http://schemas.microsoft.com/office/powerpoint/2010/main" val="4192056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After the identification of the leptin gene in mice and then in humans28, leptin deficiency was the first cause of monogenic obesity to be demonstrated in a human patient29 </a:t>
            </a:r>
            <a:r>
              <a:rPr lang="es-ES" dirty="0" smtClean="0"/>
              <a:t>la deficiencia de </a:t>
            </a:r>
            <a:r>
              <a:rPr lang="es-ES" dirty="0" err="1" smtClean="0"/>
              <a:t>leptina</a:t>
            </a:r>
            <a:r>
              <a:rPr lang="es-ES" dirty="0" smtClean="0"/>
              <a:t> fue la primera causa de </a:t>
            </a:r>
            <a:r>
              <a:rPr lang="es-ES" dirty="0" err="1" smtClean="0"/>
              <a:t>monogénica</a:t>
            </a:r>
            <a:r>
              <a:rPr lang="es-ES" dirty="0" smtClean="0"/>
              <a:t> obesidad que se demostrará en un paciente humano.</a:t>
            </a:r>
          </a:p>
          <a:p>
            <a:r>
              <a:rPr lang="en-US" sz="1200" b="0" i="0" u="none" strike="noStrike" kern="1200" baseline="0" dirty="0" smtClean="0">
                <a:solidFill>
                  <a:schemeClr val="tx1"/>
                </a:solidFill>
                <a:latin typeface="+mn-lt"/>
                <a:ea typeface="+mn-ea"/>
                <a:cs typeface="+mn-cs"/>
              </a:rPr>
              <a:t>examination of cases of severe early-onset obesity have continued to provide information on obesity genes, leading to the identification of variants in additional genes in the leptin–</a:t>
            </a:r>
            <a:r>
              <a:rPr lang="en-US" sz="1200" b="0" i="0" u="none" strike="noStrike" kern="1200" baseline="0" dirty="0" err="1" smtClean="0">
                <a:solidFill>
                  <a:schemeClr val="tx1"/>
                </a:solidFill>
                <a:latin typeface="+mn-lt"/>
                <a:ea typeface="+mn-ea"/>
                <a:cs typeface="+mn-cs"/>
              </a:rPr>
              <a:t>melanocortin</a:t>
            </a:r>
            <a:r>
              <a:rPr lang="en-US" sz="1200" b="0" i="0" u="none" strike="noStrike" kern="1200" baseline="0" dirty="0" smtClean="0">
                <a:solidFill>
                  <a:schemeClr val="tx1"/>
                </a:solidFill>
                <a:latin typeface="+mn-lt"/>
                <a:ea typeface="+mn-ea"/>
                <a:cs typeface="+mn-cs"/>
              </a:rPr>
              <a:t> pathway, including leptin receptor (</a:t>
            </a:r>
            <a:r>
              <a:rPr lang="en-US" sz="1200" b="0" i="1" u="none" strike="noStrike" kern="1200" baseline="0" dirty="0" smtClean="0">
                <a:solidFill>
                  <a:schemeClr val="tx1"/>
                </a:solidFill>
                <a:latin typeface="+mn-lt"/>
                <a:ea typeface="+mn-ea"/>
                <a:cs typeface="+mn-cs"/>
              </a:rPr>
              <a:t>LEPR</a:t>
            </a:r>
            <a:r>
              <a:rPr lang="en-US" sz="1200" b="0" i="0" u="none" strike="noStrike" kern="1200" baseline="0" dirty="0" smtClean="0">
                <a:solidFill>
                  <a:schemeClr val="tx1"/>
                </a:solidFill>
                <a:latin typeface="+mn-lt"/>
                <a:ea typeface="+mn-ea"/>
                <a:cs typeface="+mn-cs"/>
              </a:rPr>
              <a:t>)30, proopiomelanocortin (</a:t>
            </a:r>
            <a:r>
              <a:rPr lang="en-US" sz="1200" b="0" i="1" u="none" strike="noStrike" kern="1200" baseline="0" dirty="0" smtClean="0">
                <a:solidFill>
                  <a:schemeClr val="tx1"/>
                </a:solidFill>
                <a:latin typeface="+mn-lt"/>
                <a:ea typeface="+mn-ea"/>
                <a:cs typeface="+mn-cs"/>
              </a:rPr>
              <a:t>POMC</a:t>
            </a:r>
            <a:r>
              <a:rPr lang="en-US" sz="1200" b="0" i="0" u="none" strike="noStrike" kern="1200" baseline="0" dirty="0" smtClean="0">
                <a:solidFill>
                  <a:schemeClr val="tx1"/>
                </a:solidFill>
                <a:latin typeface="+mn-lt"/>
                <a:ea typeface="+mn-ea"/>
                <a:cs typeface="+mn-cs"/>
              </a:rPr>
              <a:t>)31, </a:t>
            </a:r>
            <a:r>
              <a:rPr lang="it-IT" sz="1200" b="0" i="0" u="none" strike="noStrike" kern="1200" baseline="0" dirty="0" smtClean="0">
                <a:solidFill>
                  <a:schemeClr val="tx1"/>
                </a:solidFill>
                <a:latin typeface="+mn-lt"/>
                <a:ea typeface="+mn-ea"/>
                <a:cs typeface="+mn-cs"/>
              </a:rPr>
              <a:t>pro-hormone convertase subtilisin/kexin type 1 </a:t>
            </a:r>
            <a:r>
              <a:rPr lang="en-US" sz="1200" b="0" i="0" u="none" strike="noStrike" kern="1200" baseline="0" dirty="0" smtClean="0">
                <a:solidFill>
                  <a:schemeClr val="tx1"/>
                </a:solidFill>
                <a:latin typeface="+mn-lt"/>
                <a:ea typeface="+mn-ea"/>
                <a:cs typeface="+mn-cs"/>
              </a:rPr>
              <a:t>(</a:t>
            </a:r>
            <a:r>
              <a:rPr lang="en-US" sz="1200" b="0" i="1" u="none" strike="noStrike" kern="1200" baseline="0" dirty="0" smtClean="0">
                <a:solidFill>
                  <a:schemeClr val="tx1"/>
                </a:solidFill>
                <a:latin typeface="+mn-lt"/>
                <a:ea typeface="+mn-ea"/>
                <a:cs typeface="+mn-cs"/>
              </a:rPr>
              <a:t>PCSK1</a:t>
            </a:r>
            <a:r>
              <a:rPr lang="en-US" sz="1200" b="0" i="0" u="none" strike="noStrike" kern="1200" baseline="0" dirty="0" smtClean="0">
                <a:solidFill>
                  <a:schemeClr val="tx1"/>
                </a:solidFill>
                <a:latin typeface="+mn-lt"/>
                <a:ea typeface="+mn-ea"/>
                <a:cs typeface="+mn-cs"/>
              </a:rPr>
              <a:t>)32 and </a:t>
            </a:r>
            <a:r>
              <a:rPr lang="en-US" sz="1200" b="0" i="1" u="none" strike="noStrike" kern="1200" baseline="0" dirty="0" smtClean="0">
                <a:solidFill>
                  <a:schemeClr val="tx1"/>
                </a:solidFill>
                <a:latin typeface="+mn-lt"/>
                <a:ea typeface="+mn-ea"/>
                <a:cs typeface="+mn-cs"/>
              </a:rPr>
              <a:t>MC4R</a:t>
            </a:r>
            <a:r>
              <a:rPr lang="en-US" sz="1200" b="0" i="0" u="none" strike="noStrike" kern="1200" baseline="0" dirty="0" smtClean="0">
                <a:solidFill>
                  <a:schemeClr val="tx1"/>
                </a:solidFill>
                <a:latin typeface="+mn-lt"/>
                <a:ea typeface="+mn-ea"/>
                <a:cs typeface="+mn-cs"/>
              </a:rPr>
              <a:t>33,34. Mutations in three genes also involved in neural development have now been identified as the underlying cause of rare monogenic obesity: single-minded homologue 1 (</a:t>
            </a:r>
            <a:r>
              <a:rPr lang="en-US" sz="1200" b="0" i="1" u="none" strike="noStrike" kern="1200" baseline="0" dirty="0" smtClean="0">
                <a:solidFill>
                  <a:schemeClr val="tx1"/>
                </a:solidFill>
                <a:latin typeface="+mn-lt"/>
                <a:ea typeface="+mn-ea"/>
                <a:cs typeface="+mn-cs"/>
              </a:rPr>
              <a:t>SIM1</a:t>
            </a:r>
            <a:r>
              <a:rPr lang="en-US" sz="1200" b="0" i="0" u="none" strike="noStrike" kern="1200" baseline="0" dirty="0" smtClean="0">
                <a:solidFill>
                  <a:schemeClr val="tx1"/>
                </a:solidFill>
                <a:latin typeface="+mn-lt"/>
                <a:ea typeface="+mn-ea"/>
                <a:cs typeface="+mn-cs"/>
              </a:rPr>
              <a:t>)35, </a:t>
            </a:r>
            <a:r>
              <a:rPr lang="en-US" sz="1200" b="0" i="1" u="none" strike="noStrike" kern="1200" baseline="0" dirty="0" smtClean="0">
                <a:solidFill>
                  <a:schemeClr val="tx1"/>
                </a:solidFill>
                <a:latin typeface="+mn-lt"/>
                <a:ea typeface="+mn-ea"/>
                <a:cs typeface="+mn-cs"/>
              </a:rPr>
              <a:t>BDNF </a:t>
            </a:r>
            <a:r>
              <a:rPr lang="en-US" sz="1200" b="0" i="0" u="none" strike="noStrike" kern="1200" baseline="0" dirty="0" smtClean="0">
                <a:solidFill>
                  <a:schemeClr val="tx1"/>
                </a:solidFill>
                <a:latin typeface="+mn-lt"/>
                <a:ea typeface="+mn-ea"/>
                <a:cs typeface="+mn-cs"/>
              </a:rPr>
              <a:t>36 and neurotrophic tyrosine kinase receptor type 2 (</a:t>
            </a:r>
            <a:r>
              <a:rPr lang="en-US" sz="1200" b="0" i="1" u="none" strike="noStrike" kern="1200" baseline="0" dirty="0" smtClean="0">
                <a:solidFill>
                  <a:schemeClr val="tx1"/>
                </a:solidFill>
                <a:latin typeface="+mn-lt"/>
                <a:ea typeface="+mn-ea"/>
                <a:cs typeface="+mn-cs"/>
              </a:rPr>
              <a:t>NTRK2</a:t>
            </a:r>
            <a:r>
              <a:rPr lang="en-US" sz="1200" b="0" i="0" u="none" strike="noStrike" kern="1200" baseline="0" dirty="0" smtClean="0">
                <a:solidFill>
                  <a:schemeClr val="tx1"/>
                </a:solidFill>
                <a:latin typeface="+mn-lt"/>
                <a:ea typeface="+mn-ea"/>
                <a:cs typeface="+mn-cs"/>
              </a:rPr>
              <a:t>; also known as tropomyosin-related kinase B, </a:t>
            </a:r>
            <a:r>
              <a:rPr lang="en-US" sz="1200" b="0" i="1" u="none" strike="noStrike" kern="1200" baseline="0" dirty="0" smtClean="0">
                <a:solidFill>
                  <a:schemeClr val="tx1"/>
                </a:solidFill>
                <a:latin typeface="+mn-lt"/>
                <a:ea typeface="+mn-ea"/>
                <a:cs typeface="+mn-cs"/>
              </a:rPr>
              <a:t>TRKB</a:t>
            </a:r>
            <a:r>
              <a:rPr lang="en-US" sz="1200" b="0" i="0" u="none" strike="noStrike" kern="1200" baseline="0" dirty="0" smtClean="0">
                <a:solidFill>
                  <a:schemeClr val="tx1"/>
                </a:solidFill>
                <a:latin typeface="+mn-lt"/>
                <a:ea typeface="+mn-ea"/>
                <a:cs typeface="+mn-cs"/>
              </a:rPr>
              <a:t>)37. These are all involved in the functioning of the hypothalamus (the main control region for energy balance) and it is clear that the main consequence of inactivation of these genes is </a:t>
            </a:r>
            <a:r>
              <a:rPr lang="en-US" sz="1200" b="0" i="0" u="none" strike="noStrike" kern="1200" baseline="0" dirty="0" err="1" smtClean="0">
                <a:solidFill>
                  <a:schemeClr val="tx1"/>
                </a:solidFill>
                <a:latin typeface="+mn-lt"/>
                <a:ea typeface="+mn-ea"/>
                <a:cs typeface="+mn-cs"/>
              </a:rPr>
              <a:t>hyperphagia</a:t>
            </a:r>
            <a:r>
              <a:rPr lang="en-US" sz="1200" b="0" i="0" u="none" strike="noStrike" kern="1200" baseline="0" dirty="0" smtClean="0">
                <a:solidFill>
                  <a:schemeClr val="tx1"/>
                </a:solidFill>
                <a:latin typeface="+mn-lt"/>
                <a:ea typeface="+mn-ea"/>
                <a:cs typeface="+mn-cs"/>
              </a:rPr>
              <a:t> resulting in distortion of the bodily energy balance towards energy intake.</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11</a:t>
            </a:fld>
            <a:endParaRPr lang="en-US"/>
          </a:p>
        </p:txBody>
      </p:sp>
    </p:spTree>
    <p:extLst>
      <p:ext uri="{BB962C8B-B14F-4D97-AF65-F5344CB8AC3E}">
        <p14:creationId xmlns:p14="http://schemas.microsoft.com/office/powerpoint/2010/main" val="2309573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Congenital leptin deficiency follows a recessive mode of inheritance, and was first identified in two extremely obese first-degree cousins from a Pakistani family caused by a frameshift mutation (c.398delG).16 Since then ten other mutations in the leptin gene have been described.17–27 The cardinal phenotypic manifestations are rapid weight gain after normal birth weight resulting in severe early onset obesity caused by intense hyperphagia.28 In addition, some of these children have severe and possibly lethal bacterial infections due to defective T-cell immunity29 and hypogonadotropic hypogonadism.16 The children often have secondary adverse effects of severe obesity such as hyperinsulinemia, severe liver steatosis and dyslipidemia. The protein change can vary from early termination of the protein resulting in low to undetectable levels of the leptin hormone to the loss of biological activity with normal levels</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Although relatively rare, and mostly seen in consanguineous families, congenital leptin deficiency presents a unique opportunity for treatment with recombinant leptin that improves the adiposity, and restores gonadal and immune function.27,30 The Food and Drug Administration has approved the use of </a:t>
            </a:r>
            <a:r>
              <a:rPr lang="en-US" sz="1200" b="0" i="0" u="none" strike="noStrike" kern="1200" baseline="0" dirty="0" err="1" smtClean="0">
                <a:solidFill>
                  <a:schemeClr val="tx1"/>
                </a:solidFill>
                <a:latin typeface="+mn-lt"/>
                <a:ea typeface="+mn-ea"/>
                <a:cs typeface="+mn-cs"/>
              </a:rPr>
              <a:t>Myalept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metreleptin</a:t>
            </a:r>
            <a:r>
              <a:rPr lang="en-US" sz="1200" b="0" i="0" u="none" strike="noStrike" kern="1200" baseline="0" dirty="0" smtClean="0">
                <a:solidFill>
                  <a:schemeClr val="tx1"/>
                </a:solidFill>
                <a:latin typeface="+mn-lt"/>
                <a:ea typeface="+mn-ea"/>
                <a:cs typeface="+mn-cs"/>
              </a:rPr>
              <a:t>) for the treatment of congenital leptin deficiency and generalized lipodystrophy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LEP gene located on chromosome 7q31.3 </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12</a:t>
            </a:fld>
            <a:endParaRPr lang="en-US"/>
          </a:p>
        </p:txBody>
      </p:sp>
    </p:spTree>
    <p:extLst>
      <p:ext uri="{BB962C8B-B14F-4D97-AF65-F5344CB8AC3E}">
        <p14:creationId xmlns:p14="http://schemas.microsoft.com/office/powerpoint/2010/main" val="2793440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Leptin Receptor (</a:t>
            </a:r>
            <a:r>
              <a:rPr lang="en-US" sz="1200" b="1" i="1" u="none" strike="noStrike" kern="1200" baseline="0" dirty="0" smtClean="0">
                <a:solidFill>
                  <a:schemeClr val="tx1"/>
                </a:solidFill>
                <a:latin typeface="+mn-lt"/>
                <a:ea typeface="+mn-ea"/>
                <a:cs typeface="+mn-cs"/>
              </a:rPr>
              <a:t>LEPR</a:t>
            </a:r>
            <a:r>
              <a:rPr lang="en-US" sz="1200" b="1" i="0" u="none" strike="noStrike" kern="1200" baseline="0" dirty="0" smtClean="0">
                <a:solidFill>
                  <a:schemeClr val="tx1"/>
                </a:solidFill>
                <a:latin typeface="+mn-lt"/>
                <a:ea typeface="+mn-ea"/>
                <a:cs typeface="+mn-cs"/>
              </a:rPr>
              <a:t>) mutations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Mutations in LEPR can cause phenotype similar to that of leptin deficiency, without low serum levels. 32 The use of next generation sequencing has facilitated the identification of LEPR mutations, with estimates of 2–3% in certain populations.33–36 Co-existing growth hormone and thyroid function deficiency has also been described.37,38 Unlike leptin deficiency, individuals with homozygous LEPR mutations are not amenable to treatment with recombinant leptin.</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13</a:t>
            </a:fld>
            <a:endParaRPr lang="en-US"/>
          </a:p>
        </p:txBody>
      </p:sp>
    </p:spTree>
    <p:extLst>
      <p:ext uri="{BB962C8B-B14F-4D97-AF65-F5344CB8AC3E}">
        <p14:creationId xmlns:p14="http://schemas.microsoft.com/office/powerpoint/2010/main" val="785864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Deficiency in the POMC protein results in the absence of cleavage products of ACTH, α-MSH and β-endorphins.39 Due to the dual role of α-MSH in appetite regulation and pigmentation, the classic presentation is that of red hair and severe obesity. Adrenal insufficiency results from deficiency of ACTH. Early recognition of adrenal insufficiency and rapid glucocorticoid replacement therapy is important for treatment. Fewer than 10 patients have been described around the world. A few studies have also noted the presence of heterozygous POMC mutations in individuals with obesity, without adrenal insufficiency and other classic manifestations.40,41 A new melanocortin-4 receptor agonist, </a:t>
            </a:r>
            <a:r>
              <a:rPr lang="en-US" sz="1200" b="0" i="0" u="none" strike="noStrike" kern="1200" baseline="0" dirty="0" err="1" smtClean="0">
                <a:solidFill>
                  <a:schemeClr val="tx1"/>
                </a:solidFill>
                <a:latin typeface="+mn-lt"/>
                <a:ea typeface="+mn-ea"/>
                <a:cs typeface="+mn-cs"/>
              </a:rPr>
              <a:t>Setmelanotide</a:t>
            </a:r>
            <a:r>
              <a:rPr lang="en-US" sz="1200" b="0" i="0" u="none" strike="noStrike" kern="1200" baseline="0" dirty="0" smtClean="0">
                <a:solidFill>
                  <a:schemeClr val="tx1"/>
                </a:solidFill>
                <a:latin typeface="+mn-lt"/>
                <a:ea typeface="+mn-ea"/>
                <a:cs typeface="+mn-cs"/>
              </a:rPr>
              <a:t>, has been shown to have therapeutic potential for POMC deficiency.4</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14</a:t>
            </a:fld>
            <a:endParaRPr lang="en-US"/>
          </a:p>
        </p:txBody>
      </p:sp>
    </p:spTree>
    <p:extLst>
      <p:ext uri="{BB962C8B-B14F-4D97-AF65-F5344CB8AC3E}">
        <p14:creationId xmlns:p14="http://schemas.microsoft.com/office/powerpoint/2010/main" val="323956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melanocortin</a:t>
            </a:r>
            <a:r>
              <a:rPr lang="en-US" sz="1200" b="0" i="0" u="none" strike="noStrike" kern="1200" baseline="0" dirty="0" smtClean="0">
                <a:solidFill>
                  <a:schemeClr val="tx1"/>
                </a:solidFill>
                <a:latin typeface="+mn-lt"/>
                <a:ea typeface="+mn-ea"/>
                <a:cs typeface="+mn-cs"/>
              </a:rPr>
              <a:t> receptor (MC4R) is a G-protein coupled, seven transmembrane receptor which is highly expressed in the hypothalamus, the region of the brain involved in appetite regulation.43 Rodent studies indicate that the binding of MC4R with α-MSH, its high affinity ligand produced from POMC, inhibits feeding.44 Subsequently, mutations in MC4R, both in dominant and recessive form, have been demonstrated as the most common cause of inherited early-onset obesity with prevalence between 0.5–6% in different populations. 45–49 Affected children demonstrate </a:t>
            </a:r>
            <a:r>
              <a:rPr lang="en-US" sz="1200" b="0" i="0" u="none" strike="noStrike" kern="1200" baseline="0" dirty="0" err="1" smtClean="0">
                <a:solidFill>
                  <a:schemeClr val="tx1"/>
                </a:solidFill>
                <a:latin typeface="+mn-lt"/>
                <a:ea typeface="+mn-ea"/>
                <a:cs typeface="+mn-cs"/>
              </a:rPr>
              <a:t>hyperphagia</a:t>
            </a:r>
            <a:r>
              <a:rPr lang="en-US" sz="1200" b="0" i="0" u="none" strike="noStrike" kern="1200" baseline="0" dirty="0" smtClean="0">
                <a:solidFill>
                  <a:schemeClr val="tx1"/>
                </a:solidFill>
                <a:latin typeface="+mn-lt"/>
                <a:ea typeface="+mn-ea"/>
                <a:cs typeface="+mn-cs"/>
              </a:rPr>
              <a:t> with food-seeking behavior in early childhood, are taller than their peers, may have higher blood pressure and advanced bone age, but are otherwise not dysmorphic.45 Therapeutic perturbation of the MC4R to improve the satiety circuits is an active area of investigation, but not available for clinical use yet.</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15</a:t>
            </a:fld>
            <a:endParaRPr lang="en-US"/>
          </a:p>
        </p:txBody>
      </p:sp>
    </p:spTree>
    <p:extLst>
      <p:ext uri="{BB962C8B-B14F-4D97-AF65-F5344CB8AC3E}">
        <p14:creationId xmlns:p14="http://schemas.microsoft.com/office/powerpoint/2010/main" val="963463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Proprotein</a:t>
            </a:r>
            <a:r>
              <a:rPr lang="en-US" sz="1200" b="0" i="0" u="none" strike="noStrike" kern="1200" baseline="0" dirty="0" smtClean="0">
                <a:solidFill>
                  <a:schemeClr val="tx1"/>
                </a:solidFill>
                <a:latin typeface="+mn-lt"/>
                <a:ea typeface="+mn-ea"/>
                <a:cs typeface="+mn-cs"/>
              </a:rPr>
              <a:t> convertase-1/2 are neuroendocrine convertase </a:t>
            </a:r>
            <a:r>
              <a:rPr lang="en-US" sz="1200" b="0" i="0" u="none" strike="noStrike" kern="1200" baseline="0" dirty="0" err="1" smtClean="0">
                <a:solidFill>
                  <a:schemeClr val="tx1"/>
                </a:solidFill>
                <a:latin typeface="+mn-lt"/>
                <a:ea typeface="+mn-ea"/>
                <a:cs typeface="+mn-cs"/>
              </a:rPr>
              <a:t>endoproteases</a:t>
            </a:r>
            <a:r>
              <a:rPr lang="en-US" sz="1200" b="0" i="0" u="none" strike="noStrike" kern="1200" baseline="0" dirty="0" smtClean="0">
                <a:solidFill>
                  <a:schemeClr val="tx1"/>
                </a:solidFill>
                <a:latin typeface="+mn-lt"/>
                <a:ea typeface="+mn-ea"/>
                <a:cs typeface="+mn-cs"/>
              </a:rPr>
              <a:t> that process large precursor proteins into mature bioactive products. 53 Absence of activity of PC1/PC2 results in adrenal, gonadotropic, </a:t>
            </a:r>
            <a:r>
              <a:rPr lang="en-US" sz="1200" b="0" i="0" u="none" strike="noStrike" kern="1200" baseline="0" dirty="0" err="1" smtClean="0">
                <a:solidFill>
                  <a:schemeClr val="tx1"/>
                </a:solidFill>
                <a:latin typeface="+mn-lt"/>
                <a:ea typeface="+mn-ea"/>
                <a:cs typeface="+mn-cs"/>
              </a:rPr>
              <a:t>somatotropic</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thyrotropic</a:t>
            </a:r>
            <a:r>
              <a:rPr lang="en-US" sz="1200" b="0" i="0" u="none" strike="noStrike" kern="1200" baseline="0" dirty="0" smtClean="0">
                <a:solidFill>
                  <a:schemeClr val="tx1"/>
                </a:solidFill>
                <a:latin typeface="+mn-lt"/>
                <a:ea typeface="+mn-ea"/>
                <a:cs typeface="+mn-cs"/>
              </a:rPr>
              <a:t> insufficiency, along with postprandial hypoglycemic malaise caused by lack of insulin processing, severe </a:t>
            </a:r>
            <a:r>
              <a:rPr lang="en-US" sz="1200" b="0" i="0" u="none" strike="noStrike" kern="1200" baseline="0" dirty="0" err="1" smtClean="0">
                <a:solidFill>
                  <a:schemeClr val="tx1"/>
                </a:solidFill>
                <a:latin typeface="+mn-lt"/>
                <a:ea typeface="+mn-ea"/>
                <a:cs typeface="+mn-cs"/>
              </a:rPr>
              <a:t>malabsorptive</a:t>
            </a:r>
            <a:r>
              <a:rPr lang="en-US" sz="1200" b="0" i="0" u="none" strike="noStrike" kern="1200" baseline="0" dirty="0" smtClean="0">
                <a:solidFill>
                  <a:schemeClr val="tx1"/>
                </a:solidFill>
                <a:latin typeface="+mn-lt"/>
                <a:ea typeface="+mn-ea"/>
                <a:cs typeface="+mn-cs"/>
              </a:rPr>
              <a:t> neonatal diarrhea and central diabetes insipidus, in addition to severe early onset obesity.54–58 These enzymes are an attractive target for molecular intervention, although no therapies are available at the moment.</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16</a:t>
            </a:fld>
            <a:endParaRPr lang="en-US"/>
          </a:p>
        </p:txBody>
      </p:sp>
    </p:spTree>
    <p:extLst>
      <p:ext uri="{BB962C8B-B14F-4D97-AF65-F5344CB8AC3E}">
        <p14:creationId xmlns:p14="http://schemas.microsoft.com/office/powerpoint/2010/main" val="1340800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Single-minded homologue of drosophila (SIM1) is a transcription factor located on chromosome 6q16 and is strongly expressed in the paraventricular nucleus of the hypothalamus, a critical regulator of appetite. 59 Deletions or heterozygous mutations in  SIM1 have been associated with </a:t>
            </a:r>
            <a:r>
              <a:rPr lang="en-US" sz="1200" b="0" i="0" u="none" strike="noStrike" kern="1200" baseline="0" dirty="0" err="1" smtClean="0">
                <a:solidFill>
                  <a:schemeClr val="tx1"/>
                </a:solidFill>
                <a:latin typeface="+mn-lt"/>
                <a:ea typeface="+mn-ea"/>
                <a:cs typeface="+mn-cs"/>
              </a:rPr>
              <a:t>hyperphagia</a:t>
            </a:r>
            <a:r>
              <a:rPr lang="en-US" sz="1200" b="0" i="0" u="none" strike="noStrike" kern="1200" baseline="0" dirty="0" smtClean="0">
                <a:solidFill>
                  <a:schemeClr val="tx1"/>
                </a:solidFill>
                <a:latin typeface="+mn-lt"/>
                <a:ea typeface="+mn-ea"/>
                <a:cs typeface="+mn-cs"/>
              </a:rPr>
              <a:t>, food impulsivity, and neurobehavioral features such as impaired concentration, memory deficit, emotional lability or autism spectrum disorder.</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17</a:t>
            </a:fld>
            <a:endParaRPr lang="en-US"/>
          </a:p>
        </p:txBody>
      </p:sp>
    </p:spTree>
    <p:extLst>
      <p:ext uri="{BB962C8B-B14F-4D97-AF65-F5344CB8AC3E}">
        <p14:creationId xmlns:p14="http://schemas.microsoft.com/office/powerpoint/2010/main" val="854634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These </a:t>
            </a:r>
            <a:r>
              <a:rPr lang="en-US" sz="1200" b="0" i="0" u="none" strike="noStrike" kern="1200" baseline="0" dirty="0" err="1" smtClean="0">
                <a:solidFill>
                  <a:schemeClr val="tx1"/>
                </a:solidFill>
                <a:latin typeface="+mn-lt"/>
                <a:ea typeface="+mn-ea"/>
                <a:cs typeface="+mn-cs"/>
              </a:rPr>
              <a:t>neurotrophins</a:t>
            </a:r>
            <a:r>
              <a:rPr lang="en-US" sz="1200" b="0" i="0" u="none" strike="noStrike" kern="1200" baseline="0" dirty="0" smtClean="0">
                <a:solidFill>
                  <a:schemeClr val="tx1"/>
                </a:solidFill>
                <a:latin typeface="+mn-lt"/>
                <a:ea typeface="+mn-ea"/>
                <a:cs typeface="+mn-cs"/>
              </a:rPr>
              <a:t> are a family of growth factors known to be involved in the development, maintenance and function of peripheral and central neurons. The </a:t>
            </a:r>
            <a:r>
              <a:rPr lang="en-US" sz="1200" b="0" i="0" u="none" strike="noStrike" kern="1200" baseline="0" dirty="0" err="1" smtClean="0">
                <a:solidFill>
                  <a:schemeClr val="tx1"/>
                </a:solidFill>
                <a:latin typeface="+mn-lt"/>
                <a:ea typeface="+mn-ea"/>
                <a:cs typeface="+mn-cs"/>
              </a:rPr>
              <a:t>neurotrophin</a:t>
            </a:r>
            <a:r>
              <a:rPr lang="en-US" sz="1200" b="0" i="0" u="none" strike="noStrike" kern="1200" baseline="0" dirty="0" smtClean="0">
                <a:solidFill>
                  <a:schemeClr val="tx1"/>
                </a:solidFill>
                <a:latin typeface="+mn-lt"/>
                <a:ea typeface="+mn-ea"/>
                <a:cs typeface="+mn-cs"/>
              </a:rPr>
              <a:t> receptor </a:t>
            </a:r>
            <a:r>
              <a:rPr lang="en-US" sz="1200" b="0" i="0" u="none" strike="noStrike" kern="1200" baseline="0" dirty="0" err="1" smtClean="0">
                <a:solidFill>
                  <a:schemeClr val="tx1"/>
                </a:solidFill>
                <a:latin typeface="+mn-lt"/>
                <a:ea typeface="+mn-ea"/>
                <a:cs typeface="+mn-cs"/>
              </a:rPr>
              <a:t>TrkB</a:t>
            </a:r>
            <a:r>
              <a:rPr lang="en-US" sz="1200" b="0" i="0" u="none" strike="noStrike" kern="1200" baseline="0" dirty="0" smtClean="0">
                <a:solidFill>
                  <a:schemeClr val="tx1"/>
                </a:solidFill>
                <a:latin typeface="+mn-lt"/>
                <a:ea typeface="+mn-ea"/>
                <a:cs typeface="+mn-cs"/>
              </a:rPr>
              <a:t> and its natural ligand, brain derived neurotrophic factor (BDNF), have been implicated in the regulation of food intake and body weight in animal studies. Heterozygous loss of function mutation in NTRK2, that codes for </a:t>
            </a:r>
            <a:r>
              <a:rPr lang="en-US" sz="1200" b="0" i="0" u="none" strike="noStrike" kern="1200" baseline="0" dirty="0" err="1" smtClean="0">
                <a:solidFill>
                  <a:schemeClr val="tx1"/>
                </a:solidFill>
                <a:latin typeface="+mn-lt"/>
                <a:ea typeface="+mn-ea"/>
                <a:cs typeface="+mn-cs"/>
              </a:rPr>
              <a:t>TrkB</a:t>
            </a:r>
            <a:r>
              <a:rPr lang="en-US" sz="1200" b="0" i="0" u="none" strike="noStrike" kern="1200" baseline="0" dirty="0" smtClean="0">
                <a:solidFill>
                  <a:schemeClr val="tx1"/>
                </a:solidFill>
                <a:latin typeface="+mn-lt"/>
                <a:ea typeface="+mn-ea"/>
                <a:cs typeface="+mn-cs"/>
              </a:rPr>
              <a:t> was demonstrated in a Caucasian male with severe early onset obesity with no other syndromic features.62 Individuals with deletions in BDNF gene as part of the WAGR syndrome (Wilms’ tumor, </a:t>
            </a:r>
            <a:r>
              <a:rPr lang="en-US" sz="1200" b="0" i="0" u="none" strike="noStrike" kern="1200" baseline="0" dirty="0" err="1" smtClean="0">
                <a:solidFill>
                  <a:schemeClr val="tx1"/>
                </a:solidFill>
                <a:latin typeface="+mn-lt"/>
                <a:ea typeface="+mn-ea"/>
                <a:cs typeface="+mn-cs"/>
              </a:rPr>
              <a:t>aniridia</a:t>
            </a:r>
            <a:r>
              <a:rPr lang="en-US" sz="1200" b="0" i="0" u="none" strike="noStrike" kern="1200" baseline="0" dirty="0" smtClean="0">
                <a:solidFill>
                  <a:schemeClr val="tx1"/>
                </a:solidFill>
                <a:latin typeface="+mn-lt"/>
                <a:ea typeface="+mn-ea"/>
                <a:cs typeface="+mn-cs"/>
              </a:rPr>
              <a:t>, genitourinary anomalies and mental </a:t>
            </a:r>
            <a:r>
              <a:rPr lang="en-US" sz="1200" b="0" i="0" u="none" strike="noStrike" kern="1200" baseline="0" dirty="0" err="1" smtClean="0">
                <a:solidFill>
                  <a:schemeClr val="tx1"/>
                </a:solidFill>
                <a:latin typeface="+mn-lt"/>
                <a:ea typeface="+mn-ea"/>
                <a:cs typeface="+mn-cs"/>
              </a:rPr>
              <a:t>retardatio</a:t>
            </a:r>
            <a:r>
              <a:rPr lang="en-US" sz="1200" b="0" i="0" u="none" strike="noStrike" kern="1200" baseline="0" dirty="0" smtClean="0">
                <a:solidFill>
                  <a:schemeClr val="tx1"/>
                </a:solidFill>
                <a:latin typeface="+mn-lt"/>
                <a:ea typeface="+mn-ea"/>
                <a:cs typeface="+mn-cs"/>
              </a:rPr>
              <a:t>) have early onset obesity63.</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18</a:t>
            </a:fld>
            <a:endParaRPr lang="en-US"/>
          </a:p>
        </p:txBody>
      </p:sp>
    </p:spTree>
    <p:extLst>
      <p:ext uri="{BB962C8B-B14F-4D97-AF65-F5344CB8AC3E}">
        <p14:creationId xmlns:p14="http://schemas.microsoft.com/office/powerpoint/2010/main" val="2329963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Src</a:t>
            </a:r>
            <a:r>
              <a:rPr lang="en-US" sz="1200" b="0" i="0" u="none" strike="noStrike" kern="1200" baseline="0" dirty="0" smtClean="0">
                <a:solidFill>
                  <a:schemeClr val="tx1"/>
                </a:solidFill>
                <a:latin typeface="+mn-lt"/>
                <a:ea typeface="+mn-ea"/>
                <a:cs typeface="+mn-cs"/>
              </a:rPr>
              <a:t> homology 2 B adapter protein (SH2B1) is a positive regulator of leptin sensitivity.64 Following the identification of its role in animal models, mutations in SH2B1 were noted in 5 children of mixed European descent with severe early onset obesity inherited from their overweight/obese parents.65 The mutation carriers were noted to be </a:t>
            </a:r>
            <a:r>
              <a:rPr lang="en-US" sz="1200" b="0" i="0" u="none" strike="noStrike" kern="1200" baseline="0" dirty="0" err="1" smtClean="0">
                <a:solidFill>
                  <a:schemeClr val="tx1"/>
                </a:solidFill>
                <a:latin typeface="+mn-lt"/>
                <a:ea typeface="+mn-ea"/>
                <a:cs typeface="+mn-cs"/>
              </a:rPr>
              <a:t>hyperphagic</a:t>
            </a:r>
            <a:r>
              <a:rPr lang="en-US" sz="1200" b="0" i="0" u="none" strike="noStrike" kern="1200" baseline="0" dirty="0" smtClean="0">
                <a:solidFill>
                  <a:schemeClr val="tx1"/>
                </a:solidFill>
                <a:latin typeface="+mn-lt"/>
                <a:ea typeface="+mn-ea"/>
                <a:cs typeface="+mn-cs"/>
              </a:rPr>
              <a:t>, had reduced final adult height, hyperinsulinemia without diabetes, delayed speech and language, and aggressive behavior. Subsequent studies of additional variants in the gene have shown milder phenotypes indicating a variability in the presentation.</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19</a:t>
            </a:fld>
            <a:endParaRPr lang="en-US"/>
          </a:p>
        </p:txBody>
      </p:sp>
    </p:spTree>
    <p:extLst>
      <p:ext uri="{BB962C8B-B14F-4D97-AF65-F5344CB8AC3E}">
        <p14:creationId xmlns:p14="http://schemas.microsoft.com/office/powerpoint/2010/main" val="1071726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common </a:t>
            </a:r>
            <a:r>
              <a:rPr lang="en-US" sz="1200" b="0" i="0" u="none" strike="noStrike" kern="1200" baseline="0" dirty="0" err="1" smtClean="0">
                <a:solidFill>
                  <a:schemeClr val="tx1"/>
                </a:solidFill>
                <a:latin typeface="+mn-lt"/>
                <a:ea typeface="+mn-ea"/>
                <a:cs typeface="+mn-cs"/>
              </a:rPr>
              <a:t>SnP</a:t>
            </a:r>
            <a:r>
              <a:rPr lang="en-US" sz="1200" b="0" i="0" u="none" strike="noStrike" kern="1200" baseline="0" dirty="0" smtClean="0">
                <a:solidFill>
                  <a:schemeClr val="tx1"/>
                </a:solidFill>
                <a:latin typeface="+mn-lt"/>
                <a:ea typeface="+mn-ea"/>
                <a:cs typeface="+mn-cs"/>
              </a:rPr>
              <a:t> –11391G&gt;A, which is located in the proximal promoter of the adiponectin gene (</a:t>
            </a:r>
            <a:r>
              <a:rPr lang="en-US" sz="1200" b="0" i="1" u="none" strike="noStrike" kern="1200" baseline="0" dirty="0" smtClean="0">
                <a:solidFill>
                  <a:schemeClr val="tx1"/>
                </a:solidFill>
                <a:latin typeface="+mn-lt"/>
                <a:ea typeface="+mn-ea"/>
                <a:cs typeface="+mn-cs"/>
              </a:rPr>
              <a:t>ADIPOQ</a:t>
            </a:r>
            <a:r>
              <a:rPr lang="en-US" sz="1200" b="0" i="0" u="none" strike="noStrike" kern="1200" baseline="0" dirty="0" smtClean="0">
                <a:solidFill>
                  <a:schemeClr val="tx1"/>
                </a:solidFill>
                <a:latin typeface="+mn-lt"/>
                <a:ea typeface="+mn-ea"/>
                <a:cs typeface="+mn-cs"/>
              </a:rPr>
              <a:t>) and increases </a:t>
            </a:r>
            <a:r>
              <a:rPr lang="en-US" sz="1200" b="0" i="1" u="none" strike="noStrike" kern="1200" baseline="0" dirty="0" smtClean="0">
                <a:solidFill>
                  <a:schemeClr val="tx1"/>
                </a:solidFill>
                <a:latin typeface="+mn-lt"/>
                <a:ea typeface="+mn-ea"/>
                <a:cs typeface="+mn-cs"/>
              </a:rPr>
              <a:t>ADIPOQ </a:t>
            </a:r>
            <a:r>
              <a:rPr lang="en-US" sz="1200" b="0" i="0" u="none" strike="noStrike" kern="1200" baseline="0" dirty="0" smtClean="0">
                <a:solidFill>
                  <a:schemeClr val="tx1"/>
                </a:solidFill>
                <a:latin typeface="+mn-lt"/>
                <a:ea typeface="+mn-ea"/>
                <a:cs typeface="+mn-cs"/>
              </a:rPr>
              <a:t>expression (and adiponectin levels), has been associated with severe childhood and adult obesity in French Caucasians58 and with adult obesity in other populations59–61. </a:t>
            </a:r>
          </a:p>
          <a:p>
            <a:r>
              <a:rPr lang="en-US" sz="1200" b="0" i="0" u="none" strike="noStrike" kern="1200" baseline="0" dirty="0" smtClean="0">
                <a:solidFill>
                  <a:schemeClr val="tx1"/>
                </a:solidFill>
                <a:latin typeface="+mn-lt"/>
                <a:ea typeface="+mn-ea"/>
                <a:cs typeface="+mn-cs"/>
              </a:rPr>
              <a:t>The discovery of associations between obesity and genes encoding cannabinoid receptor 1 (</a:t>
            </a:r>
            <a:r>
              <a:rPr lang="en-US" sz="1200" b="0" i="1" u="none" strike="noStrike" kern="1200" baseline="0" dirty="0" smtClean="0">
                <a:solidFill>
                  <a:schemeClr val="tx1"/>
                </a:solidFill>
                <a:latin typeface="+mn-lt"/>
                <a:ea typeface="+mn-ea"/>
                <a:cs typeface="+mn-cs"/>
              </a:rPr>
              <a:t>CNR1</a:t>
            </a:r>
            <a:r>
              <a:rPr lang="en-US" sz="1200" b="0" i="0" u="none" strike="noStrike" kern="1200" baseline="0" dirty="0" smtClean="0">
                <a:solidFill>
                  <a:schemeClr val="tx1"/>
                </a:solidFill>
                <a:latin typeface="+mn-lt"/>
                <a:ea typeface="+mn-ea"/>
                <a:cs typeface="+mn-cs"/>
              </a:rPr>
              <a:t>), dopamine receptor 2 (</a:t>
            </a:r>
            <a:r>
              <a:rPr lang="en-US" sz="1200" b="0" i="1" u="none" strike="noStrike" kern="1200" baseline="0" dirty="0" smtClean="0">
                <a:solidFill>
                  <a:schemeClr val="tx1"/>
                </a:solidFill>
                <a:latin typeface="+mn-lt"/>
                <a:ea typeface="+mn-ea"/>
                <a:cs typeface="+mn-cs"/>
              </a:rPr>
              <a:t>DRD2</a:t>
            </a:r>
            <a:r>
              <a:rPr lang="en-US" sz="1200" b="0" i="0" u="none" strike="noStrike" kern="1200" baseline="0" dirty="0" smtClean="0">
                <a:solidFill>
                  <a:schemeClr val="tx1"/>
                </a:solidFill>
                <a:latin typeface="+mn-lt"/>
                <a:ea typeface="+mn-ea"/>
                <a:cs typeface="+mn-cs"/>
              </a:rPr>
              <a:t>) and serotonin receptor 2C (</a:t>
            </a:r>
            <a:r>
              <a:rPr lang="en-US" sz="1200" b="0" i="1" u="none" strike="noStrike" kern="1200" baseline="0" dirty="0" smtClean="0">
                <a:solidFill>
                  <a:schemeClr val="tx1"/>
                </a:solidFill>
                <a:latin typeface="+mn-lt"/>
                <a:ea typeface="+mn-ea"/>
                <a:cs typeface="+mn-cs"/>
              </a:rPr>
              <a:t>HTR2C</a:t>
            </a:r>
            <a:r>
              <a:rPr lang="en-US" sz="1200" b="0" i="0" u="none" strike="noStrike" kern="1200" baseline="0" dirty="0" smtClean="0">
                <a:solidFill>
                  <a:schemeClr val="tx1"/>
                </a:solidFill>
                <a:latin typeface="+mn-lt"/>
                <a:ea typeface="+mn-ea"/>
                <a:cs typeface="+mn-cs"/>
              </a:rPr>
              <a:t> underscores the</a:t>
            </a:r>
          </a:p>
          <a:p>
            <a:r>
              <a:rPr lang="en-US" sz="1200" b="0" i="0" u="none" strike="noStrike" kern="1200" baseline="0" dirty="0" smtClean="0">
                <a:solidFill>
                  <a:schemeClr val="tx1"/>
                </a:solidFill>
                <a:latin typeface="+mn-lt"/>
                <a:ea typeface="+mn-ea"/>
                <a:cs typeface="+mn-cs"/>
              </a:rPr>
              <a:t>importance of neural </a:t>
            </a:r>
            <a:r>
              <a:rPr lang="en-US" sz="1200" b="0" i="0" u="none" strike="noStrike" kern="1200" baseline="0" dirty="0" err="1" smtClean="0">
                <a:solidFill>
                  <a:schemeClr val="tx1"/>
                </a:solidFill>
                <a:latin typeface="+mn-lt"/>
                <a:ea typeface="+mn-ea"/>
                <a:cs typeface="+mn-cs"/>
              </a:rPr>
              <a:t>signalling</a:t>
            </a:r>
            <a:r>
              <a:rPr lang="en-US" sz="1200" b="0" i="0" u="none" strike="noStrike" kern="1200" baseline="0" dirty="0" smtClean="0">
                <a:solidFill>
                  <a:schemeClr val="tx1"/>
                </a:solidFill>
                <a:latin typeface="+mn-lt"/>
                <a:ea typeface="+mn-ea"/>
                <a:cs typeface="+mn-cs"/>
              </a:rPr>
              <a:t> and the pathogenesis of obesity. Genes involved in regulating serotonin function (</a:t>
            </a:r>
            <a:r>
              <a:rPr lang="en-US" sz="1200" b="0" i="1" u="none" strike="noStrike" kern="1200" baseline="0" dirty="0" smtClean="0">
                <a:solidFill>
                  <a:schemeClr val="tx1"/>
                </a:solidFill>
                <a:latin typeface="+mn-lt"/>
                <a:ea typeface="+mn-ea"/>
                <a:cs typeface="+mn-cs"/>
              </a:rPr>
              <a:t>SLC6A4</a:t>
            </a:r>
            <a:r>
              <a:rPr lang="en-US" sz="1200" b="0" i="0" u="none" strike="noStrike" kern="1200" baseline="0" dirty="0" smtClean="0">
                <a:solidFill>
                  <a:schemeClr val="tx1"/>
                </a:solidFill>
                <a:latin typeface="+mn-lt"/>
                <a:ea typeface="+mn-ea"/>
                <a:cs typeface="+mn-cs"/>
              </a:rPr>
              <a:t>) and monoamine levels (</a:t>
            </a:r>
            <a:r>
              <a:rPr lang="en-US" sz="1200" b="0" i="1" u="none" strike="noStrike" kern="1200" baseline="0" dirty="0" smtClean="0">
                <a:solidFill>
                  <a:schemeClr val="tx1"/>
                </a:solidFill>
                <a:latin typeface="+mn-lt"/>
                <a:ea typeface="+mn-ea"/>
                <a:cs typeface="+mn-cs"/>
              </a:rPr>
              <a:t>MAOA</a:t>
            </a:r>
            <a:r>
              <a:rPr lang="en-US" sz="1200" b="0" i="0" u="none" strike="noStrike" kern="1200" baseline="0" dirty="0" smtClean="0">
                <a:solidFill>
                  <a:schemeClr val="tx1"/>
                </a:solidFill>
                <a:latin typeface="+mn-lt"/>
                <a:ea typeface="+mn-ea"/>
                <a:cs typeface="+mn-cs"/>
              </a:rPr>
              <a:t>) have also been shown to be predictive of BMI</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20</a:t>
            </a:fld>
            <a:endParaRPr lang="en-US"/>
          </a:p>
        </p:txBody>
      </p:sp>
    </p:spTree>
    <p:extLst>
      <p:ext uri="{BB962C8B-B14F-4D97-AF65-F5344CB8AC3E}">
        <p14:creationId xmlns:p14="http://schemas.microsoft.com/office/powerpoint/2010/main" val="1567311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approximately 50---70% of changes in body mass index (BMI) are attributable to genetic differences inherent to each subject.11 Based on this, environmental interaction in</a:t>
            </a:r>
          </a:p>
          <a:p>
            <a:r>
              <a:rPr lang="en-US" sz="1200" b="0" i="0" u="none" strike="noStrike" kern="1200" baseline="0" dirty="0" smtClean="0">
                <a:solidFill>
                  <a:schemeClr val="tx1"/>
                </a:solidFill>
                <a:latin typeface="+mn-lt"/>
                <a:ea typeface="+mn-ea"/>
                <a:cs typeface="+mn-cs"/>
              </a:rPr>
              <a:t>subjects with obesity susceptibility genes is currently considered to be the main cause of obesity.12 In only 5% of cases is obesity due to the existence of monogenic changes or to low incidence syndromes.13 Obesity is a complex condition because it results from the interaction of multiple genes with the environment.17 The obesity map thus suggests that all chromosomes, except for chromosome Y, have genes involved in obesity occurrence and development.19 There is now sufficiently solid scientific evidence, provided by 222 studies conducted on genes and obesity, for us to be able to say that there are 71 genes which are potential inducers of the occurrence of obesity.20 Of these, 15 genes are closely associated with body fat volume.21 It is therefore natural to think that there</a:t>
            </a:r>
          </a:p>
          <a:p>
            <a:r>
              <a:rPr lang="en-US" sz="1200" b="0" i="0" u="none" strike="noStrike" kern="1200" baseline="0" dirty="0" smtClean="0">
                <a:solidFill>
                  <a:schemeClr val="tx1"/>
                </a:solidFill>
                <a:latin typeface="+mn-lt"/>
                <a:ea typeface="+mn-ea"/>
                <a:cs typeface="+mn-cs"/>
              </a:rPr>
              <a:t>is not a single type of obesity, but several types with similar phenotypes.22</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3</a:t>
            </a:fld>
            <a:endParaRPr lang="en-US"/>
          </a:p>
        </p:txBody>
      </p:sp>
    </p:spTree>
    <p:extLst>
      <p:ext uri="{BB962C8B-B14F-4D97-AF65-F5344CB8AC3E}">
        <p14:creationId xmlns:p14="http://schemas.microsoft.com/office/powerpoint/2010/main" val="4231927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Many genes underlying rare forms of monogenic obesity have been investigated for possible roles in common obesity, as well as others with more recently identified functional</a:t>
            </a:r>
          </a:p>
          <a:p>
            <a:r>
              <a:rPr lang="en-US" sz="1200" b="0" i="0" u="none" strike="noStrike" kern="1200" baseline="0" dirty="0" smtClean="0">
                <a:solidFill>
                  <a:schemeClr val="tx1"/>
                </a:solidFill>
                <a:latin typeface="+mn-lt"/>
                <a:ea typeface="+mn-ea"/>
                <a:cs typeface="+mn-cs"/>
              </a:rPr>
              <a:t>roles. </a:t>
            </a:r>
            <a:r>
              <a:rPr lang="en-US" sz="1200" b="0" i="0" u="none" strike="noStrike" kern="1200" baseline="0" dirty="0" err="1" smtClean="0">
                <a:solidFill>
                  <a:schemeClr val="tx1"/>
                </a:solidFill>
                <a:latin typeface="+mn-lt"/>
                <a:ea typeface="+mn-ea"/>
                <a:cs typeface="+mn-cs"/>
              </a:rPr>
              <a:t>TABLe</a:t>
            </a:r>
            <a:r>
              <a:rPr lang="en-US" sz="1200" b="0" i="0" u="none" strike="noStrike" kern="1200" baseline="0" dirty="0" smtClean="0">
                <a:solidFill>
                  <a:schemeClr val="tx1"/>
                </a:solidFill>
                <a:latin typeface="+mn-lt"/>
                <a:ea typeface="+mn-ea"/>
                <a:cs typeface="+mn-cs"/>
              </a:rPr>
              <a:t> 1 lists candidate genes reported in the period</a:t>
            </a:r>
          </a:p>
          <a:p>
            <a:r>
              <a:rPr lang="en-US" sz="1200" b="0" i="0" u="none" strike="noStrike" kern="1200" baseline="0" dirty="0" smtClean="0">
                <a:solidFill>
                  <a:schemeClr val="tx1"/>
                </a:solidFill>
                <a:latin typeface="+mn-lt"/>
                <a:ea typeface="+mn-ea"/>
                <a:cs typeface="+mn-cs"/>
              </a:rPr>
              <a:t>since our last Review in 2005 (</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21</a:t>
            </a:fld>
            <a:endParaRPr lang="en-US"/>
          </a:p>
        </p:txBody>
      </p:sp>
    </p:spTree>
    <p:extLst>
      <p:ext uri="{BB962C8B-B14F-4D97-AF65-F5344CB8AC3E}">
        <p14:creationId xmlns:p14="http://schemas.microsoft.com/office/powerpoint/2010/main" val="2048636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FTO codifica un ácido nucleico dependiente de 2-oxoglutarato </a:t>
            </a:r>
            <a:r>
              <a:rPr lang="es-ES" sz="1200" b="0" i="0" u="none" strike="noStrike" kern="1200" baseline="0" dirty="0" err="1" smtClean="0">
                <a:solidFill>
                  <a:schemeClr val="tx1"/>
                </a:solidFill>
                <a:latin typeface="+mn-lt"/>
                <a:ea typeface="+mn-ea"/>
                <a:cs typeface="+mn-cs"/>
              </a:rPr>
              <a:t>desmetilasa</a:t>
            </a:r>
            <a:r>
              <a:rPr lang="es-ES" sz="1200" b="0" i="0" u="none" strike="noStrike" kern="1200" baseline="0" dirty="0" smtClean="0">
                <a:solidFill>
                  <a:schemeClr val="tx1"/>
                </a:solidFill>
                <a:latin typeface="+mn-lt"/>
                <a:ea typeface="+mn-ea"/>
                <a:cs typeface="+mn-cs"/>
              </a:rPr>
              <a:t> que se expresa ubicuamente pero la mayoría altamente expresado en núcleos hipotalámicos que gobiernan la energía equilibrio.24</a:t>
            </a:r>
            <a:r>
              <a:rPr lang="en-US" sz="1200" b="0" i="0" u="none" strike="noStrike" kern="1200" baseline="0" dirty="0" smtClean="0">
                <a:solidFill>
                  <a:schemeClr val="tx1"/>
                </a:solidFill>
                <a:latin typeface="+mn-lt"/>
                <a:ea typeface="+mn-ea"/>
                <a:cs typeface="+mn-cs"/>
              </a:rPr>
              <a:t> variation in </a:t>
            </a:r>
            <a:r>
              <a:rPr lang="en-US" sz="1200" b="0" i="1" u="none" strike="noStrike" kern="1200" baseline="0" dirty="0" smtClean="0">
                <a:solidFill>
                  <a:schemeClr val="tx1"/>
                </a:solidFill>
                <a:latin typeface="+mn-lt"/>
                <a:ea typeface="+mn-ea"/>
                <a:cs typeface="+mn-cs"/>
              </a:rPr>
              <a:t>FTO </a:t>
            </a:r>
            <a:r>
              <a:rPr lang="en-US" sz="1200" b="0" i="0" u="none" strike="noStrike" kern="1200" baseline="0" dirty="0" smtClean="0">
                <a:solidFill>
                  <a:schemeClr val="tx1"/>
                </a:solidFill>
                <a:latin typeface="+mn-lt"/>
                <a:ea typeface="+mn-ea"/>
                <a:cs typeface="+mn-cs"/>
              </a:rPr>
              <a:t>was estimated to account for only ~1% of the total heritability of BMI.</a:t>
            </a:r>
          </a:p>
          <a:p>
            <a:r>
              <a:rPr lang="en-US" sz="1200" b="0" i="1" u="none" strike="noStrike" kern="1200" baseline="0" dirty="0" smtClean="0">
                <a:solidFill>
                  <a:schemeClr val="tx1"/>
                </a:solidFill>
                <a:latin typeface="+mn-lt"/>
                <a:ea typeface="+mn-ea"/>
                <a:cs typeface="+mn-cs"/>
              </a:rPr>
              <a:t>FTO </a:t>
            </a:r>
            <a:r>
              <a:rPr lang="en-US" sz="1200" b="0" i="0" u="none" strike="noStrike" kern="1200" baseline="0" dirty="0" smtClean="0">
                <a:solidFill>
                  <a:schemeClr val="tx1"/>
                </a:solidFill>
                <a:latin typeface="+mn-lt"/>
                <a:ea typeface="+mn-ea"/>
                <a:cs typeface="+mn-cs"/>
              </a:rPr>
              <a:t>is widely expressed in the brain, with evidence from animal studies indicating a particularly high level of expression in the hypothalamic nuclei, which are involved</a:t>
            </a:r>
          </a:p>
          <a:p>
            <a:r>
              <a:rPr lang="en-US" sz="1200" b="0" i="0" u="none" strike="noStrike" kern="1200" baseline="0" dirty="0" smtClean="0">
                <a:solidFill>
                  <a:schemeClr val="tx1"/>
                </a:solidFill>
                <a:latin typeface="+mn-lt"/>
                <a:ea typeface="+mn-ea"/>
                <a:cs typeface="+mn-cs"/>
              </a:rPr>
              <a:t>in regulating energy balance78. Both human and animal studies indicate that the gene may have a role in the regulation of appetite, with the risk allele associated with modestly increased food intake79,80 and decreased satiety81 in humans. The risk allele is also associated with decreased </a:t>
            </a:r>
            <a:r>
              <a:rPr lang="en-US" sz="1200" b="0" i="0" u="none" strike="noStrike" kern="1200" baseline="0" dirty="0" err="1" smtClean="0">
                <a:solidFill>
                  <a:schemeClr val="tx1"/>
                </a:solidFill>
                <a:latin typeface="+mn-lt"/>
                <a:ea typeface="+mn-ea"/>
                <a:cs typeface="+mn-cs"/>
              </a:rPr>
              <a:t>lipolytic</a:t>
            </a:r>
            <a:r>
              <a:rPr lang="en-US" sz="1200" b="0" i="0" u="none" strike="noStrike" kern="1200" baseline="0" dirty="0" smtClean="0">
                <a:solidFill>
                  <a:schemeClr val="tx1"/>
                </a:solidFill>
                <a:latin typeface="+mn-lt"/>
                <a:ea typeface="+mn-ea"/>
                <a:cs typeface="+mn-cs"/>
              </a:rPr>
              <a:t> activity in adipocytes, indicating a possible role in fat cell lipolysis82. Physical activity has been reported to modify the effects of the </a:t>
            </a:r>
            <a:r>
              <a:rPr lang="en-US" sz="1200" b="0" i="1" u="none" strike="noStrike" kern="1200" baseline="0" dirty="0" smtClean="0">
                <a:solidFill>
                  <a:schemeClr val="tx1"/>
                </a:solidFill>
                <a:latin typeface="+mn-lt"/>
                <a:ea typeface="+mn-ea"/>
                <a:cs typeface="+mn-cs"/>
              </a:rPr>
              <a:t>FTO </a:t>
            </a:r>
            <a:r>
              <a:rPr lang="en-US" sz="1200" b="0" i="0" u="none" strike="noStrike" kern="1200" baseline="0" dirty="0" smtClean="0">
                <a:solidFill>
                  <a:schemeClr val="tx1"/>
                </a:solidFill>
                <a:latin typeface="+mn-lt"/>
                <a:ea typeface="+mn-ea"/>
                <a:cs typeface="+mn-cs"/>
              </a:rPr>
              <a:t>risk allele, as it seems to have a stronger effect in people who are less active83.</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22</a:t>
            </a:fld>
            <a:endParaRPr lang="en-US"/>
          </a:p>
        </p:txBody>
      </p:sp>
    </p:spTree>
    <p:extLst>
      <p:ext uri="{BB962C8B-B14F-4D97-AF65-F5344CB8AC3E}">
        <p14:creationId xmlns:p14="http://schemas.microsoft.com/office/powerpoint/2010/main" val="1330582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Studies in mesenchymal adipocyte precursors suggested that the risk allele at the </a:t>
            </a:r>
            <a:r>
              <a:rPr lang="en-US" sz="1200" b="0" i="1" u="none" strike="noStrike" kern="1200" baseline="0" dirty="0" smtClean="0">
                <a:solidFill>
                  <a:schemeClr val="tx1"/>
                </a:solidFill>
                <a:latin typeface="+mn-lt"/>
                <a:ea typeface="+mn-ea"/>
                <a:cs typeface="+mn-cs"/>
              </a:rPr>
              <a:t>FTO </a:t>
            </a:r>
            <a:r>
              <a:rPr lang="en-US" sz="1200" b="0" i="0" u="none" strike="noStrike" kern="1200" baseline="0" dirty="0" smtClean="0">
                <a:solidFill>
                  <a:schemeClr val="tx1"/>
                </a:solidFill>
                <a:latin typeface="+mn-lt"/>
                <a:ea typeface="+mn-ea"/>
                <a:cs typeface="+mn-cs"/>
              </a:rPr>
              <a:t>SNP rs1421085 disrupts a binding site for the ARID5 repressor, leading to increased expression of </a:t>
            </a:r>
            <a:r>
              <a:rPr lang="en-US" sz="1200" b="0" i="1" u="none" strike="noStrike" kern="1200" baseline="0" dirty="0" smtClean="0">
                <a:solidFill>
                  <a:schemeClr val="tx1"/>
                </a:solidFill>
                <a:latin typeface="+mn-lt"/>
                <a:ea typeface="+mn-ea"/>
                <a:cs typeface="+mn-cs"/>
              </a:rPr>
              <a:t>IRX3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IRX5</a:t>
            </a:r>
            <a:r>
              <a:rPr lang="en-US" sz="1200" b="0" i="0" u="none" strike="noStrike" kern="1200" baseline="0" dirty="0" smtClean="0">
                <a:solidFill>
                  <a:schemeClr val="tx1"/>
                </a:solidFill>
                <a:latin typeface="+mn-lt"/>
                <a:ea typeface="+mn-ea"/>
                <a:cs typeface="+mn-cs"/>
              </a:rPr>
              <a:t>, which shifts the fate of these cells from </a:t>
            </a:r>
            <a:r>
              <a:rPr lang="en-US" sz="1200" b="0" i="0" u="none" strike="noStrike" kern="1200" baseline="0" dirty="0" err="1" smtClean="0">
                <a:solidFill>
                  <a:schemeClr val="tx1"/>
                </a:solidFill>
                <a:latin typeface="+mn-lt"/>
                <a:ea typeface="+mn-ea"/>
                <a:cs typeface="+mn-cs"/>
              </a:rPr>
              <a:t>energyburning</a:t>
            </a:r>
            <a:r>
              <a:rPr lang="en-US" sz="1200" b="0" i="0" u="none" strike="noStrike" kern="1200" baseline="0" dirty="0" smtClean="0">
                <a:solidFill>
                  <a:schemeClr val="tx1"/>
                </a:solidFill>
                <a:latin typeface="+mn-lt"/>
                <a:ea typeface="+mn-ea"/>
                <a:cs typeface="+mn-cs"/>
              </a:rPr>
              <a:t> beige adipocytes to energy-storing white adipocytes.</a:t>
            </a:r>
          </a:p>
          <a:p>
            <a:r>
              <a:rPr lang="es-ES" dirty="0" smtClean="0"/>
              <a:t>Los estudios en precursores de adipocitos </a:t>
            </a:r>
            <a:r>
              <a:rPr lang="es-ES" dirty="0" err="1" smtClean="0"/>
              <a:t>mesenquimales</a:t>
            </a:r>
            <a:r>
              <a:rPr lang="es-ES" dirty="0" smtClean="0"/>
              <a:t> sugirieron que el alelo de riesgo en el FTO SNP rs1421085 interrumpe un sitio de unión para el represor ARID5, lo que lleva a una mayor expresión de IRX3 e IRX5, lo que cambia el destino de estas células de adipocitos beige que consumen energía a adipocitos blancos que almacenan energía</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23</a:t>
            </a:fld>
            <a:endParaRPr lang="en-US"/>
          </a:p>
        </p:txBody>
      </p:sp>
    </p:spTree>
    <p:extLst>
      <p:ext uri="{BB962C8B-B14F-4D97-AF65-F5344CB8AC3E}">
        <p14:creationId xmlns:p14="http://schemas.microsoft.com/office/powerpoint/2010/main" val="1849345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Other studies suggested that the obesogenic effects of </a:t>
            </a:r>
            <a:r>
              <a:rPr lang="en-US" sz="1200" b="0" i="1" u="none" strike="noStrike" kern="1200" baseline="0" dirty="0" smtClean="0">
                <a:solidFill>
                  <a:schemeClr val="tx1"/>
                </a:solidFill>
                <a:latin typeface="+mn-lt"/>
                <a:ea typeface="+mn-ea"/>
                <a:cs typeface="+mn-cs"/>
              </a:rPr>
              <a:t>FTO </a:t>
            </a:r>
            <a:r>
              <a:rPr lang="en-US" sz="1200" b="0" i="0" u="none" strike="noStrike" kern="1200" baseline="0" dirty="0" smtClean="0">
                <a:solidFill>
                  <a:schemeClr val="tx1"/>
                </a:solidFill>
                <a:latin typeface="+mn-lt"/>
                <a:ea typeface="+mn-ea"/>
                <a:cs typeface="+mn-cs"/>
              </a:rPr>
              <a:t>SNPs on </a:t>
            </a:r>
            <a:r>
              <a:rPr lang="en-US" sz="1200" b="0" i="1" u="none" strike="noStrike" kern="1200" baseline="0" dirty="0" smtClean="0">
                <a:solidFill>
                  <a:schemeClr val="tx1"/>
                </a:solidFill>
                <a:latin typeface="+mn-lt"/>
                <a:ea typeface="+mn-ea"/>
                <a:cs typeface="+mn-cs"/>
              </a:rPr>
              <a:t>IRX3 </a:t>
            </a:r>
            <a:r>
              <a:rPr lang="en-US" sz="1200" b="0" i="0" u="none" strike="noStrike" kern="1200" baseline="0" dirty="0" smtClean="0">
                <a:solidFill>
                  <a:schemeClr val="tx1"/>
                </a:solidFill>
                <a:latin typeface="+mn-lt"/>
                <a:ea typeface="+mn-ea"/>
                <a:cs typeface="+mn-cs"/>
              </a:rPr>
              <a:t>operate in the brain29 or the pancreas.31 Studies in neural cells found that the risk</a:t>
            </a:r>
          </a:p>
          <a:p>
            <a:r>
              <a:rPr lang="en-US" sz="1200" b="0" i="0" u="none" strike="noStrike" kern="1200" baseline="0" dirty="0" smtClean="0">
                <a:solidFill>
                  <a:schemeClr val="tx1"/>
                </a:solidFill>
                <a:latin typeface="+mn-lt"/>
                <a:ea typeface="+mn-ea"/>
                <a:cs typeface="+mn-cs"/>
              </a:rPr>
              <a:t>allele at the </a:t>
            </a:r>
            <a:r>
              <a:rPr lang="en-US" sz="1200" b="0" i="1" u="none" strike="noStrike" kern="1200" baseline="0" dirty="0" smtClean="0">
                <a:solidFill>
                  <a:schemeClr val="tx1"/>
                </a:solidFill>
                <a:latin typeface="+mn-lt"/>
                <a:ea typeface="+mn-ea"/>
                <a:cs typeface="+mn-cs"/>
              </a:rPr>
              <a:t>FTO </a:t>
            </a:r>
            <a:r>
              <a:rPr lang="en-US" sz="1200" b="0" i="0" u="none" strike="noStrike" kern="1200" baseline="0" dirty="0" smtClean="0">
                <a:solidFill>
                  <a:schemeClr val="tx1"/>
                </a:solidFill>
                <a:latin typeface="+mn-lt"/>
                <a:ea typeface="+mn-ea"/>
                <a:cs typeface="+mn-cs"/>
              </a:rPr>
              <a:t>SNP rs8050136 disrupts binding of the transcriptional activator P110 (an isoform of CUX1),resulting in decreased expression of </a:t>
            </a:r>
            <a:r>
              <a:rPr lang="en-US" sz="1200" b="0" i="1" u="none" strike="noStrike" kern="1200" baseline="0" dirty="0" smtClean="0">
                <a:solidFill>
                  <a:schemeClr val="tx1"/>
                </a:solidFill>
                <a:latin typeface="+mn-lt"/>
                <a:ea typeface="+mn-ea"/>
                <a:cs typeface="+mn-cs"/>
              </a:rPr>
              <a:t>FTO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RPGRIP1L</a:t>
            </a:r>
          </a:p>
          <a:p>
            <a:r>
              <a:rPr lang="en-US" sz="1200" b="0" i="0" u="none" strike="noStrike" kern="1200" baseline="0" dirty="0" smtClean="0">
                <a:solidFill>
                  <a:schemeClr val="tx1"/>
                </a:solidFill>
                <a:latin typeface="+mn-lt"/>
                <a:ea typeface="+mn-ea"/>
                <a:cs typeface="+mn-cs"/>
              </a:rPr>
              <a:t>and consequent reduced leptin </a:t>
            </a:r>
            <a:r>
              <a:rPr lang="en-US" sz="1200" b="0" i="0" u="none" strike="noStrike" kern="1200" baseline="0" dirty="0" err="1" smtClean="0">
                <a:solidFill>
                  <a:schemeClr val="tx1"/>
                </a:solidFill>
                <a:latin typeface="+mn-lt"/>
                <a:ea typeface="+mn-ea"/>
                <a:cs typeface="+mn-cs"/>
              </a:rPr>
              <a:t>signalling</a:t>
            </a:r>
            <a:r>
              <a:rPr lang="en-US" sz="1200" b="0" i="0" u="none" strike="noStrike" kern="1200" baseline="0" dirty="0" smtClean="0">
                <a:solidFill>
                  <a:schemeClr val="tx1"/>
                </a:solidFill>
                <a:latin typeface="+mn-lt"/>
                <a:ea typeface="+mn-ea"/>
                <a:cs typeface="+mn-cs"/>
              </a:rPr>
              <a:t>.</a:t>
            </a:r>
          </a:p>
          <a:p>
            <a:r>
              <a:rPr lang="es-ES" dirty="0" smtClean="0"/>
              <a:t>Otros estudios sugirieron que los efectos </a:t>
            </a:r>
            <a:r>
              <a:rPr lang="es-ES" dirty="0" err="1" smtClean="0"/>
              <a:t>obesogénicos</a:t>
            </a:r>
            <a:r>
              <a:rPr lang="es-ES" dirty="0" smtClean="0"/>
              <a:t> de los SNP de FTO en IRX3 operan en el cerebro29 o el páncreas.31 Los estudios en células neurales encontraron que el riesgo</a:t>
            </a:r>
            <a:r>
              <a:rPr lang="es-ES" baseline="0" dirty="0" smtClean="0"/>
              <a:t> </a:t>
            </a:r>
            <a:r>
              <a:rPr lang="es-ES" dirty="0" smtClean="0"/>
              <a:t>alelo en el FTO SNP rs8050136 interrumpe la unión del activador </a:t>
            </a:r>
            <a:r>
              <a:rPr lang="es-ES" dirty="0" err="1" smtClean="0"/>
              <a:t>transcripcional</a:t>
            </a:r>
            <a:r>
              <a:rPr lang="es-ES" dirty="0" smtClean="0"/>
              <a:t> P110 (una </a:t>
            </a:r>
            <a:r>
              <a:rPr lang="es-ES" dirty="0" err="1" smtClean="0"/>
              <a:t>isoforma</a:t>
            </a:r>
            <a:r>
              <a:rPr lang="es-ES" dirty="0" smtClean="0"/>
              <a:t> de CUX1), lo que resulta en una disminución de la expresión de FTO y RPGRIP1L</a:t>
            </a:r>
            <a:r>
              <a:rPr lang="es-ES" baseline="0" dirty="0" smtClean="0"/>
              <a:t> </a:t>
            </a:r>
            <a:r>
              <a:rPr lang="es-ES" dirty="0" smtClean="0"/>
              <a:t>y consecuente reducción de la señalización de </a:t>
            </a:r>
            <a:r>
              <a:rPr lang="es-ES" dirty="0" err="1" smtClean="0"/>
              <a:t>leptina</a:t>
            </a:r>
            <a:r>
              <a:rPr lang="es-ES" dirty="0" smtClean="0"/>
              <a:t>.</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24</a:t>
            </a:fld>
            <a:endParaRPr lang="en-US"/>
          </a:p>
        </p:txBody>
      </p:sp>
    </p:spTree>
    <p:extLst>
      <p:ext uri="{BB962C8B-B14F-4D97-AF65-F5344CB8AC3E}">
        <p14:creationId xmlns:p14="http://schemas.microsoft.com/office/powerpoint/2010/main" val="232848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Another gene widely studied because of its potential implication in the development of obesity at early ages is the FTO gene.26,27 This gene is considered to induce progressive weight gain in subjects in whom it is overexpressed.28</a:t>
            </a:r>
          </a:p>
          <a:p>
            <a:r>
              <a:rPr lang="en-US" sz="1200" b="0" i="0" u="none" strike="noStrike" kern="1200" baseline="0" dirty="0" smtClean="0">
                <a:solidFill>
                  <a:schemeClr val="tx1"/>
                </a:solidFill>
                <a:latin typeface="+mn-lt"/>
                <a:ea typeface="+mn-ea"/>
                <a:cs typeface="+mn-cs"/>
              </a:rPr>
              <a:t>Its expression is usually greater in the hypothalamic areas involved in the feeding process.29 Thus, expression of this gene has been shown to be modified under conditions of acute food deprivation. Wardle et al. showed a close relationship between the sensation of satiety reported by obese subjects and the degree of expression of the gene.30 In this regard, patients carrying two risk alleles had a lower satiety response (Fig. 1).</a:t>
            </a:r>
          </a:p>
          <a:p>
            <a:r>
              <a:rPr lang="es-ES" dirty="0" smtClean="0"/>
              <a:t>Otro gen ampliamente estudiado debido a su potencial implicación en el desarrollo de la obesidad a edades tempranas es el gen FTO26,27. Se considera que este gen induce un aumento de peso progresivo en sujetos en los que se sobreexpresa.28 Su expresión suele ser mayor en las áreas hipotalámicas involucradas en el proceso de alimentación. </a:t>
            </a:r>
            <a:r>
              <a:rPr lang="es-ES" dirty="0" err="1" smtClean="0"/>
              <a:t>Wardle</a:t>
            </a:r>
            <a:r>
              <a:rPr lang="es-ES" dirty="0" smtClean="0"/>
              <a:t> y col. mostraron una estrecha relación entre la sensación de saciedad reportada por los sujetos obesos y el grado de expresión del gen.30 En este sentido, los pacientes con dos alelos de riesgo tuvieron una respuesta de saciedad menor.</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25</a:t>
            </a:fld>
            <a:endParaRPr lang="en-US"/>
          </a:p>
        </p:txBody>
      </p:sp>
    </p:spTree>
    <p:extLst>
      <p:ext uri="{BB962C8B-B14F-4D97-AF65-F5344CB8AC3E}">
        <p14:creationId xmlns:p14="http://schemas.microsoft.com/office/powerpoint/2010/main" val="266887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effects of the </a:t>
            </a:r>
            <a:r>
              <a:rPr lang="en-US" sz="1200" b="0" i="1" u="none" strike="noStrike" kern="1200" baseline="0" dirty="0" smtClean="0">
                <a:solidFill>
                  <a:schemeClr val="tx1"/>
                </a:solidFill>
                <a:latin typeface="+mn-lt"/>
                <a:ea typeface="+mn-ea"/>
                <a:cs typeface="+mn-cs"/>
              </a:rPr>
              <a:t>FTO </a:t>
            </a:r>
            <a:r>
              <a:rPr lang="en-US" sz="1200" b="0" i="0" u="none" strike="noStrike" kern="1200" baseline="0" dirty="0" smtClean="0">
                <a:solidFill>
                  <a:schemeClr val="tx1"/>
                </a:solidFill>
                <a:latin typeface="+mn-lt"/>
                <a:ea typeface="+mn-ea"/>
                <a:cs typeface="+mn-cs"/>
              </a:rPr>
              <a:t>locus on distant genes might therefore be tissue-specific and vary by the developmental stage of the tissue. Whether effects in the brain, adipose tissue, and pancreas all contribute to obesity or whether an effect in a particular tissue is the primary effect remains to be established. Future efforts to develop treatments (or prevention strategies) for obesity might require targeting of </a:t>
            </a:r>
            <a:r>
              <a:rPr lang="en-US" sz="1200" b="0" i="1" u="none" strike="noStrike" kern="1200" baseline="0" dirty="0" smtClean="0">
                <a:solidFill>
                  <a:schemeClr val="tx1"/>
                </a:solidFill>
                <a:latin typeface="+mn-lt"/>
                <a:ea typeface="+mn-ea"/>
                <a:cs typeface="+mn-cs"/>
              </a:rPr>
              <a:t>IRX3</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IRX5</a:t>
            </a:r>
            <a:r>
              <a:rPr lang="en-US" sz="1200" b="0" i="0" u="none" strike="noStrike" kern="1200" baseline="0" dirty="0" smtClean="0">
                <a:solidFill>
                  <a:schemeClr val="tx1"/>
                </a:solidFill>
                <a:latin typeface="+mn-lt"/>
                <a:ea typeface="+mn-ea"/>
                <a:cs typeface="+mn-cs"/>
              </a:rPr>
              <a:t>, or </a:t>
            </a:r>
            <a:r>
              <a:rPr lang="en-US" sz="1200" b="0" i="1" u="none" strike="noStrike" kern="1200" baseline="0" dirty="0" smtClean="0">
                <a:solidFill>
                  <a:schemeClr val="tx1"/>
                </a:solidFill>
                <a:latin typeface="+mn-lt"/>
                <a:ea typeface="+mn-ea"/>
                <a:cs typeface="+mn-cs"/>
              </a:rPr>
              <a:t>RPGRIP1L</a:t>
            </a:r>
            <a:r>
              <a:rPr lang="en-US" sz="1200" b="0" i="0" u="none" strike="noStrike" kern="1200" baseline="0" dirty="0" smtClean="0">
                <a:solidFill>
                  <a:schemeClr val="tx1"/>
                </a:solidFill>
                <a:latin typeface="+mn-lt"/>
                <a:ea typeface="+mn-ea"/>
                <a:cs typeface="+mn-cs"/>
              </a:rPr>
              <a:t>, or a combination of these.</a:t>
            </a:r>
          </a:p>
          <a:p>
            <a:r>
              <a:rPr lang="en-US" sz="1200" b="0" i="0" u="none" strike="noStrike" kern="1200" baseline="0" dirty="0" smtClean="0">
                <a:solidFill>
                  <a:schemeClr val="tx1"/>
                </a:solidFill>
                <a:latin typeface="+mn-lt"/>
                <a:ea typeface="+mn-ea"/>
                <a:cs typeface="+mn-cs"/>
              </a:rPr>
              <a:t>Studies of other loci for obesity have not yet reached the level of molecular resolution achieved for </a:t>
            </a:r>
            <a:r>
              <a:rPr lang="en-US" sz="1200" b="0" i="1" u="none" strike="noStrike" kern="1200" baseline="0" dirty="0" smtClean="0">
                <a:solidFill>
                  <a:schemeClr val="tx1"/>
                </a:solidFill>
                <a:latin typeface="+mn-lt"/>
                <a:ea typeface="+mn-ea"/>
                <a:cs typeface="+mn-cs"/>
              </a:rPr>
              <a:t>FTO</a:t>
            </a:r>
            <a:r>
              <a:rPr lang="en-US" sz="1200" b="0" i="0" u="none" strike="noStrike" kern="1200" baseline="0" dirty="0" smtClean="0">
                <a:solidFill>
                  <a:schemeClr val="tx1"/>
                </a:solidFill>
                <a:latin typeface="+mn-lt"/>
                <a:ea typeface="+mn-ea"/>
                <a:cs typeface="+mn-cs"/>
              </a:rPr>
              <a:t>,34 but this knowledge will be </a:t>
            </a:r>
            <a:r>
              <a:rPr lang="en-US" sz="1200" b="0" i="0" u="none" strike="noStrike" kern="1200" baseline="0" dirty="0" err="1" smtClean="0">
                <a:solidFill>
                  <a:schemeClr val="tx1"/>
                </a:solidFill>
                <a:latin typeface="+mn-lt"/>
                <a:ea typeface="+mn-ea"/>
                <a:cs typeface="+mn-cs"/>
              </a:rPr>
              <a:t>realised</a:t>
            </a:r>
            <a:r>
              <a:rPr lang="en-US" sz="1200" b="0" i="0" u="none" strike="noStrike" kern="1200" baseline="0" dirty="0" smtClean="0">
                <a:solidFill>
                  <a:schemeClr val="tx1"/>
                </a:solidFill>
                <a:latin typeface="+mn-lt"/>
                <a:ea typeface="+mn-ea"/>
                <a:cs typeface="+mn-cs"/>
              </a:rPr>
              <a:t> in time. A deep understanding</a:t>
            </a:r>
          </a:p>
          <a:p>
            <a:r>
              <a:rPr lang="en-US" sz="1200" b="0" i="0" u="none" strike="noStrike" kern="1200" baseline="0" dirty="0" smtClean="0">
                <a:solidFill>
                  <a:schemeClr val="tx1"/>
                </a:solidFill>
                <a:latin typeface="+mn-lt"/>
                <a:ea typeface="+mn-ea"/>
                <a:cs typeface="+mn-cs"/>
              </a:rPr>
              <a:t>of how a locus affects phenotype is essential before genetic findings can be used to improve human health.</a:t>
            </a:r>
          </a:p>
          <a:p>
            <a:r>
              <a:rPr lang="en-US" sz="1200" b="0" i="0" u="none" strike="noStrike" kern="1200" baseline="0" dirty="0" smtClean="0">
                <a:solidFill>
                  <a:schemeClr val="tx1"/>
                </a:solidFill>
                <a:latin typeface="+mn-lt"/>
                <a:ea typeface="+mn-ea"/>
                <a:cs typeface="+mn-cs"/>
              </a:rPr>
              <a:t>For loci that encompass multiple genes, bioinformatics tools are emerging to help select the most promising SNPs and genes for initial functional interrogation</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26</a:t>
            </a:fld>
            <a:endParaRPr lang="en-US"/>
          </a:p>
        </p:txBody>
      </p:sp>
    </p:spTree>
    <p:extLst>
      <p:ext uri="{BB962C8B-B14F-4D97-AF65-F5344CB8AC3E}">
        <p14:creationId xmlns:p14="http://schemas.microsoft.com/office/powerpoint/2010/main" val="2579300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 the other hand, mutations in some human genes responsible for the occurrence of pleiotropic effects associated with morbid obesity conditions such as clinical</a:t>
            </a:r>
          </a:p>
          <a:p>
            <a:r>
              <a:rPr lang="en-US" sz="1200" b="0" i="0" u="none" strike="noStrike" kern="1200" baseline="0" dirty="0" smtClean="0">
                <a:solidFill>
                  <a:schemeClr val="tx1"/>
                </a:solidFill>
                <a:latin typeface="+mn-lt"/>
                <a:ea typeface="+mn-ea"/>
                <a:cs typeface="+mn-cs"/>
              </a:rPr>
              <a:t>manifestation have been known since the 1980s.31</a:t>
            </a:r>
          </a:p>
          <a:p>
            <a:r>
              <a:rPr lang="en-US" sz="1200" b="0" i="0" u="none" strike="noStrike" kern="1200" baseline="0" dirty="0" smtClean="0">
                <a:solidFill>
                  <a:schemeClr val="tx1"/>
                </a:solidFill>
                <a:latin typeface="+mn-lt"/>
                <a:ea typeface="+mn-ea"/>
                <a:cs typeface="+mn-cs"/>
              </a:rPr>
              <a:t>The syndromic forms of obesity are often associated with phenotypes in addition to the early-onset severe obesity. This may be caused by change in a single gene or a larger chromosomal region encompassing several genes. Obesity is a feature of almost 100 syndromes; a little over half are not yet named, and 13.9% have more than one name.72 The co-presenting phenotypes often include intellectual disability, dysmorphic </a:t>
            </a:r>
            <a:r>
              <a:rPr lang="en-US" sz="1200" b="0" i="0" u="none" strike="noStrike" kern="1200" baseline="0" dirty="0" err="1" smtClean="0">
                <a:solidFill>
                  <a:schemeClr val="tx1"/>
                </a:solidFill>
                <a:latin typeface="+mn-lt"/>
                <a:ea typeface="+mn-ea"/>
                <a:cs typeface="+mn-cs"/>
              </a:rPr>
              <a:t>facies</a:t>
            </a:r>
            <a:r>
              <a:rPr lang="en-US" sz="1200" b="0" i="0" u="none" strike="noStrike" kern="1200" baseline="0" dirty="0" smtClean="0">
                <a:solidFill>
                  <a:schemeClr val="tx1"/>
                </a:solidFill>
                <a:latin typeface="+mn-lt"/>
                <a:ea typeface="+mn-ea"/>
                <a:cs typeface="+mn-cs"/>
              </a:rPr>
              <a:t>, or organ-system specific abnormalities. The most frequent forms of syndromic obesity are </a:t>
            </a:r>
            <a:r>
              <a:rPr lang="en-US" sz="1200" b="0" i="0" u="none" strike="noStrike" kern="1200" baseline="0" dirty="0" err="1" smtClean="0">
                <a:solidFill>
                  <a:schemeClr val="tx1"/>
                </a:solidFill>
                <a:latin typeface="+mn-lt"/>
                <a:ea typeface="+mn-ea"/>
                <a:cs typeface="+mn-cs"/>
              </a:rPr>
              <a:t>Bardet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Biedl</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Prader</a:t>
            </a:r>
            <a:r>
              <a:rPr lang="en-US" sz="1200" b="0" i="0" u="none" strike="noStrike" kern="1200" baseline="0" dirty="0" smtClean="0">
                <a:solidFill>
                  <a:schemeClr val="tx1"/>
                </a:solidFill>
                <a:latin typeface="+mn-lt"/>
                <a:ea typeface="+mn-ea"/>
                <a:cs typeface="+mn-cs"/>
              </a:rPr>
              <a:t> Willi syndrome.</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27</a:t>
            </a:fld>
            <a:endParaRPr lang="en-US"/>
          </a:p>
        </p:txBody>
      </p:sp>
    </p:spTree>
    <p:extLst>
      <p:ext uri="{BB962C8B-B14F-4D97-AF65-F5344CB8AC3E}">
        <p14:creationId xmlns:p14="http://schemas.microsoft.com/office/powerpoint/2010/main" val="1169738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Finally, the </a:t>
            </a:r>
            <a:r>
              <a:rPr lang="en-US" sz="1200" b="0" i="0" u="none" strike="noStrike" kern="1200" baseline="0" dirty="0" err="1" smtClean="0">
                <a:solidFill>
                  <a:schemeClr val="tx1"/>
                </a:solidFill>
                <a:latin typeface="+mn-lt"/>
                <a:ea typeface="+mn-ea"/>
                <a:cs typeface="+mn-cs"/>
              </a:rPr>
              <a:t>Bardet-Bield</a:t>
            </a:r>
            <a:r>
              <a:rPr lang="en-US" sz="1200" b="0" i="0" u="none" strike="noStrike" kern="1200" baseline="0" dirty="0" smtClean="0">
                <a:solidFill>
                  <a:schemeClr val="tx1"/>
                </a:solidFill>
                <a:latin typeface="+mn-lt"/>
                <a:ea typeface="+mn-ea"/>
                <a:cs typeface="+mn-cs"/>
              </a:rPr>
              <a:t> syndrome, transmitted as an autosomal recessive disorder, has four known different variants depending on the affected genes. Mutated genes</a:t>
            </a:r>
          </a:p>
          <a:p>
            <a:r>
              <a:rPr lang="en-US" sz="1200" b="0" i="0" u="none" strike="noStrike" kern="1200" baseline="0" dirty="0" smtClean="0">
                <a:solidFill>
                  <a:schemeClr val="tx1"/>
                </a:solidFill>
                <a:latin typeface="+mn-lt"/>
                <a:ea typeface="+mn-ea"/>
                <a:cs typeface="+mn-cs"/>
              </a:rPr>
              <a:t>include BBS1, located in chromosome 11, BBS2 located in chromosome 16, BBS3 located in chromosome 3, and BBS4 located in chromosome 15.37 This unique chromosome distribution of the involved genes accounts for the phenotypic variability of the syndrome. Clinically, pediatric patients will experience retinitis </a:t>
            </a:r>
            <a:r>
              <a:rPr lang="en-US" sz="1200" b="0" i="0" u="none" strike="noStrike" kern="1200" baseline="0" dirty="0" err="1" smtClean="0">
                <a:solidFill>
                  <a:schemeClr val="tx1"/>
                </a:solidFill>
                <a:latin typeface="+mn-lt"/>
                <a:ea typeface="+mn-ea"/>
                <a:cs typeface="+mn-cs"/>
              </a:rPr>
              <a:t>pigmentosa</a:t>
            </a:r>
            <a:r>
              <a:rPr lang="en-US" sz="1200" b="0" i="0" u="none" strike="noStrike" kern="1200" baseline="0" dirty="0" smtClean="0">
                <a:solidFill>
                  <a:schemeClr val="tx1"/>
                </a:solidFill>
                <a:latin typeface="+mn-lt"/>
                <a:ea typeface="+mn-ea"/>
                <a:cs typeface="+mn-cs"/>
              </a:rPr>
              <a:t>, mental retardation, hypogonadism, and some finger abnormalities reported by </a:t>
            </a:r>
            <a:r>
              <a:rPr lang="en-US" sz="1200" b="0" i="0" u="none" strike="noStrike" kern="1200" baseline="0" dirty="0" err="1" smtClean="0">
                <a:solidFill>
                  <a:schemeClr val="tx1"/>
                </a:solidFill>
                <a:latin typeface="+mn-lt"/>
                <a:ea typeface="+mn-ea"/>
                <a:cs typeface="+mn-cs"/>
              </a:rPr>
              <a:t>Mykytyn</a:t>
            </a:r>
            <a:r>
              <a:rPr lang="en-US" sz="1200" b="0" i="0" u="none" strike="noStrike" kern="1200" baseline="0" dirty="0" smtClean="0">
                <a:solidFill>
                  <a:schemeClr val="tx1"/>
                </a:solidFill>
                <a:latin typeface="+mn-lt"/>
                <a:ea typeface="+mn-ea"/>
                <a:cs typeface="+mn-cs"/>
              </a:rPr>
              <a:t> et al.38 Interactions between many of these genes involved and of these genes with the environment may lead to a phenotypic expression of obesity.</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28</a:t>
            </a:fld>
            <a:endParaRPr lang="en-US"/>
          </a:p>
        </p:txBody>
      </p:sp>
    </p:spTree>
    <p:extLst>
      <p:ext uri="{BB962C8B-B14F-4D97-AF65-F5344CB8AC3E}">
        <p14:creationId xmlns:p14="http://schemas.microsoft.com/office/powerpoint/2010/main" val="39948918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Obesity is present in the vast majority (72–86%) of the individuals, although the birth weight may be normal. There is a high prevalence of Type 2 diabetes, hypogonadism, cognitive deficit, labile behavior, speech deficit, renal and cardiac anomalies.75 The biological defect for the syndrome is an abnormality in immotile cilia that primarily function as the sensory organelle regulating signal transduction pathways. The functional unit of the immotile cilia, or the </a:t>
            </a:r>
            <a:r>
              <a:rPr lang="en-US" sz="1200" b="0" i="0" u="none" strike="noStrike" kern="1200" baseline="0" dirty="0" err="1" smtClean="0">
                <a:solidFill>
                  <a:schemeClr val="tx1"/>
                </a:solidFill>
                <a:latin typeface="+mn-lt"/>
                <a:ea typeface="+mn-ea"/>
                <a:cs typeface="+mn-cs"/>
              </a:rPr>
              <a:t>BBSome</a:t>
            </a:r>
            <a:r>
              <a:rPr lang="en-US" sz="1200" b="0" i="0" u="none" strike="noStrike" kern="1200" baseline="0" dirty="0" smtClean="0">
                <a:solidFill>
                  <a:schemeClr val="tx1"/>
                </a:solidFill>
                <a:latin typeface="+mn-lt"/>
                <a:ea typeface="+mn-ea"/>
                <a:cs typeface="+mn-cs"/>
              </a:rPr>
              <a:t>, comprises of the cilium, the basal body, the chaperonin complex and other membrane proteins that maintain the function of the cilium. At the time of this writing, mutations in 16 different genes that alter the function of the </a:t>
            </a:r>
            <a:r>
              <a:rPr lang="en-US" sz="1200" b="0" i="0" u="none" strike="noStrike" kern="1200" baseline="0" dirty="0" err="1" smtClean="0">
                <a:solidFill>
                  <a:schemeClr val="tx1"/>
                </a:solidFill>
                <a:latin typeface="+mn-lt"/>
                <a:ea typeface="+mn-ea"/>
                <a:cs typeface="+mn-cs"/>
              </a:rPr>
              <a:t>BBSome</a:t>
            </a:r>
            <a:r>
              <a:rPr lang="en-US" sz="1200" b="0" i="0" u="none" strike="noStrike" kern="1200" baseline="0" dirty="0" smtClean="0">
                <a:solidFill>
                  <a:schemeClr val="tx1"/>
                </a:solidFill>
                <a:latin typeface="+mn-lt"/>
                <a:ea typeface="+mn-ea"/>
                <a:cs typeface="+mn-cs"/>
              </a:rPr>
              <a:t> at various levels have been identified (BBS1–BBS16). A comprehensive review of BBS can be found at </a:t>
            </a:r>
            <a:r>
              <a:rPr lang="en-US" sz="1200" b="0" i="0" u="none" strike="noStrike" kern="1200" baseline="0" dirty="0" err="1" smtClean="0">
                <a:solidFill>
                  <a:schemeClr val="tx1"/>
                </a:solidFill>
                <a:latin typeface="+mn-lt"/>
                <a:ea typeface="+mn-ea"/>
                <a:cs typeface="+mn-cs"/>
              </a:rPr>
              <a:t>GeneReviews</a:t>
            </a:r>
            <a:r>
              <a:rPr lang="en-US" sz="1200" b="0" i="0" u="none" strike="noStrike"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29</a:t>
            </a:fld>
            <a:endParaRPr lang="en-US"/>
          </a:p>
        </p:txBody>
      </p:sp>
    </p:spTree>
    <p:extLst>
      <p:ext uri="{BB962C8B-B14F-4D97-AF65-F5344CB8AC3E}">
        <p14:creationId xmlns:p14="http://schemas.microsoft.com/office/powerpoint/2010/main" val="2070422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PWS is the commonest cause of syndromic obesity around the world (1 in 15,000–25,000 births).76 It is characterized by severe neonatal </a:t>
            </a:r>
            <a:r>
              <a:rPr lang="en-US" sz="1200" b="0" i="0" u="none" strike="noStrike" kern="1200" baseline="0" dirty="0" err="1" smtClean="0">
                <a:solidFill>
                  <a:schemeClr val="tx1"/>
                </a:solidFill>
                <a:latin typeface="+mn-lt"/>
                <a:ea typeface="+mn-ea"/>
                <a:cs typeface="+mn-cs"/>
              </a:rPr>
              <a:t>hypotonia</a:t>
            </a:r>
            <a:r>
              <a:rPr lang="en-US" sz="1200" b="0" i="0" u="none" strike="noStrike" kern="1200" baseline="0" dirty="0" smtClean="0">
                <a:solidFill>
                  <a:schemeClr val="tx1"/>
                </a:solidFill>
                <a:latin typeface="+mn-lt"/>
                <a:ea typeface="+mn-ea"/>
                <a:cs typeface="+mn-cs"/>
              </a:rPr>
              <a:t>, eating disorders evolving in several phases (from anorexia and failure to thrive in the early infancy to severe </a:t>
            </a:r>
            <a:r>
              <a:rPr lang="en-US" sz="1200" b="0" i="0" u="none" strike="noStrike" kern="1200" baseline="0" dirty="0" err="1" smtClean="0">
                <a:solidFill>
                  <a:schemeClr val="tx1"/>
                </a:solidFill>
                <a:latin typeface="+mn-lt"/>
                <a:ea typeface="+mn-ea"/>
                <a:cs typeface="+mn-cs"/>
              </a:rPr>
              <a:t>hypephagia</a:t>
            </a:r>
            <a:r>
              <a:rPr lang="en-US" sz="1200" b="0" i="0" u="none" strike="noStrike" kern="1200" baseline="0" dirty="0" smtClean="0">
                <a:solidFill>
                  <a:schemeClr val="tx1"/>
                </a:solidFill>
                <a:latin typeface="+mn-lt"/>
                <a:ea typeface="+mn-ea"/>
                <a:cs typeface="+mn-cs"/>
              </a:rPr>
              <a:t> with food compulsivity by about 4–8 years of 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One such condition is the </a:t>
            </a:r>
            <a:r>
              <a:rPr lang="en-US" sz="1200" b="0" i="0" u="none" strike="noStrike" kern="1200" baseline="0" dirty="0" err="1" smtClean="0">
                <a:solidFill>
                  <a:schemeClr val="tx1"/>
                </a:solidFill>
                <a:latin typeface="+mn-lt"/>
                <a:ea typeface="+mn-ea"/>
                <a:cs typeface="+mn-cs"/>
              </a:rPr>
              <a:t>Prader</a:t>
            </a:r>
            <a:r>
              <a:rPr lang="en-US" sz="1200" b="0" i="0" u="none" strike="noStrike" kern="1200" baseline="0" dirty="0" smtClean="0">
                <a:solidFill>
                  <a:schemeClr val="tx1"/>
                </a:solidFill>
                <a:latin typeface="+mn-lt"/>
                <a:ea typeface="+mn-ea"/>
                <a:cs typeface="+mn-cs"/>
              </a:rPr>
              <a:t>-Willi syndrome, an autosomal dominant disorder. Seventy percent of patients with this syndrome have abnormalities in several genes located, in turn, in chromosome 15 of the father.32 Clinically, this syndrome is characterized in children by the occurrence of obesity, muscle </a:t>
            </a:r>
            <a:r>
              <a:rPr lang="en-US" sz="1200" b="0" i="0" u="none" strike="noStrike" kern="1200" baseline="0" dirty="0" err="1" smtClean="0">
                <a:solidFill>
                  <a:schemeClr val="tx1"/>
                </a:solidFill>
                <a:latin typeface="+mn-lt"/>
                <a:ea typeface="+mn-ea"/>
                <a:cs typeface="+mn-cs"/>
              </a:rPr>
              <a:t>hypotony</a:t>
            </a:r>
            <a:r>
              <a:rPr lang="en-US" sz="1200" b="0" i="0" u="none" strike="noStrike" kern="1200" baseline="0" dirty="0" smtClean="0">
                <a:solidFill>
                  <a:schemeClr val="tx1"/>
                </a:solidFill>
                <a:latin typeface="+mn-lt"/>
                <a:ea typeface="+mn-ea"/>
                <a:cs typeface="+mn-cs"/>
              </a:rPr>
              <a:t>, mental retardation, hypogonadism, cryptorchidism, and low height associated with small hands and feet. In some cases, the syndrome is usually associated with the presence of noninsulin-dependent diabetes mellitus, as well as </a:t>
            </a:r>
            <a:r>
              <a:rPr lang="en-US" sz="1200" b="0" i="0" u="none" strike="noStrike" kern="1200" baseline="0" dirty="0" err="1" smtClean="0">
                <a:solidFill>
                  <a:schemeClr val="tx1"/>
                </a:solidFill>
                <a:latin typeface="+mn-lt"/>
                <a:ea typeface="+mn-ea"/>
                <a:cs typeface="+mn-cs"/>
              </a:rPr>
              <a:t>ketogenesis</a:t>
            </a:r>
            <a:r>
              <a:rPr lang="en-US" sz="1200" b="0" i="0" u="none" strike="noStrike" kern="1200" baseline="0" dirty="0" smtClean="0">
                <a:solidFill>
                  <a:schemeClr val="tx1"/>
                </a:solidFill>
                <a:latin typeface="+mn-lt"/>
                <a:ea typeface="+mn-ea"/>
                <a:cs typeface="+mn-cs"/>
              </a:rPr>
              <a:t> and hyperglycemia. This syndrome represents one of the most prevalent examples of dysmorphic obesity in humans.</a:t>
            </a:r>
            <a:endParaRPr lang="en-US" dirty="0" smtClean="0"/>
          </a:p>
          <a:p>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30</a:t>
            </a:fld>
            <a:endParaRPr lang="en-US"/>
          </a:p>
        </p:txBody>
      </p:sp>
    </p:spTree>
    <p:extLst>
      <p:ext uri="{BB962C8B-B14F-4D97-AF65-F5344CB8AC3E}">
        <p14:creationId xmlns:p14="http://schemas.microsoft.com/office/powerpoint/2010/main" val="1410060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Obesity is commonly classified into subgroups depending on suspected etiology: monogenic obesity (extremely severe obesity in the absence of developmental delays), syndromic obesity (clinically obese subjects additionally distinguished by mental retardation, dysmorphic features, and organ-specific developmental abnormalities), and polygenic or common obesity, which affects the general population (but may have associated health risks, such as increased risk of CVD).</a:t>
            </a:r>
          </a:p>
          <a:p>
            <a:r>
              <a:rPr lang="en-US" sz="1200" b="0" i="0" u="none" strike="noStrike" kern="1200" baseline="0" dirty="0" smtClean="0">
                <a:solidFill>
                  <a:schemeClr val="tx1"/>
                </a:solidFill>
                <a:latin typeface="+mn-lt"/>
                <a:ea typeface="+mn-ea"/>
                <a:cs typeface="+mn-cs"/>
              </a:rPr>
              <a:t>The first single gene defect causing monogenic obesity was described in 1997, and to date, there are about 20 single gene disruptions that result in an autosomal form of</a:t>
            </a:r>
          </a:p>
          <a:p>
            <a:r>
              <a:rPr lang="en-US" sz="1200" b="0" i="0" u="none" strike="noStrike" kern="1200" baseline="0" dirty="0" smtClean="0">
                <a:solidFill>
                  <a:schemeClr val="tx1"/>
                </a:solidFill>
                <a:latin typeface="+mn-lt"/>
                <a:ea typeface="+mn-ea"/>
                <a:cs typeface="+mn-cs"/>
              </a:rPr>
              <a:t>obesity [1]. Interestingly, all these mutations position the leptin/</a:t>
            </a:r>
            <a:r>
              <a:rPr lang="en-US" sz="1200" b="0" i="0" u="none" strike="noStrike" kern="1200" baseline="0" dirty="0" err="1" smtClean="0">
                <a:solidFill>
                  <a:schemeClr val="tx1"/>
                </a:solidFill>
                <a:latin typeface="+mn-lt"/>
                <a:ea typeface="+mn-ea"/>
                <a:cs typeface="+mn-cs"/>
              </a:rPr>
              <a:t>melanocortin</a:t>
            </a:r>
            <a:r>
              <a:rPr lang="en-US" sz="1200" b="0" i="0" u="none" strike="noStrike" kern="1200" baseline="0" dirty="0" smtClean="0">
                <a:solidFill>
                  <a:schemeClr val="tx1"/>
                </a:solidFill>
                <a:latin typeface="+mn-lt"/>
                <a:ea typeface="+mn-ea"/>
                <a:cs typeface="+mn-cs"/>
              </a:rPr>
              <a:t> pathway in the central nervous system (CNS) as critical in the regulation of whole-body energy</a:t>
            </a:r>
          </a:p>
          <a:p>
            <a:r>
              <a:rPr lang="en-US" sz="1200" b="0" i="0" u="none" strike="noStrike" kern="1200" baseline="0" dirty="0" smtClean="0">
                <a:solidFill>
                  <a:schemeClr val="tx1"/>
                </a:solidFill>
                <a:latin typeface="+mn-lt"/>
                <a:ea typeface="+mn-ea"/>
                <a:cs typeface="+mn-cs"/>
              </a:rPr>
              <a:t>homeostasis [13], and obesity in these cases appears to be the result of increased appetite and diminished satiety.</a:t>
            </a:r>
          </a:p>
          <a:p>
            <a:r>
              <a:rPr lang="en-US" sz="1200" b="0" i="0" u="none" strike="noStrike" kern="1200" baseline="0" dirty="0" smtClean="0">
                <a:solidFill>
                  <a:schemeClr val="tx1"/>
                </a:solidFill>
                <a:latin typeface="+mn-lt"/>
                <a:ea typeface="+mn-ea"/>
                <a:cs typeface="+mn-cs"/>
              </a:rPr>
              <a:t>Syndromic obesity arises from discrete genetic defects or chromosomal abnormalities at several genes, and can be autosomal or X-linked. One of the most well-known forms of syndromic obesity is </a:t>
            </a:r>
            <a:r>
              <a:rPr lang="en-US" sz="1200" b="0" i="0" u="none" strike="noStrike" kern="1200" baseline="0" dirty="0" err="1" smtClean="0">
                <a:solidFill>
                  <a:schemeClr val="tx1"/>
                </a:solidFill>
                <a:latin typeface="+mn-lt"/>
                <a:ea typeface="+mn-ea"/>
                <a:cs typeface="+mn-cs"/>
              </a:rPr>
              <a:t>Prader</a:t>
            </a:r>
            <a:r>
              <a:rPr lang="en-US" sz="1200" b="0" i="0" u="none" strike="noStrike" kern="1200" baseline="0" dirty="0" smtClean="0">
                <a:solidFill>
                  <a:schemeClr val="tx1"/>
                </a:solidFill>
                <a:latin typeface="+mn-lt"/>
                <a:ea typeface="+mn-ea"/>
                <a:cs typeface="+mn-cs"/>
              </a:rPr>
              <a:t>-Willi syndrome (PWS), which is caused by a chromosomal abnormality of an imprinted region on chromosome 15q11-q12. PWS is</a:t>
            </a:r>
          </a:p>
          <a:p>
            <a:r>
              <a:rPr lang="en-US" sz="1200" b="0" i="0" u="none" strike="noStrike" kern="1200" baseline="0" dirty="0" smtClean="0">
                <a:solidFill>
                  <a:schemeClr val="tx1"/>
                </a:solidFill>
                <a:latin typeface="+mn-lt"/>
                <a:ea typeface="+mn-ea"/>
                <a:cs typeface="+mn-cs"/>
              </a:rPr>
              <a:t>characterized by early-onset obesity resulting from </a:t>
            </a:r>
            <a:r>
              <a:rPr lang="en-US" sz="1200" b="0" i="0" u="none" strike="noStrike" kern="1200" baseline="0" dirty="0" err="1" smtClean="0">
                <a:solidFill>
                  <a:schemeClr val="tx1"/>
                </a:solidFill>
                <a:latin typeface="+mn-lt"/>
                <a:ea typeface="+mn-ea"/>
                <a:cs typeface="+mn-cs"/>
              </a:rPr>
              <a:t>hyperphagia</a:t>
            </a:r>
            <a:r>
              <a:rPr lang="en-US" sz="1200" b="0" i="0" u="none" strike="noStrike" kern="1200" baseline="0" dirty="0" smtClean="0">
                <a:solidFill>
                  <a:schemeClr val="tx1"/>
                </a:solidFill>
                <a:latin typeface="+mn-lt"/>
                <a:ea typeface="+mn-ea"/>
                <a:cs typeface="+mn-cs"/>
              </a:rPr>
              <a:t> caused by CNS dysfunction [14]. Because both monogenic and syndromic forms of obesity tend to have</a:t>
            </a:r>
          </a:p>
          <a:p>
            <a:r>
              <a:rPr lang="en-US" sz="1200" b="0" i="0" u="none" strike="noStrike" kern="1200" baseline="0" dirty="0" smtClean="0">
                <a:solidFill>
                  <a:schemeClr val="tx1"/>
                </a:solidFill>
                <a:latin typeface="+mn-lt"/>
                <a:ea typeface="+mn-ea"/>
                <a:cs typeface="+mn-cs"/>
              </a:rPr>
              <a:t>high penetrance, detection of causal genetic variants has been quite fruitful</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4</a:t>
            </a:fld>
            <a:endParaRPr lang="en-US"/>
          </a:p>
        </p:txBody>
      </p:sp>
    </p:spTree>
    <p:extLst>
      <p:ext uri="{BB962C8B-B14F-4D97-AF65-F5344CB8AC3E}">
        <p14:creationId xmlns:p14="http://schemas.microsoft.com/office/powerpoint/2010/main" val="971542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Additional features include dysmorphic </a:t>
            </a:r>
            <a:r>
              <a:rPr lang="en-US" sz="1200" b="0" i="0" u="none" strike="noStrike" kern="1200" baseline="0" dirty="0" err="1" smtClean="0">
                <a:solidFill>
                  <a:schemeClr val="tx1"/>
                </a:solidFill>
                <a:latin typeface="+mn-lt"/>
                <a:ea typeface="+mn-ea"/>
                <a:cs typeface="+mn-cs"/>
              </a:rPr>
              <a:t>facies</a:t>
            </a:r>
            <a:r>
              <a:rPr lang="en-US" sz="1200" b="0" i="0" u="none" strike="noStrike" kern="1200" baseline="0" dirty="0" smtClean="0">
                <a:solidFill>
                  <a:schemeClr val="tx1"/>
                </a:solidFill>
                <a:latin typeface="+mn-lt"/>
                <a:ea typeface="+mn-ea"/>
                <a:cs typeface="+mn-cs"/>
              </a:rPr>
              <a:t>, global cognitive impairment, behavioral abnormalities, </a:t>
            </a:r>
            <a:r>
              <a:rPr lang="en-US" sz="1200" b="0" i="0" u="none" strike="noStrike" kern="1200" baseline="0" dirty="0" err="1" smtClean="0">
                <a:solidFill>
                  <a:schemeClr val="tx1"/>
                </a:solidFill>
                <a:latin typeface="+mn-lt"/>
                <a:ea typeface="+mn-ea"/>
                <a:cs typeface="+mn-cs"/>
              </a:rPr>
              <a:t>hypotonia</a:t>
            </a:r>
            <a:r>
              <a:rPr lang="en-US" sz="1200" b="0" i="0" u="none" strike="noStrike" kern="1200" baseline="0" dirty="0" smtClean="0">
                <a:solidFill>
                  <a:schemeClr val="tx1"/>
                </a:solidFill>
                <a:latin typeface="+mn-lt"/>
                <a:ea typeface="+mn-ea"/>
                <a:cs typeface="+mn-cs"/>
              </a:rPr>
              <a:t>, delayed motor development and hormonal deficiencies such as growth hormone, hypothyroidism, hypogonadism and ghrelin abnormalities.</a:t>
            </a:r>
          </a:p>
          <a:p>
            <a:r>
              <a:rPr lang="en-US" sz="1200" b="0" i="0" u="none" strike="noStrike" kern="1200" baseline="0" dirty="0" smtClean="0">
                <a:solidFill>
                  <a:schemeClr val="tx1"/>
                </a:solidFill>
                <a:latin typeface="+mn-lt"/>
                <a:ea typeface="+mn-ea"/>
                <a:cs typeface="+mn-cs"/>
              </a:rPr>
              <a:t>The PWCR on the maternal chromosome is imprinted, and therefore epigenetically silenced through methylation, leading to mono-allelic expression of the paternal genes.78 Majority of cases of PWS are caused by interstitial deletions of the paternal region of the PWCR (65–70%), while others by maternal uniparental </a:t>
            </a:r>
            <a:r>
              <a:rPr lang="en-US" sz="1200" b="0" i="0" u="none" strike="noStrike" kern="1200" baseline="0" dirty="0" err="1" smtClean="0">
                <a:solidFill>
                  <a:schemeClr val="tx1"/>
                </a:solidFill>
                <a:latin typeface="+mn-lt"/>
                <a:ea typeface="+mn-ea"/>
                <a:cs typeface="+mn-cs"/>
              </a:rPr>
              <a:t>disomy</a:t>
            </a:r>
            <a:r>
              <a:rPr lang="en-US" sz="1200" b="0" i="0" u="none" strike="noStrike" kern="1200" baseline="0" dirty="0" smtClean="0">
                <a:solidFill>
                  <a:schemeClr val="tx1"/>
                </a:solidFill>
                <a:latin typeface="+mn-lt"/>
                <a:ea typeface="+mn-ea"/>
                <a:cs typeface="+mn-cs"/>
              </a:rPr>
              <a:t> (20–30%) and mutations within the imprinting center (2–5%). </a:t>
            </a:r>
          </a:p>
          <a:p>
            <a:r>
              <a:rPr lang="es-ES" dirty="0" smtClean="0"/>
              <a:t>La PWCR en el cromosoma materno se imprime y, por lo tanto, se silencia </a:t>
            </a:r>
            <a:r>
              <a:rPr lang="es-ES" dirty="0" err="1" smtClean="0"/>
              <a:t>epigenéticamente</a:t>
            </a:r>
            <a:r>
              <a:rPr lang="es-ES" dirty="0" smtClean="0"/>
              <a:t> a través de la metilación, lo que conduce a la expresión mono-alélica de los genes paternos.</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31</a:t>
            </a:fld>
            <a:endParaRPr lang="en-US"/>
          </a:p>
        </p:txBody>
      </p:sp>
    </p:spTree>
    <p:extLst>
      <p:ext uri="{BB962C8B-B14F-4D97-AF65-F5344CB8AC3E}">
        <p14:creationId xmlns:p14="http://schemas.microsoft.com/office/powerpoint/2010/main" val="2840987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 least 5 genes, located in the  PWCR and expressed in hypothalamus, have been implicated without clarity of their roles, </a:t>
            </a:r>
            <a:r>
              <a:rPr lang="es-ES" dirty="0" smtClean="0"/>
              <a:t>sin claridad de sus funciones</a:t>
            </a:r>
            <a:r>
              <a:rPr lang="en-US" sz="1200" b="0" i="0" u="none" strike="noStrike" kern="1200" baseline="0" dirty="0" smtClean="0">
                <a:solidFill>
                  <a:schemeClr val="tx1"/>
                </a:solidFill>
                <a:latin typeface="+mn-lt"/>
                <a:ea typeface="+mn-ea"/>
                <a:cs typeface="+mn-cs"/>
              </a:rPr>
              <a:t>: MKRN3 (</a:t>
            </a:r>
            <a:r>
              <a:rPr lang="en-US" sz="1200" b="0" i="0" u="none" strike="noStrike" kern="1200" baseline="0" dirty="0" err="1" smtClean="0">
                <a:solidFill>
                  <a:schemeClr val="tx1"/>
                </a:solidFill>
                <a:latin typeface="+mn-lt"/>
                <a:ea typeface="+mn-ea"/>
                <a:cs typeface="+mn-cs"/>
              </a:rPr>
              <a:t>makorin</a:t>
            </a:r>
            <a:r>
              <a:rPr lang="en-US" sz="1200" b="0" i="0" u="none" strike="noStrike" kern="1200" baseline="0" dirty="0" smtClean="0">
                <a:solidFill>
                  <a:schemeClr val="tx1"/>
                </a:solidFill>
                <a:latin typeface="+mn-lt"/>
                <a:ea typeface="+mn-ea"/>
                <a:cs typeface="+mn-cs"/>
              </a:rPr>
              <a:t> 3), MAGEL2 (MAGE-like 2), NDN (</a:t>
            </a:r>
            <a:r>
              <a:rPr lang="en-US" sz="1200" b="0" i="0" u="none" strike="noStrike" kern="1200" baseline="0" dirty="0" err="1" smtClean="0">
                <a:solidFill>
                  <a:schemeClr val="tx1"/>
                </a:solidFill>
                <a:latin typeface="+mn-lt"/>
                <a:ea typeface="+mn-ea"/>
                <a:cs typeface="+mn-cs"/>
              </a:rPr>
              <a:t>necdin</a:t>
            </a:r>
            <a:r>
              <a:rPr lang="en-US" sz="1200" b="0" i="0" u="none" strike="noStrike" kern="1200" baseline="0" dirty="0" smtClean="0">
                <a:solidFill>
                  <a:schemeClr val="tx1"/>
                </a:solidFill>
                <a:latin typeface="+mn-lt"/>
                <a:ea typeface="+mn-ea"/>
                <a:cs typeface="+mn-cs"/>
              </a:rPr>
              <a:t>), NPAP1 (nuclear pore associated protein 1), SNURF-SNRPN (SNRPN upstream reading frame – small nuclear ribosomal protein 1). 79 A recent study of pluripotent stem cells derived neurons from individuals with microdeletion in the PWCR indicates a lower expression of </a:t>
            </a:r>
            <a:r>
              <a:rPr lang="en-US" sz="1200" b="0" i="0" u="none" strike="noStrike" kern="1200" baseline="0" dirty="0" err="1" smtClean="0">
                <a:solidFill>
                  <a:schemeClr val="tx1"/>
                </a:solidFill>
                <a:latin typeface="+mn-lt"/>
                <a:ea typeface="+mn-ea"/>
                <a:cs typeface="+mn-cs"/>
              </a:rPr>
              <a:t>proconvertase</a:t>
            </a:r>
            <a:r>
              <a:rPr lang="en-US" sz="1200" b="0" i="0" u="none" strike="noStrike" kern="1200" baseline="0" dirty="0" smtClean="0">
                <a:solidFill>
                  <a:schemeClr val="tx1"/>
                </a:solidFill>
                <a:latin typeface="+mn-lt"/>
                <a:ea typeface="+mn-ea"/>
                <a:cs typeface="+mn-cs"/>
              </a:rPr>
              <a:t> 1 (PC1), previously implicated in monogenic obesity, potentially offering a unifying explanation for the phenotype</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32</a:t>
            </a:fld>
            <a:endParaRPr lang="en-US"/>
          </a:p>
        </p:txBody>
      </p:sp>
    </p:spTree>
    <p:extLst>
      <p:ext uri="{BB962C8B-B14F-4D97-AF65-F5344CB8AC3E}">
        <p14:creationId xmlns:p14="http://schemas.microsoft.com/office/powerpoint/2010/main" val="35389487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Alström-Hallgren</a:t>
            </a:r>
            <a:r>
              <a:rPr lang="en-US" sz="1200" b="0" i="0" u="none" strike="noStrike" kern="1200" baseline="0" dirty="0" smtClean="0">
                <a:solidFill>
                  <a:schemeClr val="tx1"/>
                </a:solidFill>
                <a:latin typeface="+mn-lt"/>
                <a:ea typeface="+mn-ea"/>
                <a:cs typeface="+mn-cs"/>
              </a:rPr>
              <a:t> syndrome, of an autosomal recessive nature, is characterized by the occurrence of neurosensory deafness and diabetes mellitus, but without polydactyly or mental retardation. In this syndrome, obesity usually occurs from two years of age, with weight often increasing to values 100% higher than normal values for age and sex.33 Another characteristic feature is the occurrence of skin changes, mainly acanthosis </a:t>
            </a:r>
            <a:r>
              <a:rPr lang="en-US" sz="1200" b="0" i="0" u="none" strike="noStrike" kern="1200" baseline="0" dirty="0" err="1" smtClean="0">
                <a:solidFill>
                  <a:schemeClr val="tx1"/>
                </a:solidFill>
                <a:latin typeface="+mn-lt"/>
                <a:ea typeface="+mn-ea"/>
                <a:cs typeface="+mn-cs"/>
              </a:rPr>
              <a:t>nigricans</a:t>
            </a:r>
            <a:r>
              <a:rPr lang="en-US" sz="1200" b="0" i="0" u="none" strike="noStrike" kern="1200" baseline="0" dirty="0" smtClean="0">
                <a:solidFill>
                  <a:schemeClr val="tx1"/>
                </a:solidFill>
                <a:latin typeface="+mn-lt"/>
                <a:ea typeface="+mn-ea"/>
                <a:cs typeface="+mn-cs"/>
              </a:rPr>
              <a:t>, arising from the chronic association between diabetes mellitus and a marked insulin resistance.</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33</a:t>
            </a:fld>
            <a:endParaRPr lang="en-US"/>
          </a:p>
        </p:txBody>
      </p:sp>
    </p:spTree>
    <p:extLst>
      <p:ext uri="{BB962C8B-B14F-4D97-AF65-F5344CB8AC3E}">
        <p14:creationId xmlns:p14="http://schemas.microsoft.com/office/powerpoint/2010/main" val="993368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Cohen syndrome is an autosomal recessive disorder characterized by the presence in children of </a:t>
            </a:r>
            <a:r>
              <a:rPr lang="en-US" sz="1200" b="0" i="0" u="none" strike="noStrike" kern="1200" baseline="0" dirty="0" err="1" smtClean="0">
                <a:solidFill>
                  <a:schemeClr val="tx1"/>
                </a:solidFill>
                <a:latin typeface="+mn-lt"/>
                <a:ea typeface="+mn-ea"/>
                <a:cs typeface="+mn-cs"/>
              </a:rPr>
              <a:t>hypotonia</a:t>
            </a:r>
            <a:r>
              <a:rPr lang="en-US" sz="1200" b="0" i="0" u="none" strike="noStrike" kern="1200" baseline="0" dirty="0" smtClean="0">
                <a:solidFill>
                  <a:schemeClr val="tx1"/>
                </a:solidFill>
                <a:latin typeface="+mn-lt"/>
                <a:ea typeface="+mn-ea"/>
                <a:cs typeface="+mn-cs"/>
              </a:rPr>
              <a:t>, mental and pubertal retardation, gothic palate, a</a:t>
            </a:r>
          </a:p>
          <a:p>
            <a:r>
              <a:rPr lang="en-US" sz="1200" b="0" i="0" u="none" strike="noStrike" kern="1200" baseline="0" dirty="0" smtClean="0">
                <a:solidFill>
                  <a:schemeClr val="tx1"/>
                </a:solidFill>
                <a:latin typeface="+mn-lt"/>
                <a:ea typeface="+mn-ea"/>
                <a:cs typeface="+mn-cs"/>
              </a:rPr>
              <a:t>characteristic </a:t>
            </a:r>
            <a:r>
              <a:rPr lang="en-US" sz="1200" b="0" i="0" u="none" strike="noStrike" kern="1200" baseline="0" dirty="0" err="1" smtClean="0">
                <a:solidFill>
                  <a:schemeClr val="tx1"/>
                </a:solidFill>
                <a:latin typeface="+mn-lt"/>
                <a:ea typeface="+mn-ea"/>
                <a:cs typeface="+mn-cs"/>
              </a:rPr>
              <a:t>facies</a:t>
            </a:r>
            <a:r>
              <a:rPr lang="en-US" sz="1200" b="0" i="0" u="none" strike="noStrike" kern="1200" baseline="0" dirty="0" smtClean="0">
                <a:solidFill>
                  <a:schemeClr val="tx1"/>
                </a:solidFill>
                <a:latin typeface="+mn-lt"/>
                <a:ea typeface="+mn-ea"/>
                <a:cs typeface="+mn-cs"/>
              </a:rPr>
              <a:t> (prominent incisor teeth, elevated nasal root, small jaw), and obesity from five years of age.35</a:t>
            </a:r>
          </a:p>
          <a:p>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34</a:t>
            </a:fld>
            <a:endParaRPr lang="en-US"/>
          </a:p>
        </p:txBody>
      </p:sp>
    </p:spTree>
    <p:extLst>
      <p:ext uri="{BB962C8B-B14F-4D97-AF65-F5344CB8AC3E}">
        <p14:creationId xmlns:p14="http://schemas.microsoft.com/office/powerpoint/2010/main" val="17080704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the Carpenter syndrome, patients develop </a:t>
            </a:r>
            <a:r>
              <a:rPr lang="en-US" sz="1200" b="0" i="0" u="none" strike="noStrike" kern="1200" baseline="0" dirty="0" err="1" smtClean="0">
                <a:solidFill>
                  <a:schemeClr val="tx1"/>
                </a:solidFill>
                <a:latin typeface="+mn-lt"/>
                <a:ea typeface="+mn-ea"/>
                <a:cs typeface="+mn-cs"/>
              </a:rPr>
              <a:t>craniosynostosis</a:t>
            </a:r>
            <a:r>
              <a:rPr lang="en-US" sz="1200" b="0" i="0" u="none" strike="noStrike" kern="1200" baseline="0" dirty="0" smtClean="0">
                <a:solidFill>
                  <a:schemeClr val="tx1"/>
                </a:solidFill>
                <a:latin typeface="+mn-lt"/>
                <a:ea typeface="+mn-ea"/>
                <a:cs typeface="+mn-cs"/>
              </a:rPr>
              <a:t>, exophthalmos, syndactyly, </a:t>
            </a:r>
            <a:r>
              <a:rPr lang="en-US" sz="1200" b="0" i="0" u="none" strike="noStrike" kern="1200" baseline="0" dirty="0" err="1" smtClean="0">
                <a:solidFill>
                  <a:schemeClr val="tx1"/>
                </a:solidFill>
                <a:latin typeface="+mn-lt"/>
                <a:ea typeface="+mn-ea"/>
                <a:cs typeface="+mn-cs"/>
              </a:rPr>
              <a:t>brachymesophalangy</a:t>
            </a:r>
            <a:r>
              <a:rPr lang="en-US" sz="1200" b="0" i="0" u="none" strike="noStrike" kern="1200" baseline="0" dirty="0" smtClean="0">
                <a:solidFill>
                  <a:schemeClr val="tx1"/>
                </a:solidFill>
                <a:latin typeface="+mn-lt"/>
                <a:ea typeface="+mn-ea"/>
                <a:cs typeface="+mn-cs"/>
              </a:rPr>
              <a:t>, and gothic palate</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35</a:t>
            </a:fld>
            <a:endParaRPr lang="en-US"/>
          </a:p>
        </p:txBody>
      </p:sp>
    </p:spTree>
    <p:extLst>
      <p:ext uri="{BB962C8B-B14F-4D97-AF65-F5344CB8AC3E}">
        <p14:creationId xmlns:p14="http://schemas.microsoft.com/office/powerpoint/2010/main" val="15918999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heterozygous deletion of ~593-kb region on chromosome 16 is characterized by developmental delay, intellectual disability, and/or autism spectrum disorder along with severe obesity. Walter et al noted the presence of severe obesity in children with the deletion and performed a large scale analysis using population and disease based cohorts to find an enrichment of the deletion in children and their parents with obesity.81 Further studies by </a:t>
            </a:r>
            <a:r>
              <a:rPr lang="en-US" sz="1200" b="0" i="0" u="none" strike="noStrike" kern="1200" baseline="0" dirty="0" err="1" smtClean="0">
                <a:solidFill>
                  <a:schemeClr val="tx1"/>
                </a:solidFill>
                <a:latin typeface="+mn-lt"/>
                <a:ea typeface="+mn-ea"/>
                <a:cs typeface="+mn-cs"/>
              </a:rPr>
              <a:t>Bochukova</a:t>
            </a:r>
            <a:r>
              <a:rPr lang="en-US" sz="1200" b="0" i="0" u="none" strike="noStrike" kern="1200" baseline="0" dirty="0" smtClean="0">
                <a:solidFill>
                  <a:schemeClr val="tx1"/>
                </a:solidFill>
                <a:latin typeface="+mn-lt"/>
                <a:ea typeface="+mn-ea"/>
                <a:cs typeface="+mn-cs"/>
              </a:rPr>
              <a:t> and colleagues indicate that the obesity seen in the children and adults with the 16p11.2 deletion may be mediated via SH2B1, located in the region.</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addition to PWS, and 16p11.2 deletion syndrome, several other obesity-related syndromes with chromosomal defects have been identified. Obesity is often manifested in many, but not all individuals suggesting variable penetrance, or a specific gene that may be differentially involved in different individuals. Examples include deletion of 1p36 (monosomy 1p36 syndrome), 2q37 (</a:t>
            </a:r>
            <a:r>
              <a:rPr lang="en-US" sz="1200" b="0" i="0" u="none" strike="noStrike" kern="1200" baseline="0" dirty="0" err="1" smtClean="0">
                <a:solidFill>
                  <a:schemeClr val="tx1"/>
                </a:solidFill>
                <a:latin typeface="+mn-lt"/>
                <a:ea typeface="+mn-ea"/>
                <a:cs typeface="+mn-cs"/>
              </a:rPr>
              <a:t>brachydactyly</a:t>
            </a:r>
            <a:r>
              <a:rPr lang="en-US" sz="1200" b="0" i="0" u="none" strike="noStrike" kern="1200" baseline="0" dirty="0" smtClean="0">
                <a:solidFill>
                  <a:schemeClr val="tx1"/>
                </a:solidFill>
                <a:latin typeface="+mn-lt"/>
                <a:ea typeface="+mn-ea"/>
                <a:cs typeface="+mn-cs"/>
              </a:rPr>
              <a:t> mental retardation syndrome; BDMR), 6q16 (PWS-like syndrome), 9q34 (</a:t>
            </a:r>
            <a:r>
              <a:rPr lang="en-US" sz="1200" b="0" i="0" u="none" strike="noStrike" kern="1200" baseline="0" dirty="0" err="1" smtClean="0">
                <a:solidFill>
                  <a:schemeClr val="tx1"/>
                </a:solidFill>
                <a:latin typeface="+mn-lt"/>
                <a:ea typeface="+mn-ea"/>
                <a:cs typeface="+mn-cs"/>
              </a:rPr>
              <a:t>Kleefstra</a:t>
            </a:r>
            <a:r>
              <a:rPr lang="en-US" sz="1200" b="0" i="0" u="none" strike="noStrike" kern="1200" baseline="0" dirty="0" smtClean="0">
                <a:solidFill>
                  <a:schemeClr val="tx1"/>
                </a:solidFill>
                <a:latin typeface="+mn-lt"/>
                <a:ea typeface="+mn-ea"/>
                <a:cs typeface="+mn-cs"/>
              </a:rPr>
              <a:t> syndrome), 11p13 (WAGR syndrome), and 17p11.2 (Smith </a:t>
            </a:r>
            <a:r>
              <a:rPr lang="en-US" sz="1200" b="0" i="0" u="none" strike="noStrike" kern="1200" baseline="0" dirty="0" err="1" smtClean="0">
                <a:solidFill>
                  <a:schemeClr val="tx1"/>
                </a:solidFill>
                <a:latin typeface="+mn-lt"/>
                <a:ea typeface="+mn-ea"/>
                <a:cs typeface="+mn-cs"/>
              </a:rPr>
              <a:t>Magenis</a:t>
            </a:r>
            <a:r>
              <a:rPr lang="en-US" sz="1200" b="0" i="0" u="none" strike="noStrike" kern="1200" baseline="0" dirty="0" smtClean="0">
                <a:solidFill>
                  <a:schemeClr val="tx1"/>
                </a:solidFill>
                <a:latin typeface="+mn-lt"/>
                <a:ea typeface="+mn-ea"/>
                <a:cs typeface="+mn-cs"/>
              </a:rPr>
              <a:t> syndrome; SMS).83 These syndromes may hold the clue to the single genes in the region that could further explain the biology of the disease, e.g. presence of deletion in the BDNF gene in individuals with WAGR syndrome who also presented with obesity.</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38</a:t>
            </a:fld>
            <a:endParaRPr lang="en-US"/>
          </a:p>
        </p:txBody>
      </p:sp>
    </p:spTree>
    <p:extLst>
      <p:ext uri="{BB962C8B-B14F-4D97-AF65-F5344CB8AC3E}">
        <p14:creationId xmlns:p14="http://schemas.microsoft.com/office/powerpoint/2010/main" val="37643819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Table 2 provides a list of syndromes known to be associated with obesity, overgrowth syndromes (sometimes confused with obesity) and syndromes where a genetic etiology is not yet elucidated. Many of these syndromes encompass neurodevelopmental abnormalities of varying spectrum. Large-scale studies, such as genome-wide association studies have shown a widespread expression of the loci associated with BMI in the brain. It is plausible that there is heretofore-unidentified shared basis of the obesity and the neurodevelopmental defect(s). However, due to the high prevalence of obesity in the society and the influence of the neuropsychological medications on weight, and the use of food as a behavior modulator, the presence of obesity may be a mere confounder. Nevertheless, neurodevelopmental defects continue to serve as important marker to consider genetic investigation in children with severe, early onset obesity. The interested reader is referred to a recent systematic review by Kaur et al.72</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39</a:t>
            </a:fld>
            <a:endParaRPr lang="en-US"/>
          </a:p>
        </p:txBody>
      </p:sp>
    </p:spTree>
    <p:extLst>
      <p:ext uri="{BB962C8B-B14F-4D97-AF65-F5344CB8AC3E}">
        <p14:creationId xmlns:p14="http://schemas.microsoft.com/office/powerpoint/2010/main" val="22150603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Currently available studies and data clearly show the significance and involvement of the genetic component in the development of obesity. It should be noted, however, that  genetic changes leading to the development of obese phenotypes tend to overexpress as the result of their interaction with environmental factors.</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40</a:t>
            </a:fld>
            <a:endParaRPr lang="en-US"/>
          </a:p>
        </p:txBody>
      </p:sp>
    </p:spTree>
    <p:extLst>
      <p:ext uri="{BB962C8B-B14F-4D97-AF65-F5344CB8AC3E}">
        <p14:creationId xmlns:p14="http://schemas.microsoft.com/office/powerpoint/2010/main" val="1426049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Genes involved in the etiology of obesity include genes encoding peptides targeted to transmit hunger and satiety signals, genes involved in adipocyte growth and differentiation, and genes involved in energy expenditure control. </a:t>
            </a:r>
          </a:p>
          <a:p>
            <a:r>
              <a:rPr lang="es-ES" dirty="0" smtClean="0"/>
              <a:t>Los genes involucrados en la etiología de la obesidad incluyen genes que codifican péptidos destinados a transmitir señales de hambre y saciedad, genes involucrados en el crecimiento y diferenciación de adipocitos, y genes involucrados en el control del gasto energético.</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5</a:t>
            </a:fld>
            <a:endParaRPr lang="en-US"/>
          </a:p>
        </p:txBody>
      </p:sp>
    </p:spTree>
    <p:extLst>
      <p:ext uri="{BB962C8B-B14F-4D97-AF65-F5344CB8AC3E}">
        <p14:creationId xmlns:p14="http://schemas.microsoft.com/office/powerpoint/2010/main" val="244581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obesity map thus suggests that all chromosomes, except for chromosome Y, have genes involved in obesity occurrence and development.19 There is now sufficiently solid scientific evidence, provided by 222 studies conducted on genes and obesity, for us to be able to say that there are 71 genes which are potential inducers of the occurrence of obesity.20 Of these, 15 genes are closely associated with body fat volume.21 It is therefore natural to think that there</a:t>
            </a:r>
          </a:p>
          <a:p>
            <a:r>
              <a:rPr lang="en-US" sz="1200" b="0" i="0" u="none" strike="noStrike" kern="1200" baseline="0" dirty="0" smtClean="0">
                <a:solidFill>
                  <a:schemeClr val="tx1"/>
                </a:solidFill>
                <a:latin typeface="+mn-lt"/>
                <a:ea typeface="+mn-ea"/>
                <a:cs typeface="+mn-cs"/>
              </a:rPr>
              <a:t>is not a single type of obesity, but several types with similar phenotypes.22</a:t>
            </a:r>
            <a:endParaRPr lang="en-US" dirty="0" smtClean="0"/>
          </a:p>
          <a:p>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6</a:t>
            </a:fld>
            <a:endParaRPr lang="en-US"/>
          </a:p>
        </p:txBody>
      </p:sp>
    </p:spTree>
    <p:extLst>
      <p:ext uri="{BB962C8B-B14F-4D97-AF65-F5344CB8AC3E}">
        <p14:creationId xmlns:p14="http://schemas.microsoft.com/office/powerpoint/2010/main" val="2751380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first substantial advances in the discovery of obesity susceptibility loci were made in 2007 [29••, 30]. This was possible through technical and analytical developments</a:t>
            </a:r>
          </a:p>
          <a:p>
            <a:r>
              <a:rPr lang="en-US" sz="1200" b="0" i="0" u="none" strike="noStrike" kern="1200" baseline="0" dirty="0" smtClean="0">
                <a:solidFill>
                  <a:schemeClr val="tx1"/>
                </a:solidFill>
                <a:latin typeface="+mn-lt"/>
                <a:ea typeface="+mn-ea"/>
                <a:cs typeface="+mn-cs"/>
              </a:rPr>
              <a:t>allowing for genome-wide association studies (GWAS). GWAS capitalize on the realization that common genetic markers can be inherited together as “blocks” due to</a:t>
            </a:r>
          </a:p>
          <a:p>
            <a:r>
              <a:rPr lang="en-US" sz="1200" b="0" i="0" u="none" strike="noStrike" kern="1200" baseline="0" dirty="0" smtClean="0">
                <a:solidFill>
                  <a:schemeClr val="tx1"/>
                </a:solidFill>
                <a:latin typeface="+mn-lt"/>
                <a:ea typeface="+mn-ea"/>
                <a:cs typeface="+mn-cs"/>
              </a:rPr>
              <a:t>linkage disequilibrium. The initial success of finding the first robustly associated obesity susceptibility locus, FTO (fat mass and obesity associated), in 2007, [29••, 30, 35••–38– 40••] revealed the small effects sizes of obesity genes and propagated the notion that increasing power and sample size of studies was necessary to identify further susceptibility loci. As a result, even larger and better powered studies have followed, as have multicenter collaborative studies and meta-analyses (Table 1), which have accumulated more than 20 replicated obesity loci.</a:t>
            </a:r>
          </a:p>
          <a:p>
            <a:r>
              <a:rPr lang="en-US" sz="1200" b="0" i="0" u="none" strike="noStrike" kern="1200" baseline="0" dirty="0" smtClean="0">
                <a:solidFill>
                  <a:schemeClr val="tx1"/>
                </a:solidFill>
                <a:latin typeface="+mn-lt"/>
                <a:ea typeface="+mn-ea"/>
                <a:cs typeface="+mn-cs"/>
              </a:rPr>
              <a:t>Overall, many genes within the associated regions have been reported to fall within two broad categories: genes affecting CNS function and those that are suggested to operate peripherally, often through adipose tissue</a:t>
            </a:r>
          </a:p>
          <a:p>
            <a:r>
              <a:rPr lang="es-ES" dirty="0" smtClean="0"/>
              <a:t>El éxito inicial de encontrar el primer locus de susceptibilidad a la obesidad sólidamente asociado, FTO (masa grasa y obesidad asociada), en 2007, reveló los pequeños tamaños de efectos de los genes de obesidad y propagó la noción de que era necesario aumentar el poder y el tamaño de la muestra de los estudios para identificar más susceptibilidad </a:t>
            </a:r>
            <a:r>
              <a:rPr lang="es-ES" dirty="0" err="1" smtClean="0"/>
              <a:t>loci</a:t>
            </a:r>
            <a:r>
              <a:rPr lang="es-ES" dirty="0" smtClean="0"/>
              <a:t>. Como resultado, se han seguido estudios aún más grandes y mejor potenciados, al igual que estudios colaborativos </a:t>
            </a:r>
            <a:r>
              <a:rPr lang="es-ES" dirty="0" err="1" smtClean="0"/>
              <a:t>multicéntricos</a:t>
            </a:r>
            <a:r>
              <a:rPr lang="es-ES" dirty="0" smtClean="0"/>
              <a:t> y </a:t>
            </a:r>
            <a:r>
              <a:rPr lang="es-ES" dirty="0" err="1" smtClean="0"/>
              <a:t>metaanálisis</a:t>
            </a:r>
            <a:r>
              <a:rPr lang="es-ES" dirty="0" smtClean="0"/>
              <a:t>, que han acumulado más de 20 </a:t>
            </a:r>
            <a:r>
              <a:rPr lang="es-ES" dirty="0" err="1" smtClean="0"/>
              <a:t>loci</a:t>
            </a:r>
            <a:r>
              <a:rPr lang="es-ES" dirty="0" smtClean="0"/>
              <a:t> de obesidad replicados.</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7</a:t>
            </a:fld>
            <a:endParaRPr lang="en-US"/>
          </a:p>
        </p:txBody>
      </p:sp>
    </p:spTree>
    <p:extLst>
      <p:ext uri="{BB962C8B-B14F-4D97-AF65-F5344CB8AC3E}">
        <p14:creationId xmlns:p14="http://schemas.microsoft.com/office/powerpoint/2010/main" val="3525281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Several of the genes located within or near the associated regions are highly expressed in the CNS, particularly in the hypothalamus [36••], and appear to be involved in appetite, satiety, energy expenditure, and behavior. This suggests that similar mechanisms would be affected in common forms as in monogenic forms of obesity. FTO has a potential role in nucleic acid demethylation and is highly expressed in parts of the brain that govern energy balance [41••] and feeding </a:t>
            </a:r>
            <a:r>
              <a:rPr lang="pt-BR" sz="1200" b="0" i="0" u="none" strike="noStrike" kern="1200" baseline="0" dirty="0" smtClean="0">
                <a:solidFill>
                  <a:schemeClr val="tx1"/>
                </a:solidFill>
                <a:latin typeface="+mn-lt"/>
                <a:ea typeface="+mn-ea"/>
                <a:cs typeface="+mn-cs"/>
              </a:rPr>
              <a:t>behavior [42, 43]. MC4R (melanocortin 4 receptor) is </a:t>
            </a:r>
            <a:r>
              <a:rPr lang="en-US" sz="1200" b="0" i="0" u="none" strike="noStrike" kern="1200" baseline="0" dirty="0" smtClean="0">
                <a:solidFill>
                  <a:schemeClr val="tx1"/>
                </a:solidFill>
                <a:latin typeface="+mn-lt"/>
                <a:ea typeface="+mn-ea"/>
                <a:cs typeface="+mn-cs"/>
              </a:rPr>
              <a:t>reported to be responsible for up to 6% of early-onset or severe adult obesity cases [44]. In addition, disrupted MC4R in mice causes </a:t>
            </a:r>
            <a:r>
              <a:rPr lang="en-US" sz="1200" b="0" i="0" u="none" strike="noStrike" kern="1200" baseline="0" dirty="0" err="1" smtClean="0">
                <a:solidFill>
                  <a:schemeClr val="tx1"/>
                </a:solidFill>
                <a:latin typeface="+mn-lt"/>
                <a:ea typeface="+mn-ea"/>
                <a:cs typeface="+mn-cs"/>
              </a:rPr>
              <a:t>hyperphagia</a:t>
            </a:r>
            <a:r>
              <a:rPr lang="en-US" sz="1200" b="0" i="0" u="none" strike="noStrike" kern="1200" baseline="0" dirty="0" smtClean="0">
                <a:solidFill>
                  <a:schemeClr val="tx1"/>
                </a:solidFill>
                <a:latin typeface="+mn-lt"/>
                <a:ea typeface="+mn-ea"/>
                <a:cs typeface="+mn-cs"/>
              </a:rPr>
              <a:t>, hyperinsulinemia, and hyperglycemia [45]. SH2B1 (Src-homology-2 [SH2] domain-containing putative adaptor protein-1) is associated with increased serum leptin [46]. BDNF (brain-derived neurotrophic factor) and NRXN3 (</a:t>
            </a:r>
            <a:r>
              <a:rPr lang="en-US" sz="1200" b="0" i="0" u="none" strike="noStrike" kern="1200" baseline="0" dirty="0" err="1" smtClean="0">
                <a:solidFill>
                  <a:schemeClr val="tx1"/>
                </a:solidFill>
                <a:latin typeface="+mn-lt"/>
                <a:ea typeface="+mn-ea"/>
                <a:cs typeface="+mn-cs"/>
              </a:rPr>
              <a:t>neurexin</a:t>
            </a:r>
            <a:r>
              <a:rPr lang="en-US" sz="1200" b="0" i="0" u="none" strike="noStrike" kern="1200" baseline="0" dirty="0" smtClean="0">
                <a:solidFill>
                  <a:schemeClr val="tx1"/>
                </a:solidFill>
                <a:latin typeface="+mn-lt"/>
                <a:ea typeface="+mn-ea"/>
                <a:cs typeface="+mn-cs"/>
              </a:rPr>
              <a:t> 3 ) are linked to substance abuse and reward behavior, probably interfering with dopamine neurotransmission in pathways involved in reward effects, motivation, and decision making [47, 48]. NEGR1 (neuronal growth regulator 1) is a growth promoter that participates in the regulation of axon outgrowth in the developing brain [37••]. TMEM18 (transmembrane protein 18) enhances the migration capacity of cells [49] and is</a:t>
            </a:r>
          </a:p>
          <a:p>
            <a:r>
              <a:rPr lang="en-US" sz="1200" b="0" i="0" u="none" strike="noStrike" kern="1200" baseline="0" dirty="0" smtClean="0">
                <a:solidFill>
                  <a:schemeClr val="tx1"/>
                </a:solidFill>
                <a:latin typeface="+mn-lt"/>
                <a:ea typeface="+mn-ea"/>
                <a:cs typeface="+mn-cs"/>
              </a:rPr>
              <a:t>highly expressed in the hypothalamus. Another eight genes associated with obesity are highly expressed in the hypothalamus [36••]: KCTD15 (potassium</a:t>
            </a:r>
          </a:p>
          <a:p>
            <a:r>
              <a:rPr lang="en-US" sz="1200" b="0" i="0" u="none" strike="noStrike" kern="1200" baseline="0" dirty="0" smtClean="0">
                <a:solidFill>
                  <a:schemeClr val="tx1"/>
                </a:solidFill>
                <a:latin typeface="+mn-lt"/>
                <a:ea typeface="+mn-ea"/>
                <a:cs typeface="+mn-cs"/>
              </a:rPr>
              <a:t>channel </a:t>
            </a:r>
            <a:r>
              <a:rPr lang="en-US" sz="1200" b="0" i="0" u="none" strike="noStrike" kern="1200" baseline="0" dirty="0" err="1" smtClean="0">
                <a:solidFill>
                  <a:schemeClr val="tx1"/>
                </a:solidFill>
                <a:latin typeface="+mn-lt"/>
                <a:ea typeface="+mn-ea"/>
                <a:cs typeface="+mn-cs"/>
              </a:rPr>
              <a:t>tetramerization</a:t>
            </a:r>
            <a:r>
              <a:rPr lang="en-US" sz="1200" b="0" i="0" u="none" strike="noStrike" kern="1200" baseline="0" dirty="0" smtClean="0">
                <a:solidFill>
                  <a:schemeClr val="tx1"/>
                </a:solidFill>
                <a:latin typeface="+mn-lt"/>
                <a:ea typeface="+mn-ea"/>
                <a:cs typeface="+mn-cs"/>
              </a:rPr>
              <a:t> domain-containing 15), GNPDA (glucosamine-6-phosphate deaminase-2) MTCH2 (mitochondrial</a:t>
            </a:r>
          </a:p>
          <a:p>
            <a:r>
              <a:rPr lang="en-US" sz="1200" b="0" i="0" u="none" strike="noStrike" kern="1200" baseline="0" dirty="0" smtClean="0">
                <a:solidFill>
                  <a:schemeClr val="tx1"/>
                </a:solidFill>
                <a:latin typeface="+mn-lt"/>
                <a:ea typeface="+mn-ea"/>
                <a:cs typeface="+mn-cs"/>
              </a:rPr>
              <a:t>carrier homolog 2), SDCCAG8 (serologically defined colon cancer antigen 8), FAIM2 (</a:t>
            </a:r>
            <a:r>
              <a:rPr lang="en-US" sz="1200" b="0" i="0" u="none" strike="noStrike" kern="1200" baseline="0" dirty="0" err="1" smtClean="0">
                <a:solidFill>
                  <a:schemeClr val="tx1"/>
                </a:solidFill>
                <a:latin typeface="+mn-lt"/>
                <a:ea typeface="+mn-ea"/>
                <a:cs typeface="+mn-cs"/>
              </a:rPr>
              <a:t>Fas</a:t>
            </a:r>
            <a:r>
              <a:rPr lang="en-US" sz="1200" b="0" i="0" u="none" strike="noStrike" kern="1200" baseline="0" dirty="0" smtClean="0">
                <a:solidFill>
                  <a:schemeClr val="tx1"/>
                </a:solidFill>
                <a:latin typeface="+mn-lt"/>
                <a:ea typeface="+mn-ea"/>
                <a:cs typeface="+mn-cs"/>
              </a:rPr>
              <a:t> apoptotic inhibitory molecule 2), ETV5 (</a:t>
            </a:r>
            <a:r>
              <a:rPr lang="en-US" sz="1200" b="0" i="0" u="none" strike="noStrike" kern="1200" baseline="0" dirty="0" err="1" smtClean="0">
                <a:solidFill>
                  <a:schemeClr val="tx1"/>
                </a:solidFill>
                <a:latin typeface="+mn-lt"/>
                <a:ea typeface="+mn-ea"/>
                <a:cs typeface="+mn-cs"/>
              </a:rPr>
              <a:t>ets</a:t>
            </a:r>
            <a:r>
              <a:rPr lang="en-US" sz="1200" b="0" i="0" u="none" strike="noStrike" kern="1200" baseline="0" dirty="0" smtClean="0">
                <a:solidFill>
                  <a:schemeClr val="tx1"/>
                </a:solidFill>
                <a:latin typeface="+mn-lt"/>
                <a:ea typeface="+mn-ea"/>
                <a:cs typeface="+mn-cs"/>
              </a:rPr>
              <a:t> variant 5), NCP1 (endosomal/</a:t>
            </a:r>
          </a:p>
          <a:p>
            <a:r>
              <a:rPr lang="en-US" sz="1200" b="0" i="0" u="none" strike="noStrike" kern="1200" baseline="0" dirty="0" smtClean="0">
                <a:solidFill>
                  <a:schemeClr val="tx1"/>
                </a:solidFill>
                <a:latin typeface="+mn-lt"/>
                <a:ea typeface="+mn-ea"/>
                <a:cs typeface="+mn-cs"/>
              </a:rPr>
              <a:t>lysosomal </a:t>
            </a:r>
            <a:r>
              <a:rPr lang="en-US" sz="1200" b="0" i="0" u="none" strike="noStrike" kern="1200" baseline="0" dirty="0" err="1" smtClean="0">
                <a:solidFill>
                  <a:schemeClr val="tx1"/>
                </a:solidFill>
                <a:latin typeface="+mn-lt"/>
                <a:ea typeface="+mn-ea"/>
                <a:cs typeface="+mn-cs"/>
              </a:rPr>
              <a:t>Niemann</a:t>
            </a:r>
            <a:r>
              <a:rPr lang="en-US" sz="1200" b="0" i="0" u="none" strike="noStrike" kern="1200" baseline="0" dirty="0" smtClean="0">
                <a:solidFill>
                  <a:schemeClr val="tx1"/>
                </a:solidFill>
                <a:latin typeface="+mn-lt"/>
                <a:ea typeface="+mn-ea"/>
                <a:cs typeface="+mn-cs"/>
              </a:rPr>
              <a:t>-Pick C1 gene), and PRL (prolactin) are thought to be involved in obesity susceptibility via CNS-mediated effects.</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8</a:t>
            </a:fld>
            <a:endParaRPr lang="en-US"/>
          </a:p>
        </p:txBody>
      </p:sp>
    </p:spTree>
    <p:extLst>
      <p:ext uri="{BB962C8B-B14F-4D97-AF65-F5344CB8AC3E}">
        <p14:creationId xmlns:p14="http://schemas.microsoft.com/office/powerpoint/2010/main" val="1614347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Other associations observed in GWAS, which affect susceptibility to obesity, may operate peripherally (those primarily associated with fat-distribution and/or central</a:t>
            </a:r>
          </a:p>
          <a:p>
            <a:r>
              <a:rPr lang="en-US" sz="1200" b="0" i="0" u="none" strike="noStrike" kern="1200" baseline="0" dirty="0" smtClean="0">
                <a:solidFill>
                  <a:schemeClr val="tx1"/>
                </a:solidFill>
                <a:latin typeface="+mn-lt"/>
                <a:ea typeface="+mn-ea"/>
                <a:cs typeface="+mn-cs"/>
              </a:rPr>
              <a:t>obesity). Among these, we include the following: TFAP2B (transcription factor activating enhancer-binding protein 2 β) preferentially expressed in adipose tissue, which is</a:t>
            </a:r>
          </a:p>
          <a:p>
            <a:r>
              <a:rPr lang="en-US" sz="1200" b="0" i="0" u="none" strike="noStrike" kern="1200" baseline="0" dirty="0" smtClean="0">
                <a:solidFill>
                  <a:schemeClr val="tx1"/>
                </a:solidFill>
                <a:latin typeface="+mn-lt"/>
                <a:ea typeface="+mn-ea"/>
                <a:cs typeface="+mn-cs"/>
              </a:rPr>
              <a:t>involved in glucose transport, lipid accumulation, and adiponectin expression [17••]; NCR3 (natural cytotoxicity triggering receptor 3) and PTER (</a:t>
            </a:r>
            <a:r>
              <a:rPr lang="en-US" sz="1200" b="0" i="0" u="none" strike="noStrike" kern="1200" baseline="0" dirty="0" err="1" smtClean="0">
                <a:solidFill>
                  <a:schemeClr val="tx1"/>
                </a:solidFill>
                <a:latin typeface="+mn-lt"/>
                <a:ea typeface="+mn-ea"/>
                <a:cs typeface="+mn-cs"/>
              </a:rPr>
              <a:t>phosphotriesterase</a:t>
            </a:r>
            <a:r>
              <a:rPr lang="en-US" sz="1200" b="0" i="0" u="none" strike="noStrike" kern="1200" baseline="0" dirty="0" smtClean="0">
                <a:solidFill>
                  <a:schemeClr val="tx1"/>
                </a:solidFill>
                <a:latin typeface="+mn-lt"/>
                <a:ea typeface="+mn-ea"/>
                <a:cs typeface="+mn-cs"/>
              </a:rPr>
              <a:t> related),</a:t>
            </a:r>
          </a:p>
          <a:p>
            <a:r>
              <a:rPr lang="en-US" sz="1200" b="0" i="0" u="none" strike="noStrike" kern="1200" baseline="0" dirty="0" smtClean="0">
                <a:solidFill>
                  <a:schemeClr val="tx1"/>
                </a:solidFill>
                <a:latin typeface="+mn-lt"/>
                <a:ea typeface="+mn-ea"/>
                <a:cs typeface="+mn-cs"/>
              </a:rPr>
              <a:t>which might mediate their effect through the hypothesized low-grade inflammation of adipose tissue [50]; and lastly c-MAF, a transcription factor involved in </a:t>
            </a:r>
            <a:r>
              <a:rPr lang="en-US" sz="1200" b="0" i="0" u="none" strike="noStrike" kern="1200" baseline="0" dirty="0" err="1" smtClean="0">
                <a:solidFill>
                  <a:schemeClr val="tx1"/>
                </a:solidFill>
                <a:latin typeface="+mn-lt"/>
                <a:ea typeface="+mn-ea"/>
                <a:cs typeface="+mn-cs"/>
              </a:rPr>
              <a:t>adipogenesis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[38••]. In addition, the interesting female-only association to LYPLAL1 (lysophospholipase-like-1) is caused by a lipase with increased expression in subcutaneous adipose tissue [17••]. This finding is of particular interest as it supports previous hypotheses that there are sex-specific genes contributing to variation of obesity-related traits and that genes account for more variance of fat distribution in women than in men. It is also worth noting that although involved in the production of leptin and thus proposed to operate through CNS, SHB2B1 also has an effect on total fat [52] and may have a dual role in obesity susceptibility.</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9</a:t>
            </a:fld>
            <a:endParaRPr lang="en-US"/>
          </a:p>
        </p:txBody>
      </p:sp>
    </p:spTree>
    <p:extLst>
      <p:ext uri="{BB962C8B-B14F-4D97-AF65-F5344CB8AC3E}">
        <p14:creationId xmlns:p14="http://schemas.microsoft.com/office/powerpoint/2010/main" val="3324966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It is currently also accepted that mutations in genes implicated in the coding and synthesis of proteins involved in appetite regulation are responsible for pathological</a:t>
            </a:r>
          </a:p>
          <a:p>
            <a:r>
              <a:rPr lang="en-US" sz="1200" b="0" i="0" u="none" strike="noStrike" kern="1200" baseline="0" dirty="0" smtClean="0">
                <a:solidFill>
                  <a:schemeClr val="tx1"/>
                </a:solidFill>
                <a:latin typeface="+mn-lt"/>
                <a:ea typeface="+mn-ea"/>
                <a:cs typeface="+mn-cs"/>
              </a:rPr>
              <a:t>changes associated with the development of obesity.23 Gene mutations which, in turn, have been found to cause monogenic obesity include mutation in leptin gene, leptin receptor (LEPR), carboxypeptidase E, </a:t>
            </a:r>
            <a:r>
              <a:rPr lang="en-US" sz="1200" b="0" i="0" u="none" strike="noStrike" kern="1200" baseline="0" dirty="0" err="1" smtClean="0">
                <a:solidFill>
                  <a:schemeClr val="tx1"/>
                </a:solidFill>
                <a:latin typeface="+mn-lt"/>
                <a:ea typeface="+mn-ea"/>
                <a:cs typeface="+mn-cs"/>
              </a:rPr>
              <a:t>orexigenic</a:t>
            </a:r>
            <a:r>
              <a:rPr lang="en-US" sz="1200" b="0" i="0" u="none" strike="noStrike" kern="1200" baseline="0" dirty="0" smtClean="0">
                <a:solidFill>
                  <a:schemeClr val="tx1"/>
                </a:solidFill>
                <a:latin typeface="+mn-lt"/>
                <a:ea typeface="+mn-ea"/>
                <a:cs typeface="+mn-cs"/>
              </a:rPr>
              <a:t> agouti protein, the prohormone convertase 1 (involved in the processing of insulin and proopiomelanocortin, POMC), and POMC 6---8 itself.24 Forms of obesity resulting from mutations in the gene encoding for </a:t>
            </a:r>
            <a:r>
              <a:rPr lang="en-US" sz="1200" b="0" i="0" u="none" strike="noStrike" kern="1200" baseline="0" dirty="0" err="1" smtClean="0">
                <a:solidFill>
                  <a:schemeClr val="tx1"/>
                </a:solidFill>
                <a:latin typeface="+mn-lt"/>
                <a:ea typeface="+mn-ea"/>
                <a:cs typeface="+mn-cs"/>
              </a:rPr>
              <a:t>melanocortin</a:t>
            </a:r>
            <a:r>
              <a:rPr lang="en-US" sz="1200" b="0" i="0" u="none" strike="noStrike" kern="1200" baseline="0" dirty="0" smtClean="0">
                <a:solidFill>
                  <a:schemeClr val="tx1"/>
                </a:solidFill>
                <a:latin typeface="+mn-lt"/>
                <a:ea typeface="+mn-ea"/>
                <a:cs typeface="+mn-cs"/>
              </a:rPr>
              <a:t> receptors 3 and 4 (MC3R and MCR4) have also been reported.</a:t>
            </a:r>
          </a:p>
          <a:p>
            <a:r>
              <a:rPr lang="es-ES" dirty="0" smtClean="0"/>
              <a:t>Actualmente también se acepta que las mutaciones en genes implicados en la codificación y síntesis de proteínas involucradas en la regulación del apetito son responsables de</a:t>
            </a:r>
            <a:r>
              <a:rPr lang="es-ES" baseline="0" dirty="0" smtClean="0"/>
              <a:t> </a:t>
            </a:r>
            <a:r>
              <a:rPr lang="es-ES" dirty="0" smtClean="0"/>
              <a:t>cambios asociados con el desarrollo de la obesidad23.</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Many of the genes identified for monogenic obesity disrupt the regulatory system of appetite and weight described above. Most mutations require 2 dysfunctional copies of the gene in homozygous or compound heterozygous form to manifest the phenotype. A summary of the individual causes of monogenic obesity can be found in Table 1.</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10</a:t>
            </a:fld>
            <a:endParaRPr lang="en-US"/>
          </a:p>
        </p:txBody>
      </p:sp>
    </p:spTree>
    <p:extLst>
      <p:ext uri="{BB962C8B-B14F-4D97-AF65-F5344CB8AC3E}">
        <p14:creationId xmlns:p14="http://schemas.microsoft.com/office/powerpoint/2010/main" val="2402315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EC4EAE0-6BE4-4135-B54B-68A7BD26DC4B}"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260D8-CD66-4194-83AE-4439321F55D9}"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645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C4EAE0-6BE4-4135-B54B-68A7BD26DC4B}"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260D8-CD66-4194-83AE-4439321F55D9}" type="slidenum">
              <a:rPr lang="en-US" smtClean="0"/>
              <a:t>‹#›</a:t>
            </a:fld>
            <a:endParaRPr lang="en-US"/>
          </a:p>
        </p:txBody>
      </p:sp>
    </p:spTree>
    <p:extLst>
      <p:ext uri="{BB962C8B-B14F-4D97-AF65-F5344CB8AC3E}">
        <p14:creationId xmlns:p14="http://schemas.microsoft.com/office/powerpoint/2010/main" val="2736513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C4EAE0-6BE4-4135-B54B-68A7BD26DC4B}"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260D8-CD66-4194-83AE-4439321F55D9}"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120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C4EAE0-6BE4-4135-B54B-68A7BD26DC4B}"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260D8-CD66-4194-83AE-4439321F55D9}" type="slidenum">
              <a:rPr lang="en-US" smtClean="0"/>
              <a:t>‹#›</a:t>
            </a:fld>
            <a:endParaRPr lang="en-US"/>
          </a:p>
        </p:txBody>
      </p:sp>
    </p:spTree>
    <p:extLst>
      <p:ext uri="{BB962C8B-B14F-4D97-AF65-F5344CB8AC3E}">
        <p14:creationId xmlns:p14="http://schemas.microsoft.com/office/powerpoint/2010/main" val="172743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C4EAE0-6BE4-4135-B54B-68A7BD26DC4B}"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260D8-CD66-4194-83AE-4439321F55D9}"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165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C4EAE0-6BE4-4135-B54B-68A7BD26DC4B}" type="datetimeFigureOut">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260D8-CD66-4194-83AE-4439321F55D9}" type="slidenum">
              <a:rPr lang="en-US" smtClean="0"/>
              <a:t>‹#›</a:t>
            </a:fld>
            <a:endParaRPr lang="en-US"/>
          </a:p>
        </p:txBody>
      </p:sp>
    </p:spTree>
    <p:extLst>
      <p:ext uri="{BB962C8B-B14F-4D97-AF65-F5344CB8AC3E}">
        <p14:creationId xmlns:p14="http://schemas.microsoft.com/office/powerpoint/2010/main" val="3132787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C4EAE0-6BE4-4135-B54B-68A7BD26DC4B}" type="datetimeFigureOut">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1260D8-CD66-4194-83AE-4439321F55D9}" type="slidenum">
              <a:rPr lang="en-US" smtClean="0"/>
              <a:t>‹#›</a:t>
            </a:fld>
            <a:endParaRPr lang="en-US"/>
          </a:p>
        </p:txBody>
      </p:sp>
    </p:spTree>
    <p:extLst>
      <p:ext uri="{BB962C8B-B14F-4D97-AF65-F5344CB8AC3E}">
        <p14:creationId xmlns:p14="http://schemas.microsoft.com/office/powerpoint/2010/main" val="3163586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C4EAE0-6BE4-4135-B54B-68A7BD26DC4B}" type="datetimeFigureOut">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1260D8-CD66-4194-83AE-4439321F55D9}" type="slidenum">
              <a:rPr lang="en-US" smtClean="0"/>
              <a:t>‹#›</a:t>
            </a:fld>
            <a:endParaRPr lang="en-US"/>
          </a:p>
        </p:txBody>
      </p:sp>
    </p:spTree>
    <p:extLst>
      <p:ext uri="{BB962C8B-B14F-4D97-AF65-F5344CB8AC3E}">
        <p14:creationId xmlns:p14="http://schemas.microsoft.com/office/powerpoint/2010/main" val="46251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4EAE0-6BE4-4135-B54B-68A7BD26DC4B}" type="datetimeFigureOut">
              <a:rPr lang="en-US" smtClean="0"/>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1260D8-CD66-4194-83AE-4439321F55D9}" type="slidenum">
              <a:rPr lang="en-US" smtClean="0"/>
              <a:t>‹#›</a:t>
            </a:fld>
            <a:endParaRPr lang="en-US"/>
          </a:p>
        </p:txBody>
      </p:sp>
    </p:spTree>
    <p:extLst>
      <p:ext uri="{BB962C8B-B14F-4D97-AF65-F5344CB8AC3E}">
        <p14:creationId xmlns:p14="http://schemas.microsoft.com/office/powerpoint/2010/main" val="151444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EC4EAE0-6BE4-4135-B54B-68A7BD26DC4B}" type="datetimeFigureOut">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260D8-CD66-4194-83AE-4439321F55D9}" type="slidenum">
              <a:rPr lang="en-US" smtClean="0"/>
              <a:t>‹#›</a:t>
            </a:fld>
            <a:endParaRPr lang="en-US"/>
          </a:p>
        </p:txBody>
      </p:sp>
    </p:spTree>
    <p:extLst>
      <p:ext uri="{BB962C8B-B14F-4D97-AF65-F5344CB8AC3E}">
        <p14:creationId xmlns:p14="http://schemas.microsoft.com/office/powerpoint/2010/main" val="2738483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C4EAE0-6BE4-4135-B54B-68A7BD26DC4B}" type="datetimeFigureOut">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260D8-CD66-4194-83AE-4439321F55D9}"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8322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EC4EAE0-6BE4-4135-B54B-68A7BD26DC4B}" type="datetimeFigureOut">
              <a:rPr lang="en-US" smtClean="0"/>
              <a:t>4/8/2020</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5B1260D8-CD66-4194-83AE-4439321F55D9}"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07990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image" Target="../media/image20.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notesSlide" Target="../notesSlides/notesSlide36.xml"/><Relationship Id="rId7" Type="http://schemas.openxmlformats.org/officeDocument/2006/relationships/image" Target="../media/image51.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0.png"/><Relationship Id="rId5" Type="http://schemas.openxmlformats.org/officeDocument/2006/relationships/image" Target="../media/image49.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Genética</a:t>
            </a:r>
            <a:r>
              <a:rPr lang="en-US" smtClean="0"/>
              <a:t> </a:t>
            </a:r>
            <a:r>
              <a:rPr lang="en-US"/>
              <a:t>y</a:t>
            </a:r>
            <a:r>
              <a:rPr lang="en-US" smtClean="0"/>
              <a:t> </a:t>
            </a:r>
            <a:r>
              <a:rPr lang="en-US" dirty="0" err="1" smtClean="0"/>
              <a:t>obesidad</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24050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9960" y="1130968"/>
            <a:ext cx="9720071" cy="4023360"/>
          </a:xfrm>
        </p:spPr>
        <p:txBody>
          <a:bodyPr/>
          <a:lstStyle/>
          <a:p>
            <a:pPr>
              <a:buFont typeface="Arial" panose="020B0604020202020204" pitchFamily="34" charset="0"/>
              <a:buChar char="•"/>
            </a:pPr>
            <a:r>
              <a:rPr lang="en-US" dirty="0" err="1" smtClean="0"/>
              <a:t>Mutaciones</a:t>
            </a:r>
            <a:r>
              <a:rPr lang="en-US" dirty="0" smtClean="0"/>
              <a:t> </a:t>
            </a:r>
            <a:r>
              <a:rPr lang="en-US" dirty="0" err="1" smtClean="0"/>
              <a:t>en</a:t>
            </a:r>
            <a:r>
              <a:rPr lang="en-US" dirty="0" smtClean="0"/>
              <a:t> genes </a:t>
            </a:r>
            <a:r>
              <a:rPr lang="en-US" dirty="0" err="1" smtClean="0"/>
              <a:t>implicados</a:t>
            </a:r>
            <a:r>
              <a:rPr lang="en-US" dirty="0" smtClean="0"/>
              <a:t> </a:t>
            </a:r>
            <a:r>
              <a:rPr lang="en-US" dirty="0" err="1" smtClean="0"/>
              <a:t>en</a:t>
            </a:r>
            <a:r>
              <a:rPr lang="en-US" dirty="0" smtClean="0"/>
              <a:t> </a:t>
            </a:r>
            <a:r>
              <a:rPr lang="en-US" dirty="0" err="1" smtClean="0"/>
              <a:t>codificación</a:t>
            </a:r>
            <a:r>
              <a:rPr lang="en-US" dirty="0" smtClean="0"/>
              <a:t> y </a:t>
            </a:r>
            <a:r>
              <a:rPr lang="en-US" dirty="0" err="1" smtClean="0"/>
              <a:t>síntesis</a:t>
            </a:r>
            <a:r>
              <a:rPr lang="en-US" dirty="0" smtClean="0"/>
              <a:t> de </a:t>
            </a:r>
            <a:r>
              <a:rPr lang="en-US" dirty="0" err="1" smtClean="0"/>
              <a:t>proteínas</a:t>
            </a:r>
            <a:r>
              <a:rPr lang="en-US" dirty="0" smtClean="0"/>
              <a:t> </a:t>
            </a:r>
            <a:r>
              <a:rPr lang="en-US" dirty="0" err="1" smtClean="0"/>
              <a:t>involucradas</a:t>
            </a:r>
            <a:r>
              <a:rPr lang="en-US" dirty="0" smtClean="0"/>
              <a:t> </a:t>
            </a:r>
            <a:r>
              <a:rPr lang="en-US" dirty="0" err="1" smtClean="0"/>
              <a:t>en</a:t>
            </a:r>
            <a:r>
              <a:rPr lang="en-US" dirty="0" smtClean="0"/>
              <a:t> la </a:t>
            </a:r>
            <a:r>
              <a:rPr lang="en-US" dirty="0" err="1" smtClean="0"/>
              <a:t>regulación</a:t>
            </a:r>
            <a:r>
              <a:rPr lang="en-US" dirty="0" smtClean="0"/>
              <a:t> del </a:t>
            </a:r>
            <a:r>
              <a:rPr lang="en-US" dirty="0" err="1" smtClean="0"/>
              <a:t>apetito</a:t>
            </a:r>
            <a:r>
              <a:rPr lang="en-US" dirty="0" smtClean="0"/>
              <a:t> y </a:t>
            </a:r>
            <a:r>
              <a:rPr lang="en-US" dirty="0" err="1" smtClean="0"/>
              <a:t>saciedad</a:t>
            </a:r>
            <a:r>
              <a:rPr lang="en-US" dirty="0" smtClean="0"/>
              <a:t> </a:t>
            </a:r>
            <a:endParaRPr lang="en-US" dirty="0"/>
          </a:p>
        </p:txBody>
      </p:sp>
      <p:pic>
        <p:nvPicPr>
          <p:cNvPr id="4" name="Picture 3"/>
          <p:cNvPicPr>
            <a:picLocks noChangeAspect="1"/>
          </p:cNvPicPr>
          <p:nvPr/>
        </p:nvPicPr>
        <p:blipFill>
          <a:blip r:embed="rId3"/>
          <a:stretch>
            <a:fillRect/>
          </a:stretch>
        </p:blipFill>
        <p:spPr>
          <a:xfrm>
            <a:off x="3248525" y="2201206"/>
            <a:ext cx="4745131" cy="2627468"/>
          </a:xfrm>
          <a:prstGeom prst="rect">
            <a:avLst/>
          </a:prstGeom>
        </p:spPr>
      </p:pic>
      <p:sp>
        <p:nvSpPr>
          <p:cNvPr id="5" name="Footer Placeholder 3"/>
          <p:cNvSpPr>
            <a:spLocks noGrp="1"/>
          </p:cNvSpPr>
          <p:nvPr>
            <p:ph type="ftr" sz="quarter" idx="11"/>
          </p:nvPr>
        </p:nvSpPr>
        <p:spPr>
          <a:xfrm>
            <a:off x="4842932" y="6470704"/>
            <a:ext cx="5901458" cy="274320"/>
          </a:xfrm>
        </p:spPr>
        <p:txBody>
          <a:bodyPr/>
          <a:lstStyle/>
          <a:p>
            <a:r>
              <a:rPr lang="en-US" smtClean="0"/>
              <a:t>Gonzalez,E. Genes and Obesity: a cause and effect relationship.Endocrinol Nutr. 2011;58(9):492---496</a:t>
            </a:r>
            <a:endParaRPr lang="en-US"/>
          </a:p>
        </p:txBody>
      </p:sp>
    </p:spTree>
    <p:extLst>
      <p:ext uri="{BB962C8B-B14F-4D97-AF65-F5344CB8AC3E}">
        <p14:creationId xmlns:p14="http://schemas.microsoft.com/office/powerpoint/2010/main" val="1798185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1070403"/>
            <a:ext cx="3567327" cy="4714024"/>
          </a:xfrm>
        </p:spPr>
        <p:txBody>
          <a:bodyPr>
            <a:normAutofit/>
          </a:bodyPr>
          <a:lstStyle/>
          <a:p>
            <a:pPr>
              <a:buFont typeface="Arial" panose="020B0604020202020204" pitchFamily="34" charset="0"/>
              <a:buChar char="•"/>
            </a:pPr>
            <a:r>
              <a:rPr lang="en-US" sz="1800" dirty="0" smtClean="0"/>
              <a:t>La </a:t>
            </a:r>
            <a:r>
              <a:rPr lang="en-US" sz="1800" dirty="0" err="1" smtClean="0"/>
              <a:t>deficiencia</a:t>
            </a:r>
            <a:r>
              <a:rPr lang="en-US" sz="1800" dirty="0" smtClean="0"/>
              <a:t> de </a:t>
            </a:r>
            <a:r>
              <a:rPr lang="en-US" sz="1800" dirty="0" err="1" smtClean="0"/>
              <a:t>leptina</a:t>
            </a:r>
            <a:r>
              <a:rPr lang="en-US" sz="1800" dirty="0" smtClean="0"/>
              <a:t> </a:t>
            </a:r>
            <a:r>
              <a:rPr lang="en-US" sz="1800" dirty="0" err="1" smtClean="0"/>
              <a:t>fue</a:t>
            </a:r>
            <a:r>
              <a:rPr lang="en-US" sz="1800" dirty="0" smtClean="0"/>
              <a:t> la primer causa de </a:t>
            </a:r>
            <a:r>
              <a:rPr lang="en-US" sz="1800" dirty="0" err="1" smtClean="0"/>
              <a:t>obesidad</a:t>
            </a:r>
            <a:r>
              <a:rPr lang="en-US" sz="1800" dirty="0" smtClean="0"/>
              <a:t> </a:t>
            </a:r>
            <a:r>
              <a:rPr lang="en-US" sz="1800" dirty="0" err="1" smtClean="0"/>
              <a:t>mogénica</a:t>
            </a:r>
            <a:r>
              <a:rPr lang="en-US" sz="1800" dirty="0" smtClean="0"/>
              <a:t> </a:t>
            </a:r>
            <a:r>
              <a:rPr lang="en-US" sz="1800" dirty="0" err="1" smtClean="0"/>
              <a:t>demostrada</a:t>
            </a:r>
            <a:r>
              <a:rPr lang="en-US" sz="1800" dirty="0" smtClean="0"/>
              <a:t> </a:t>
            </a:r>
            <a:r>
              <a:rPr lang="en-US" sz="1800" dirty="0" err="1" smtClean="0"/>
              <a:t>en</a:t>
            </a:r>
            <a:r>
              <a:rPr lang="en-US" sz="1800" dirty="0" smtClean="0"/>
              <a:t> un </a:t>
            </a:r>
            <a:r>
              <a:rPr lang="en-US" sz="1800" dirty="0" err="1" smtClean="0"/>
              <a:t>paciente</a:t>
            </a:r>
            <a:r>
              <a:rPr lang="en-US" sz="1800" dirty="0" smtClean="0"/>
              <a:t> </a:t>
            </a:r>
            <a:r>
              <a:rPr lang="en-US" sz="1800" dirty="0" err="1" smtClean="0"/>
              <a:t>humano</a:t>
            </a:r>
            <a:r>
              <a:rPr lang="en-US" sz="1800" dirty="0" smtClean="0"/>
              <a:t>.</a:t>
            </a:r>
          </a:p>
          <a:p>
            <a:pPr marL="0" indent="0">
              <a:buNone/>
            </a:pPr>
            <a:endParaRPr lang="en-US" sz="1800" dirty="0" smtClean="0"/>
          </a:p>
          <a:p>
            <a:pPr>
              <a:buFont typeface="Arial" panose="020B0604020202020204" pitchFamily="34" charset="0"/>
              <a:buChar char="•"/>
            </a:pPr>
            <a:r>
              <a:rPr lang="en-US" sz="1800" dirty="0" err="1" smtClean="0"/>
              <a:t>Vía</a:t>
            </a:r>
            <a:r>
              <a:rPr lang="en-US" sz="1800" dirty="0" smtClean="0"/>
              <a:t> </a:t>
            </a:r>
            <a:r>
              <a:rPr lang="en-US" sz="1800" dirty="0" err="1" smtClean="0"/>
              <a:t>leptina</a:t>
            </a:r>
            <a:r>
              <a:rPr lang="en-US" sz="1800" dirty="0" smtClean="0"/>
              <a:t>/</a:t>
            </a:r>
            <a:r>
              <a:rPr lang="en-US" sz="1800" dirty="0" err="1" smtClean="0"/>
              <a:t>melanocortinas</a:t>
            </a:r>
            <a:r>
              <a:rPr lang="en-US" sz="1800" dirty="0" smtClean="0"/>
              <a:t>. </a:t>
            </a:r>
            <a:br>
              <a:rPr lang="en-US" sz="1800" dirty="0" smtClean="0"/>
            </a:br>
            <a:r>
              <a:rPr lang="en-US" sz="1800" dirty="0" smtClean="0"/>
              <a:t>Receptor LEPR, POMC, PCSK1, MC4R</a:t>
            </a:r>
          </a:p>
          <a:p>
            <a:pPr>
              <a:buFont typeface="Arial" panose="020B0604020202020204" pitchFamily="34" charset="0"/>
              <a:buChar char="•"/>
            </a:pPr>
            <a:r>
              <a:rPr lang="en-US" sz="1800" dirty="0" smtClean="0"/>
              <a:t>SIM1, BDNF 36, NTRK2</a:t>
            </a:r>
          </a:p>
          <a:p>
            <a:pPr>
              <a:buFont typeface="Arial" panose="020B0604020202020204" pitchFamily="34" charset="0"/>
              <a:buChar char="•"/>
            </a:pPr>
            <a:r>
              <a:rPr lang="en-US" sz="1800" dirty="0" smtClean="0"/>
              <a:t>Balance </a:t>
            </a:r>
            <a:r>
              <a:rPr lang="en-US" sz="1800" dirty="0" err="1" smtClean="0"/>
              <a:t>energético</a:t>
            </a:r>
            <a:endParaRPr lang="en-US" sz="1800" dirty="0" smtClean="0"/>
          </a:p>
          <a:p>
            <a:pPr>
              <a:buFont typeface="Arial" panose="020B0604020202020204" pitchFamily="34" charset="0"/>
              <a:buChar char="•"/>
            </a:pPr>
            <a:r>
              <a:rPr lang="en-US" sz="1800" dirty="0" err="1" smtClean="0"/>
              <a:t>Hiperfagia</a:t>
            </a:r>
            <a:r>
              <a:rPr lang="en-US" sz="1800" dirty="0" smtClean="0"/>
              <a:t> </a:t>
            </a:r>
            <a:endParaRPr lang="en-US" sz="1800" dirty="0"/>
          </a:p>
        </p:txBody>
      </p:sp>
      <p:sp>
        <p:nvSpPr>
          <p:cNvPr id="5" name="Footer Placeholder 4"/>
          <p:cNvSpPr>
            <a:spLocks noGrp="1"/>
          </p:cNvSpPr>
          <p:nvPr>
            <p:ph type="ftr" sz="quarter" idx="11"/>
          </p:nvPr>
        </p:nvSpPr>
        <p:spPr/>
        <p:txBody>
          <a:bodyPr/>
          <a:lstStyle/>
          <a:p>
            <a:r>
              <a:rPr lang="en-US" smtClean="0"/>
              <a:t>Walley, A. The genetic contribution to non-syndromatic guman obesity. Nature Reviews Genetics (2009) 10:431–442</a:t>
            </a:r>
            <a:endParaRPr lang="en-US"/>
          </a:p>
        </p:txBody>
      </p:sp>
      <p:pic>
        <p:nvPicPr>
          <p:cNvPr id="6" name="Picture 5"/>
          <p:cNvPicPr>
            <a:picLocks noChangeAspect="1"/>
          </p:cNvPicPr>
          <p:nvPr/>
        </p:nvPicPr>
        <p:blipFill>
          <a:blip r:embed="rId3"/>
          <a:stretch>
            <a:fillRect/>
          </a:stretch>
        </p:blipFill>
        <p:spPr>
          <a:xfrm>
            <a:off x="5174358" y="1327668"/>
            <a:ext cx="6487912" cy="3808536"/>
          </a:xfrm>
          <a:prstGeom prst="rect">
            <a:avLst/>
          </a:prstGeom>
        </p:spPr>
      </p:pic>
    </p:spTree>
    <p:extLst>
      <p:ext uri="{BB962C8B-B14F-4D97-AF65-F5344CB8AC3E}">
        <p14:creationId xmlns:p14="http://schemas.microsoft.com/office/powerpoint/2010/main" val="234898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319" y="1270000"/>
            <a:ext cx="9720071" cy="4023360"/>
          </a:xfrm>
        </p:spPr>
        <p:txBody>
          <a:bodyPr>
            <a:normAutofit lnSpcReduction="10000"/>
          </a:bodyPr>
          <a:lstStyle/>
          <a:p>
            <a:pPr marL="0" indent="0">
              <a:buNone/>
            </a:pPr>
            <a:r>
              <a:rPr lang="en-US" b="1" dirty="0" err="1" smtClean="0">
                <a:solidFill>
                  <a:schemeClr val="accent4">
                    <a:lumMod val="75000"/>
                  </a:schemeClr>
                </a:solidFill>
              </a:rPr>
              <a:t>Deficiencia</a:t>
            </a:r>
            <a:r>
              <a:rPr lang="en-US" b="1" dirty="0" smtClean="0">
                <a:solidFill>
                  <a:schemeClr val="accent4">
                    <a:lumMod val="75000"/>
                  </a:schemeClr>
                </a:solidFill>
              </a:rPr>
              <a:t> de </a:t>
            </a:r>
            <a:r>
              <a:rPr lang="en-US" b="1" dirty="0" err="1" smtClean="0">
                <a:solidFill>
                  <a:schemeClr val="accent4">
                    <a:lumMod val="75000"/>
                  </a:schemeClr>
                </a:solidFill>
              </a:rPr>
              <a:t>leptina</a:t>
            </a:r>
            <a:endParaRPr lang="en-US" b="1" dirty="0" smtClean="0">
              <a:solidFill>
                <a:schemeClr val="accent4">
                  <a:lumMod val="75000"/>
                </a:schemeClr>
              </a:solidFill>
            </a:endParaRPr>
          </a:p>
          <a:p>
            <a:pPr>
              <a:buFont typeface="Arial" panose="020B0604020202020204" pitchFamily="34" charset="0"/>
              <a:buChar char="•"/>
            </a:pPr>
            <a:r>
              <a:rPr lang="en-US" dirty="0" smtClean="0"/>
              <a:t>Gen LEP, </a:t>
            </a:r>
            <a:r>
              <a:rPr lang="en-US" dirty="0" err="1" smtClean="0"/>
              <a:t>cromosoma</a:t>
            </a:r>
            <a:r>
              <a:rPr lang="en-US" dirty="0" smtClean="0"/>
              <a:t> 7q31.3</a:t>
            </a:r>
          </a:p>
          <a:p>
            <a:pPr>
              <a:buFont typeface="Arial" panose="020B0604020202020204" pitchFamily="34" charset="0"/>
              <a:buChar char="•"/>
            </a:pPr>
            <a:r>
              <a:rPr lang="en-US" dirty="0" err="1" smtClean="0"/>
              <a:t>Herencia</a:t>
            </a:r>
            <a:r>
              <a:rPr lang="en-US" dirty="0" smtClean="0"/>
              <a:t> </a:t>
            </a:r>
            <a:r>
              <a:rPr lang="en-US" dirty="0" err="1" smtClean="0"/>
              <a:t>recesiva</a:t>
            </a:r>
            <a:endParaRPr lang="en-US" dirty="0" smtClean="0"/>
          </a:p>
          <a:p>
            <a:pPr>
              <a:buFont typeface="Arial" panose="020B0604020202020204" pitchFamily="34" charset="0"/>
              <a:buChar char="•"/>
            </a:pPr>
            <a:r>
              <a:rPr lang="en-US" dirty="0" smtClean="0"/>
              <a:t>Hasta 10 </a:t>
            </a:r>
            <a:r>
              <a:rPr lang="en-US" dirty="0" err="1" smtClean="0"/>
              <a:t>mutaciones</a:t>
            </a:r>
            <a:r>
              <a:rPr lang="en-US" dirty="0" smtClean="0"/>
              <a:t> de </a:t>
            </a:r>
            <a:r>
              <a:rPr lang="en-US" dirty="0" err="1" smtClean="0"/>
              <a:t>leptina</a:t>
            </a:r>
            <a:endParaRPr lang="en-US" dirty="0" smtClean="0"/>
          </a:p>
          <a:p>
            <a:pPr>
              <a:buFont typeface="Arial" panose="020B0604020202020204" pitchFamily="34" charset="0"/>
              <a:buChar char="•"/>
            </a:pPr>
            <a:r>
              <a:rPr lang="en-US" dirty="0" err="1" smtClean="0"/>
              <a:t>Ganancia</a:t>
            </a:r>
            <a:r>
              <a:rPr lang="en-US" dirty="0" smtClean="0"/>
              <a:t> de peso post natal, </a:t>
            </a:r>
            <a:r>
              <a:rPr lang="en-US" dirty="0" err="1" smtClean="0"/>
              <a:t>hiperfagia</a:t>
            </a:r>
            <a:r>
              <a:rPr lang="en-US" dirty="0" smtClean="0"/>
              <a:t/>
            </a:r>
            <a:br>
              <a:rPr lang="en-US" dirty="0" smtClean="0"/>
            </a:br>
            <a:r>
              <a:rPr lang="en-US" dirty="0" err="1" smtClean="0"/>
              <a:t>Inmunidad</a:t>
            </a:r>
            <a:r>
              <a:rPr lang="en-US" dirty="0" smtClean="0"/>
              <a:t> </a:t>
            </a:r>
            <a:r>
              <a:rPr lang="en-US" dirty="0" err="1"/>
              <a:t>C</a:t>
            </a:r>
            <a:r>
              <a:rPr lang="en-US" dirty="0" err="1" smtClean="0"/>
              <a:t>el</a:t>
            </a:r>
            <a:r>
              <a:rPr lang="en-US" dirty="0" smtClean="0"/>
              <a:t> T </a:t>
            </a:r>
            <a:r>
              <a:rPr lang="en-US" dirty="0" err="1" smtClean="0"/>
              <a:t>defectuosa</a:t>
            </a:r>
            <a:r>
              <a:rPr lang="en-US" dirty="0" smtClean="0"/>
              <a:t/>
            </a:r>
            <a:br>
              <a:rPr lang="en-US" dirty="0" smtClean="0"/>
            </a:br>
            <a:r>
              <a:rPr lang="en-US" dirty="0" err="1" smtClean="0"/>
              <a:t>Hipogonadismo</a:t>
            </a:r>
            <a:r>
              <a:rPr lang="en-US" dirty="0" smtClean="0"/>
              <a:t> </a:t>
            </a:r>
            <a:r>
              <a:rPr lang="en-US" dirty="0" err="1" smtClean="0"/>
              <a:t>hipogonadotrópico</a:t>
            </a:r>
            <a:endParaRPr lang="en-US" dirty="0" smtClean="0"/>
          </a:p>
          <a:p>
            <a:pPr>
              <a:buFont typeface="Arial" panose="020B0604020202020204" pitchFamily="34" charset="0"/>
              <a:buChar char="•"/>
            </a:pPr>
            <a:endParaRPr lang="en-US" dirty="0"/>
          </a:p>
          <a:p>
            <a:pPr>
              <a:buFont typeface="Arial" panose="020B0604020202020204" pitchFamily="34" charset="0"/>
              <a:buChar char="•"/>
            </a:pPr>
            <a:r>
              <a:rPr lang="en-US" dirty="0" err="1" smtClean="0"/>
              <a:t>Obesidad</a:t>
            </a:r>
            <a:r>
              <a:rPr lang="en-US" dirty="0" smtClean="0"/>
              <a:t> y </a:t>
            </a:r>
            <a:r>
              <a:rPr lang="en-US" dirty="0" err="1" smtClean="0"/>
              <a:t>efectos</a:t>
            </a:r>
            <a:r>
              <a:rPr lang="en-US" dirty="0" smtClean="0"/>
              <a:t> </a:t>
            </a:r>
            <a:r>
              <a:rPr lang="en-US" dirty="0" err="1" smtClean="0"/>
              <a:t>secundarios</a:t>
            </a:r>
            <a:endParaRPr lang="en-US" dirty="0" smtClean="0"/>
          </a:p>
          <a:p>
            <a:pPr>
              <a:buFont typeface="Arial" panose="020B0604020202020204" pitchFamily="34" charset="0"/>
              <a:buChar char="•"/>
            </a:pPr>
            <a:r>
              <a:rPr lang="en-US" dirty="0" smtClean="0"/>
              <a:t>FDA</a:t>
            </a:r>
            <a:r>
              <a:rPr lang="en-US" dirty="0" smtClean="0">
                <a:sym typeface="Wingdings" panose="05000000000000000000" pitchFamily="2" charset="2"/>
              </a:rPr>
              <a:t> </a:t>
            </a:r>
            <a:r>
              <a:rPr lang="en-US" dirty="0" err="1" smtClean="0">
                <a:sym typeface="Wingdings" panose="05000000000000000000" pitchFamily="2" charset="2"/>
              </a:rPr>
              <a:t>Metrelpetina</a:t>
            </a:r>
            <a:endParaRPr lang="en-US" dirty="0"/>
          </a:p>
        </p:txBody>
      </p:sp>
      <p:sp>
        <p:nvSpPr>
          <p:cNvPr id="4" name="Footer Placeholder 3"/>
          <p:cNvSpPr>
            <a:spLocks noGrp="1"/>
          </p:cNvSpPr>
          <p:nvPr>
            <p:ph type="ftr" sz="quarter" idx="11"/>
          </p:nvPr>
        </p:nvSpPr>
        <p:spPr/>
        <p:txBody>
          <a:bodyPr/>
          <a:lstStyle/>
          <a:p>
            <a:r>
              <a:rPr lang="en-US" dirty="0" smtClean="0"/>
              <a:t>Vidhu V. </a:t>
            </a:r>
            <a:r>
              <a:rPr lang="en-US" dirty="0" err="1" smtClean="0"/>
              <a:t>Thaker</a:t>
            </a:r>
            <a:r>
              <a:rPr lang="en-US" dirty="0" smtClean="0"/>
              <a:t>. </a:t>
            </a:r>
            <a:r>
              <a:rPr lang="en-US" dirty="0" err="1" smtClean="0"/>
              <a:t>Genetis</a:t>
            </a:r>
            <a:r>
              <a:rPr lang="en-US" dirty="0" smtClean="0"/>
              <a:t> and </a:t>
            </a:r>
            <a:r>
              <a:rPr lang="en-US" dirty="0" err="1" smtClean="0"/>
              <a:t>Epignetic</a:t>
            </a:r>
            <a:r>
              <a:rPr lang="en-US" dirty="0" smtClean="0"/>
              <a:t> Causes of Obesity. </a:t>
            </a:r>
            <a:r>
              <a:rPr lang="en-US" dirty="0" err="1" smtClean="0"/>
              <a:t>Adolesc</a:t>
            </a:r>
            <a:r>
              <a:rPr lang="en-US" dirty="0" smtClean="0"/>
              <a:t> Med State Art Rev. 2017 ; 28(2): 379–405.</a:t>
            </a:r>
            <a:endParaRPr lang="en-US" dirty="0"/>
          </a:p>
        </p:txBody>
      </p:sp>
      <p:pic>
        <p:nvPicPr>
          <p:cNvPr id="5" name="Picture 4"/>
          <p:cNvPicPr>
            <a:picLocks noChangeAspect="1"/>
          </p:cNvPicPr>
          <p:nvPr/>
        </p:nvPicPr>
        <p:blipFill>
          <a:blip r:embed="rId3"/>
          <a:stretch>
            <a:fillRect/>
          </a:stretch>
        </p:blipFill>
        <p:spPr>
          <a:xfrm>
            <a:off x="6246569" y="1038926"/>
            <a:ext cx="4673478" cy="3374287"/>
          </a:xfrm>
          <a:prstGeom prst="rect">
            <a:avLst/>
          </a:prstGeom>
        </p:spPr>
      </p:pic>
      <p:sp>
        <p:nvSpPr>
          <p:cNvPr id="7" name="Footer Placeholder 3"/>
          <p:cNvSpPr txBox="1">
            <a:spLocks/>
          </p:cNvSpPr>
          <p:nvPr/>
        </p:nvSpPr>
        <p:spPr>
          <a:xfrm>
            <a:off x="4842932" y="6069408"/>
            <a:ext cx="5901458" cy="274320"/>
          </a:xfrm>
          <a:prstGeom prst="rect">
            <a:avLst/>
          </a:prstGeom>
        </p:spPr>
        <p:txBody>
          <a:bodyPr vert="horz" lIns="91440" tIns="45720" rIns="91440" bIns="45720" rtlCol="0" anchor="ctr"/>
          <a:lstStyle>
            <a:defPPr>
              <a:defRPr lang="en-US"/>
            </a:defPPr>
            <a:lvl1pPr marL="0" algn="r" defTabSz="457200" rtl="0" eaLnBrk="1" latinLnBrk="0" hangingPunct="1">
              <a:defRPr sz="1000" kern="1200" cap="all" baseline="0">
                <a:solidFill>
                  <a:schemeClr val="tx1">
                    <a:lumMod val="90000"/>
                    <a:lumOff val="10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Saeed, S., </a:t>
            </a:r>
            <a:r>
              <a:rPr lang="en-US" dirty="0" err="1" smtClean="0"/>
              <a:t>Bonnefond</a:t>
            </a:r>
            <a:r>
              <a:rPr lang="en-US" dirty="0" smtClean="0"/>
              <a:t>, A., </a:t>
            </a:r>
            <a:r>
              <a:rPr lang="en-US" dirty="0" err="1" smtClean="0"/>
              <a:t>Manzoor</a:t>
            </a:r>
            <a:r>
              <a:rPr lang="en-US" dirty="0" smtClean="0"/>
              <a:t>, J., Philippe, J., Durand, E., Arshad, M., Sand, O., Butt, T.A., </a:t>
            </a:r>
            <a:r>
              <a:rPr lang="en-US" dirty="0" err="1" smtClean="0"/>
              <a:t>Falchi</a:t>
            </a:r>
            <a:r>
              <a:rPr lang="en-US" dirty="0" smtClean="0"/>
              <a:t>, M., </a:t>
            </a:r>
            <a:r>
              <a:rPr lang="en-US" dirty="0" err="1" smtClean="0"/>
              <a:t>Arslan</a:t>
            </a:r>
            <a:r>
              <a:rPr lang="en-US" dirty="0" smtClean="0"/>
              <a:t>, M. and </a:t>
            </a:r>
            <a:r>
              <a:rPr lang="en-US" dirty="0" err="1" smtClean="0"/>
              <a:t>Froguel</a:t>
            </a:r>
            <a:r>
              <a:rPr lang="en-US" dirty="0" smtClean="0"/>
              <a:t>, P. (2014), Novel LEPR mutations in obese Pakistani children identified by PCR‐based enrichment and next generation sequencing. Obesity, 22: 1112-1117. doi:10.1002/oby.20667</a:t>
            </a:r>
            <a:endParaRPr lang="en-US" dirty="0"/>
          </a:p>
        </p:txBody>
      </p:sp>
      <p:pic>
        <p:nvPicPr>
          <p:cNvPr id="8" name="Picture 7"/>
          <p:cNvPicPr>
            <a:picLocks noChangeAspect="1"/>
          </p:cNvPicPr>
          <p:nvPr/>
        </p:nvPicPr>
        <p:blipFill>
          <a:blip r:embed="rId4"/>
          <a:stretch>
            <a:fillRect/>
          </a:stretch>
        </p:blipFill>
        <p:spPr>
          <a:xfrm>
            <a:off x="6050940" y="3220181"/>
            <a:ext cx="2846644" cy="2322722"/>
          </a:xfrm>
          <a:prstGeom prst="rect">
            <a:avLst/>
          </a:prstGeom>
        </p:spPr>
      </p:pic>
      <p:pic>
        <p:nvPicPr>
          <p:cNvPr id="9" name="Picture 8"/>
          <p:cNvPicPr>
            <a:picLocks noChangeAspect="1"/>
          </p:cNvPicPr>
          <p:nvPr/>
        </p:nvPicPr>
        <p:blipFill>
          <a:blip r:embed="rId5"/>
          <a:stretch>
            <a:fillRect/>
          </a:stretch>
        </p:blipFill>
        <p:spPr>
          <a:xfrm>
            <a:off x="8897584" y="2132131"/>
            <a:ext cx="2319779" cy="3430553"/>
          </a:xfrm>
          <a:prstGeom prst="rect">
            <a:avLst/>
          </a:prstGeom>
        </p:spPr>
      </p:pic>
    </p:spTree>
    <p:extLst>
      <p:ext uri="{BB962C8B-B14F-4D97-AF65-F5344CB8AC3E}">
        <p14:creationId xmlns:p14="http://schemas.microsoft.com/office/powerpoint/2010/main" val="235362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err="1" smtClean="0">
                <a:solidFill>
                  <a:schemeClr val="accent4">
                    <a:lumMod val="75000"/>
                  </a:schemeClr>
                </a:solidFill>
              </a:rPr>
              <a:t>Mutación</a:t>
            </a:r>
            <a:r>
              <a:rPr lang="en-US" b="1" dirty="0" smtClean="0">
                <a:solidFill>
                  <a:schemeClr val="accent4">
                    <a:lumMod val="75000"/>
                  </a:schemeClr>
                </a:solidFill>
              </a:rPr>
              <a:t> Receptor de </a:t>
            </a:r>
            <a:r>
              <a:rPr lang="en-US" b="1" dirty="0" err="1" smtClean="0">
                <a:solidFill>
                  <a:schemeClr val="accent4">
                    <a:lumMod val="75000"/>
                  </a:schemeClr>
                </a:solidFill>
              </a:rPr>
              <a:t>Leptina</a:t>
            </a:r>
            <a:r>
              <a:rPr lang="en-US" b="1" dirty="0" smtClean="0">
                <a:solidFill>
                  <a:schemeClr val="accent4">
                    <a:lumMod val="75000"/>
                  </a:schemeClr>
                </a:solidFill>
              </a:rPr>
              <a:t> (LEPR)</a:t>
            </a:r>
          </a:p>
          <a:p>
            <a:pPr>
              <a:buFont typeface="Arial" panose="020B0604020202020204" pitchFamily="34" charset="0"/>
              <a:buChar char="•"/>
            </a:pPr>
            <a:r>
              <a:rPr lang="en-US" dirty="0" smtClean="0"/>
              <a:t>2-3%</a:t>
            </a:r>
          </a:p>
          <a:p>
            <a:pPr>
              <a:buFont typeface="Arial" panose="020B0604020202020204" pitchFamily="34" charset="0"/>
              <a:buChar char="•"/>
            </a:pPr>
            <a:r>
              <a:rPr lang="en-US" dirty="0" err="1" smtClean="0"/>
              <a:t>Deficiencia</a:t>
            </a:r>
            <a:r>
              <a:rPr lang="en-US" dirty="0" smtClean="0"/>
              <a:t> </a:t>
            </a:r>
            <a:r>
              <a:rPr lang="en-US" dirty="0" err="1" smtClean="0"/>
              <a:t>hormona</a:t>
            </a:r>
            <a:r>
              <a:rPr lang="en-US" dirty="0" smtClean="0"/>
              <a:t> de </a:t>
            </a:r>
            <a:r>
              <a:rPr lang="en-US" dirty="0" err="1" smtClean="0"/>
              <a:t>crecimiento</a:t>
            </a:r>
            <a:r>
              <a:rPr lang="en-US" dirty="0" smtClean="0"/>
              <a:t> y </a:t>
            </a:r>
            <a:r>
              <a:rPr lang="en-US" dirty="0" err="1" smtClean="0"/>
              <a:t>función</a:t>
            </a:r>
            <a:r>
              <a:rPr lang="en-US" dirty="0" smtClean="0"/>
              <a:t> </a:t>
            </a:r>
            <a:r>
              <a:rPr lang="en-US" dirty="0" err="1" smtClean="0"/>
              <a:t>tiroidea</a:t>
            </a:r>
            <a:endParaRPr lang="en-US" dirty="0" smtClean="0"/>
          </a:p>
          <a:p>
            <a:pPr>
              <a:buFont typeface="Arial" panose="020B0604020202020204" pitchFamily="34" charset="0"/>
              <a:buChar char="•"/>
            </a:pPr>
            <a:r>
              <a:rPr lang="en-US" dirty="0" smtClean="0"/>
              <a:t>≠ </a:t>
            </a:r>
            <a:r>
              <a:rPr lang="en-US" dirty="0" err="1" smtClean="0"/>
              <a:t>tratamiento</a:t>
            </a:r>
            <a:endParaRPr lang="en-US" dirty="0"/>
          </a:p>
        </p:txBody>
      </p:sp>
      <p:sp>
        <p:nvSpPr>
          <p:cNvPr id="4" name="Footer Placeholder 3"/>
          <p:cNvSpPr>
            <a:spLocks noGrp="1"/>
          </p:cNvSpPr>
          <p:nvPr>
            <p:ph type="ftr" sz="quarter" idx="11"/>
          </p:nvPr>
        </p:nvSpPr>
        <p:spPr>
          <a:xfrm>
            <a:off x="4842932" y="6470704"/>
            <a:ext cx="5901458" cy="274320"/>
          </a:xfrm>
        </p:spPr>
        <p:txBody>
          <a:bodyPr/>
          <a:lstStyle/>
          <a:p>
            <a:r>
              <a:rPr lang="en-US" dirty="0" smtClean="0"/>
              <a:t>Vidhu V. </a:t>
            </a:r>
            <a:r>
              <a:rPr lang="en-US" dirty="0" err="1" smtClean="0"/>
              <a:t>Thaker</a:t>
            </a:r>
            <a:r>
              <a:rPr lang="en-US" dirty="0" smtClean="0"/>
              <a:t>. </a:t>
            </a:r>
            <a:r>
              <a:rPr lang="en-US" dirty="0" err="1" smtClean="0"/>
              <a:t>Genetis</a:t>
            </a:r>
            <a:r>
              <a:rPr lang="en-US" dirty="0" smtClean="0"/>
              <a:t> and </a:t>
            </a:r>
            <a:r>
              <a:rPr lang="en-US" dirty="0" err="1" smtClean="0"/>
              <a:t>Epignetic</a:t>
            </a:r>
            <a:r>
              <a:rPr lang="en-US" dirty="0" smtClean="0"/>
              <a:t> Causes of Obesity. </a:t>
            </a:r>
            <a:r>
              <a:rPr lang="en-US" dirty="0" err="1" smtClean="0"/>
              <a:t>Adolesc</a:t>
            </a:r>
            <a:r>
              <a:rPr lang="en-US" dirty="0" smtClean="0"/>
              <a:t> Med State Art Rev. 2017 ; 28(2): 379–405.</a:t>
            </a:r>
            <a:endParaRPr lang="en-US" dirty="0"/>
          </a:p>
        </p:txBody>
      </p:sp>
    </p:spTree>
    <p:extLst>
      <p:ext uri="{BB962C8B-B14F-4D97-AF65-F5344CB8AC3E}">
        <p14:creationId xmlns:p14="http://schemas.microsoft.com/office/powerpoint/2010/main" val="713676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smtClean="0">
                <a:solidFill>
                  <a:schemeClr val="accent4">
                    <a:lumMod val="75000"/>
                  </a:schemeClr>
                </a:solidFill>
              </a:rPr>
              <a:t>Mutación</a:t>
            </a:r>
            <a:r>
              <a:rPr lang="en-US" b="1" dirty="0" smtClean="0">
                <a:solidFill>
                  <a:schemeClr val="accent4">
                    <a:lumMod val="75000"/>
                  </a:schemeClr>
                </a:solidFill>
              </a:rPr>
              <a:t> POMC</a:t>
            </a:r>
          </a:p>
          <a:p>
            <a:pPr>
              <a:buFont typeface="Arial" panose="020B0604020202020204" pitchFamily="34" charset="0"/>
              <a:buChar char="•"/>
            </a:pPr>
            <a:r>
              <a:rPr lang="en-US" dirty="0" err="1" smtClean="0"/>
              <a:t>Ausencia</a:t>
            </a:r>
            <a:r>
              <a:rPr lang="en-US" dirty="0" smtClean="0"/>
              <a:t> ACTH, </a:t>
            </a:r>
            <a:r>
              <a:rPr lang="en-US" sz="2400" dirty="0"/>
              <a:t>α-MSH and </a:t>
            </a:r>
            <a:r>
              <a:rPr lang="en-US" sz="2400" dirty="0" smtClean="0"/>
              <a:t>β-endorphins.</a:t>
            </a:r>
          </a:p>
          <a:p>
            <a:pPr>
              <a:buFont typeface="Arial" panose="020B0604020202020204" pitchFamily="34" charset="0"/>
              <a:buChar char="•"/>
            </a:pPr>
            <a:r>
              <a:rPr lang="en-US" sz="2400" dirty="0" smtClean="0"/>
              <a:t>&lt;10 personas </a:t>
            </a:r>
            <a:r>
              <a:rPr lang="en-US" sz="2400" dirty="0" err="1" smtClean="0"/>
              <a:t>descritas</a:t>
            </a:r>
            <a:r>
              <a:rPr lang="en-US" sz="2400" dirty="0" smtClean="0"/>
              <a:t> </a:t>
            </a:r>
            <a:r>
              <a:rPr lang="en-US" sz="2400" dirty="0" err="1" smtClean="0"/>
              <a:t>en</a:t>
            </a:r>
            <a:r>
              <a:rPr lang="en-US" sz="2400" dirty="0" smtClean="0"/>
              <a:t> el </a:t>
            </a:r>
            <a:r>
              <a:rPr lang="en-US" sz="2400" dirty="0" err="1" smtClean="0"/>
              <a:t>mundo</a:t>
            </a:r>
            <a:endParaRPr lang="en-US" sz="2400" dirty="0" smtClean="0"/>
          </a:p>
          <a:p>
            <a:pPr>
              <a:buFont typeface="Arial" panose="020B0604020202020204" pitchFamily="34" charset="0"/>
              <a:buChar char="•"/>
            </a:pPr>
            <a:r>
              <a:rPr lang="en-US" sz="2400" dirty="0" smtClean="0"/>
              <a:t>Con o sin </a:t>
            </a:r>
            <a:r>
              <a:rPr lang="en-US" sz="2400" dirty="0" err="1" smtClean="0"/>
              <a:t>insuficiencia</a:t>
            </a:r>
            <a:r>
              <a:rPr lang="en-US" sz="2400" dirty="0" smtClean="0"/>
              <a:t> adrenal</a:t>
            </a:r>
          </a:p>
          <a:p>
            <a:pPr>
              <a:buFont typeface="Arial" panose="020B0604020202020204" pitchFamily="34" charset="0"/>
              <a:buChar char="•"/>
            </a:pPr>
            <a:r>
              <a:rPr lang="en-US" sz="2400" dirty="0" err="1" smtClean="0"/>
              <a:t>Tx</a:t>
            </a:r>
            <a:r>
              <a:rPr lang="en-US" sz="2400" dirty="0" smtClean="0"/>
              <a:t>: </a:t>
            </a:r>
            <a:r>
              <a:rPr lang="en-US" sz="2400" dirty="0" err="1" smtClean="0"/>
              <a:t>Setmelanotida</a:t>
            </a:r>
            <a:r>
              <a:rPr lang="en-US" sz="2400" dirty="0" smtClean="0"/>
              <a:t> </a:t>
            </a:r>
          </a:p>
          <a:p>
            <a:pPr>
              <a:buFont typeface="Arial" panose="020B0604020202020204" pitchFamily="34" charset="0"/>
              <a:buChar char="•"/>
            </a:pPr>
            <a:endParaRPr lang="en-US" dirty="0"/>
          </a:p>
        </p:txBody>
      </p:sp>
      <p:sp>
        <p:nvSpPr>
          <p:cNvPr id="4" name="Footer Placeholder 3"/>
          <p:cNvSpPr>
            <a:spLocks noGrp="1"/>
          </p:cNvSpPr>
          <p:nvPr>
            <p:ph type="ftr" sz="quarter" idx="11"/>
          </p:nvPr>
        </p:nvSpPr>
        <p:spPr>
          <a:xfrm>
            <a:off x="4842932" y="6470704"/>
            <a:ext cx="5901458" cy="274320"/>
          </a:xfrm>
        </p:spPr>
        <p:txBody>
          <a:bodyPr/>
          <a:lstStyle/>
          <a:p>
            <a:r>
              <a:rPr lang="en-US" dirty="0" smtClean="0"/>
              <a:t>Vidhu V. </a:t>
            </a:r>
            <a:r>
              <a:rPr lang="en-US" dirty="0" err="1" smtClean="0"/>
              <a:t>Thaker</a:t>
            </a:r>
            <a:r>
              <a:rPr lang="en-US" dirty="0" smtClean="0"/>
              <a:t>. </a:t>
            </a:r>
            <a:r>
              <a:rPr lang="en-US" dirty="0" err="1" smtClean="0"/>
              <a:t>Genetis</a:t>
            </a:r>
            <a:r>
              <a:rPr lang="en-US" dirty="0" smtClean="0"/>
              <a:t> and </a:t>
            </a:r>
            <a:r>
              <a:rPr lang="en-US" dirty="0" err="1" smtClean="0"/>
              <a:t>Epignetic</a:t>
            </a:r>
            <a:r>
              <a:rPr lang="en-US" dirty="0" smtClean="0"/>
              <a:t> Causes of Obesity. </a:t>
            </a:r>
            <a:r>
              <a:rPr lang="en-US" dirty="0" err="1" smtClean="0"/>
              <a:t>Adolesc</a:t>
            </a:r>
            <a:r>
              <a:rPr lang="en-US" dirty="0" smtClean="0"/>
              <a:t> Med State Art Rev. 2017 ; 28(2): 379–405.</a:t>
            </a:r>
            <a:endParaRPr lang="en-US" dirty="0"/>
          </a:p>
        </p:txBody>
      </p:sp>
      <p:pic>
        <p:nvPicPr>
          <p:cNvPr id="5" name="Picture 4"/>
          <p:cNvPicPr>
            <a:picLocks noChangeAspect="1"/>
          </p:cNvPicPr>
          <p:nvPr/>
        </p:nvPicPr>
        <p:blipFill>
          <a:blip r:embed="rId3"/>
          <a:stretch>
            <a:fillRect/>
          </a:stretch>
        </p:blipFill>
        <p:spPr>
          <a:xfrm>
            <a:off x="6629400" y="1564192"/>
            <a:ext cx="3455592" cy="3949249"/>
          </a:xfrm>
          <a:prstGeom prst="rect">
            <a:avLst/>
          </a:prstGeom>
        </p:spPr>
      </p:pic>
    </p:spTree>
    <p:extLst>
      <p:ext uri="{BB962C8B-B14F-4D97-AF65-F5344CB8AC3E}">
        <p14:creationId xmlns:p14="http://schemas.microsoft.com/office/powerpoint/2010/main" val="1878947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9" y="1336431"/>
            <a:ext cx="5693194" cy="4972929"/>
          </a:xfrm>
        </p:spPr>
        <p:txBody>
          <a:bodyPr/>
          <a:lstStyle/>
          <a:p>
            <a:r>
              <a:rPr lang="en-US" b="1" dirty="0" err="1" smtClean="0">
                <a:solidFill>
                  <a:schemeClr val="accent4">
                    <a:lumMod val="75000"/>
                  </a:schemeClr>
                </a:solidFill>
              </a:rPr>
              <a:t>Deficiencia</a:t>
            </a:r>
            <a:r>
              <a:rPr lang="en-US" b="1" dirty="0" smtClean="0">
                <a:solidFill>
                  <a:schemeClr val="accent4">
                    <a:lumMod val="75000"/>
                  </a:schemeClr>
                </a:solidFill>
              </a:rPr>
              <a:t> MC4R</a:t>
            </a:r>
          </a:p>
          <a:p>
            <a:pPr>
              <a:buFont typeface="Arial" panose="020B0604020202020204" pitchFamily="34" charset="0"/>
              <a:buChar char="•"/>
            </a:pPr>
            <a:r>
              <a:rPr lang="en-US" dirty="0" err="1" smtClean="0"/>
              <a:t>Regulación</a:t>
            </a:r>
            <a:r>
              <a:rPr lang="en-US" dirty="0" smtClean="0"/>
              <a:t> del </a:t>
            </a:r>
            <a:r>
              <a:rPr lang="en-US" dirty="0" err="1" smtClean="0"/>
              <a:t>apetito</a:t>
            </a:r>
            <a:endParaRPr lang="en-US" dirty="0" smtClean="0"/>
          </a:p>
          <a:p>
            <a:pPr>
              <a:buFont typeface="Arial" panose="020B0604020202020204" pitchFamily="34" charset="0"/>
              <a:buChar char="•"/>
            </a:pPr>
            <a:r>
              <a:rPr lang="en-US" dirty="0" err="1" smtClean="0"/>
              <a:t>Mutaciones</a:t>
            </a:r>
            <a:r>
              <a:rPr lang="en-US" dirty="0" smtClean="0"/>
              <a:t> </a:t>
            </a:r>
            <a:r>
              <a:rPr lang="en-US" dirty="0" err="1" smtClean="0"/>
              <a:t>dominantes</a:t>
            </a:r>
            <a:r>
              <a:rPr lang="en-US" dirty="0" smtClean="0"/>
              <a:t> y </a:t>
            </a:r>
            <a:r>
              <a:rPr lang="en-US" dirty="0" err="1" smtClean="0"/>
              <a:t>recesivas</a:t>
            </a:r>
            <a:endParaRPr lang="en-US" dirty="0" smtClean="0"/>
          </a:p>
          <a:p>
            <a:pPr>
              <a:buFont typeface="Arial" panose="020B0604020202020204" pitchFamily="34" charset="0"/>
              <a:buChar char="•"/>
            </a:pPr>
            <a:r>
              <a:rPr lang="en-US" dirty="0" smtClean="0"/>
              <a:t>0.5-6% </a:t>
            </a:r>
            <a:r>
              <a:rPr lang="en-US" dirty="0" err="1" smtClean="0"/>
              <a:t>obesidad</a:t>
            </a:r>
            <a:r>
              <a:rPr lang="en-US" dirty="0" smtClean="0"/>
              <a:t> de </a:t>
            </a:r>
            <a:r>
              <a:rPr lang="en-US" dirty="0" err="1" smtClean="0"/>
              <a:t>inicio</a:t>
            </a:r>
            <a:r>
              <a:rPr lang="en-US" dirty="0" smtClean="0"/>
              <a:t> </a:t>
            </a:r>
            <a:r>
              <a:rPr lang="en-US" dirty="0" err="1" smtClean="0"/>
              <a:t>temprano</a:t>
            </a:r>
            <a:r>
              <a:rPr lang="en-US" dirty="0" smtClean="0"/>
              <a:t>*</a:t>
            </a:r>
          </a:p>
          <a:p>
            <a:pPr>
              <a:buFont typeface="Arial" panose="020B0604020202020204" pitchFamily="34" charset="0"/>
              <a:buChar char="•"/>
            </a:pPr>
            <a:r>
              <a:rPr lang="en-US" dirty="0" err="1" smtClean="0"/>
              <a:t>Hiperfagia</a:t>
            </a:r>
            <a:r>
              <a:rPr lang="en-US" dirty="0" smtClean="0"/>
              <a:t>, </a:t>
            </a:r>
            <a:r>
              <a:rPr lang="en-US" dirty="0" err="1" smtClean="0"/>
              <a:t>talla</a:t>
            </a:r>
            <a:r>
              <a:rPr lang="en-US" dirty="0" smtClean="0"/>
              <a:t> </a:t>
            </a:r>
            <a:r>
              <a:rPr lang="en-US" dirty="0" err="1" smtClean="0"/>
              <a:t>alta</a:t>
            </a:r>
            <a:r>
              <a:rPr lang="en-US" dirty="0" smtClean="0"/>
              <a:t>, </a:t>
            </a:r>
            <a:r>
              <a:rPr lang="en-US" dirty="0" err="1" smtClean="0"/>
              <a:t>hipertensión</a:t>
            </a:r>
            <a:r>
              <a:rPr lang="en-US" dirty="0" smtClean="0"/>
              <a:t> arterial, </a:t>
            </a:r>
            <a:r>
              <a:rPr lang="en-US" dirty="0" err="1" smtClean="0"/>
              <a:t>edad</a:t>
            </a:r>
            <a:r>
              <a:rPr lang="en-US" dirty="0" smtClean="0"/>
              <a:t> </a:t>
            </a:r>
            <a:r>
              <a:rPr lang="en-US" dirty="0" err="1" smtClean="0"/>
              <a:t>ósea</a:t>
            </a:r>
            <a:r>
              <a:rPr lang="en-US" dirty="0" smtClean="0"/>
              <a:t> </a:t>
            </a:r>
            <a:r>
              <a:rPr lang="en-US" dirty="0" err="1" smtClean="0"/>
              <a:t>avanzada</a:t>
            </a:r>
            <a:endParaRPr lang="en-US" dirty="0" smtClean="0"/>
          </a:p>
          <a:p>
            <a:pPr>
              <a:buFont typeface="Arial" panose="020B0604020202020204" pitchFamily="34" charset="0"/>
              <a:buChar char="•"/>
            </a:pPr>
            <a:r>
              <a:rPr lang="en-US" sz="2000" dirty="0" err="1"/>
              <a:t>Tx</a:t>
            </a:r>
            <a:r>
              <a:rPr lang="en-US" sz="2000" dirty="0"/>
              <a:t>: </a:t>
            </a:r>
            <a:r>
              <a:rPr lang="en-US" sz="2000" dirty="0" err="1"/>
              <a:t>Setmelanotida</a:t>
            </a:r>
            <a:endParaRPr lang="en-US" dirty="0"/>
          </a:p>
        </p:txBody>
      </p:sp>
      <p:sp>
        <p:nvSpPr>
          <p:cNvPr id="4" name="Footer Placeholder 3"/>
          <p:cNvSpPr>
            <a:spLocks noGrp="1"/>
          </p:cNvSpPr>
          <p:nvPr>
            <p:ph type="ftr" sz="quarter" idx="11"/>
          </p:nvPr>
        </p:nvSpPr>
        <p:spPr>
          <a:xfrm>
            <a:off x="4842932" y="6470704"/>
            <a:ext cx="5901458" cy="274320"/>
          </a:xfrm>
        </p:spPr>
        <p:txBody>
          <a:bodyPr/>
          <a:lstStyle/>
          <a:p>
            <a:r>
              <a:rPr lang="en-US" dirty="0" smtClean="0"/>
              <a:t>Vidhu V. </a:t>
            </a:r>
            <a:r>
              <a:rPr lang="en-US" dirty="0" err="1" smtClean="0"/>
              <a:t>Thaker</a:t>
            </a:r>
            <a:r>
              <a:rPr lang="en-US" dirty="0" smtClean="0"/>
              <a:t>. </a:t>
            </a:r>
            <a:r>
              <a:rPr lang="en-US" dirty="0" err="1" smtClean="0"/>
              <a:t>Genetis</a:t>
            </a:r>
            <a:r>
              <a:rPr lang="en-US" dirty="0" smtClean="0"/>
              <a:t> and </a:t>
            </a:r>
            <a:r>
              <a:rPr lang="en-US" dirty="0" err="1" smtClean="0"/>
              <a:t>Epignetic</a:t>
            </a:r>
            <a:r>
              <a:rPr lang="en-US" dirty="0" smtClean="0"/>
              <a:t> Causes of Obesity. </a:t>
            </a:r>
            <a:r>
              <a:rPr lang="en-US" dirty="0" err="1" smtClean="0"/>
              <a:t>Adolesc</a:t>
            </a:r>
            <a:r>
              <a:rPr lang="en-US" dirty="0" smtClean="0"/>
              <a:t> Med State Art Rev. 2017 ; 28(2): 379–405.</a:t>
            </a:r>
            <a:endParaRPr lang="en-US" dirty="0"/>
          </a:p>
        </p:txBody>
      </p:sp>
      <p:pic>
        <p:nvPicPr>
          <p:cNvPr id="5" name="Picture 4"/>
          <p:cNvPicPr>
            <a:picLocks noChangeAspect="1"/>
          </p:cNvPicPr>
          <p:nvPr/>
        </p:nvPicPr>
        <p:blipFill>
          <a:blip r:embed="rId3"/>
          <a:stretch>
            <a:fillRect/>
          </a:stretch>
        </p:blipFill>
        <p:spPr>
          <a:xfrm>
            <a:off x="7288609" y="1335024"/>
            <a:ext cx="3455592" cy="3949249"/>
          </a:xfrm>
          <a:prstGeom prst="rect">
            <a:avLst/>
          </a:prstGeom>
        </p:spPr>
      </p:pic>
    </p:spTree>
    <p:extLst>
      <p:ext uri="{BB962C8B-B14F-4D97-AF65-F5344CB8AC3E}">
        <p14:creationId xmlns:p14="http://schemas.microsoft.com/office/powerpoint/2010/main" val="2843067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9" y="896815"/>
            <a:ext cx="4972314" cy="5412545"/>
          </a:xfrm>
        </p:spPr>
        <p:txBody>
          <a:bodyPr/>
          <a:lstStyle/>
          <a:p>
            <a:r>
              <a:rPr lang="en-US" b="1" dirty="0" err="1" smtClean="0">
                <a:solidFill>
                  <a:schemeClr val="accent4">
                    <a:lumMod val="75000"/>
                  </a:schemeClr>
                </a:solidFill>
              </a:rPr>
              <a:t>Deficiencia</a:t>
            </a:r>
            <a:r>
              <a:rPr lang="en-US" b="1" dirty="0" smtClean="0">
                <a:solidFill>
                  <a:schemeClr val="accent4">
                    <a:lumMod val="75000"/>
                  </a:schemeClr>
                </a:solidFill>
              </a:rPr>
              <a:t> de Pro </a:t>
            </a:r>
            <a:r>
              <a:rPr lang="en-US" b="1" dirty="0" err="1" smtClean="0">
                <a:solidFill>
                  <a:schemeClr val="accent4">
                    <a:lumMod val="75000"/>
                  </a:schemeClr>
                </a:solidFill>
              </a:rPr>
              <a:t>convertasa</a:t>
            </a:r>
            <a:r>
              <a:rPr lang="en-US" b="1" dirty="0" smtClean="0">
                <a:solidFill>
                  <a:schemeClr val="accent4">
                    <a:lumMod val="75000"/>
                  </a:schemeClr>
                </a:solidFill>
              </a:rPr>
              <a:t> (PC1/2)</a:t>
            </a:r>
          </a:p>
          <a:p>
            <a:pPr>
              <a:buFont typeface="Arial" panose="020B0604020202020204" pitchFamily="34" charset="0"/>
              <a:buChar char="•"/>
            </a:pPr>
            <a:r>
              <a:rPr lang="en-US" dirty="0" err="1" smtClean="0"/>
              <a:t>Proteasas</a:t>
            </a:r>
            <a:endParaRPr lang="en-US" dirty="0" smtClean="0"/>
          </a:p>
          <a:p>
            <a:pPr>
              <a:buFont typeface="Arial" panose="020B0604020202020204" pitchFamily="34" charset="0"/>
              <a:buChar char="•"/>
            </a:pPr>
            <a:r>
              <a:rPr lang="en-US" dirty="0" err="1" smtClean="0"/>
              <a:t>Ausencia</a:t>
            </a:r>
            <a:r>
              <a:rPr lang="en-US" dirty="0" smtClean="0"/>
              <a:t> de PC1/PC2, </a:t>
            </a:r>
            <a:r>
              <a:rPr lang="en-US" dirty="0" err="1" smtClean="0"/>
              <a:t>insuficiencia</a:t>
            </a:r>
            <a:r>
              <a:rPr lang="en-US" dirty="0" smtClean="0"/>
              <a:t> </a:t>
            </a:r>
            <a:r>
              <a:rPr lang="en-US" dirty="0" err="1" smtClean="0"/>
              <a:t>andrenal</a:t>
            </a:r>
            <a:r>
              <a:rPr lang="en-US" dirty="0" smtClean="0"/>
              <a:t>, </a:t>
            </a:r>
            <a:r>
              <a:rPr lang="en-US" dirty="0" err="1" smtClean="0"/>
              <a:t>tiroidea</a:t>
            </a:r>
            <a:r>
              <a:rPr lang="en-US" dirty="0" smtClean="0"/>
              <a:t>, </a:t>
            </a:r>
            <a:r>
              <a:rPr lang="en-US" dirty="0" err="1" smtClean="0"/>
              <a:t>gonadrotopica</a:t>
            </a:r>
            <a:r>
              <a:rPr lang="en-US" dirty="0" smtClean="0"/>
              <a:t>, </a:t>
            </a:r>
            <a:r>
              <a:rPr lang="en-US" dirty="0" err="1" smtClean="0"/>
              <a:t>somatotropina</a:t>
            </a:r>
            <a:r>
              <a:rPr lang="en-US" dirty="0" smtClean="0"/>
              <a:t>: </a:t>
            </a:r>
            <a:r>
              <a:rPr lang="en-US" dirty="0" err="1" smtClean="0"/>
              <a:t>hipoglicemia</a:t>
            </a:r>
            <a:r>
              <a:rPr lang="en-US" dirty="0" smtClean="0"/>
              <a:t> </a:t>
            </a:r>
            <a:r>
              <a:rPr lang="en-US" dirty="0" err="1" smtClean="0"/>
              <a:t>reactiva</a:t>
            </a:r>
            <a:r>
              <a:rPr lang="en-US" dirty="0" smtClean="0"/>
              <a:t>, diabetes </a:t>
            </a:r>
            <a:r>
              <a:rPr lang="en-US" dirty="0" err="1" smtClean="0"/>
              <a:t>insipida</a:t>
            </a:r>
            <a:endParaRPr lang="en-US" dirty="0" smtClean="0"/>
          </a:p>
          <a:p>
            <a:pPr>
              <a:buFont typeface="Arial" panose="020B0604020202020204" pitchFamily="34" charset="0"/>
              <a:buChar char="•"/>
            </a:pPr>
            <a:r>
              <a:rPr lang="en-US" dirty="0" err="1" smtClean="0"/>
              <a:t>Obesidad</a:t>
            </a:r>
            <a:r>
              <a:rPr lang="en-US" dirty="0" smtClean="0"/>
              <a:t> </a:t>
            </a:r>
            <a:r>
              <a:rPr lang="en-US" dirty="0" err="1" smtClean="0"/>
              <a:t>inicio</a:t>
            </a:r>
            <a:r>
              <a:rPr lang="en-US" dirty="0" smtClean="0"/>
              <a:t> </a:t>
            </a:r>
            <a:r>
              <a:rPr lang="en-US" dirty="0" err="1" smtClean="0"/>
              <a:t>temprano</a:t>
            </a:r>
            <a:endParaRPr lang="en-US" dirty="0"/>
          </a:p>
        </p:txBody>
      </p:sp>
      <p:sp>
        <p:nvSpPr>
          <p:cNvPr id="5" name="Footer Placeholder 3"/>
          <p:cNvSpPr>
            <a:spLocks noGrp="1"/>
          </p:cNvSpPr>
          <p:nvPr>
            <p:ph type="ftr" sz="quarter" idx="11"/>
          </p:nvPr>
        </p:nvSpPr>
        <p:spPr>
          <a:xfrm>
            <a:off x="4842932" y="6470704"/>
            <a:ext cx="5901458" cy="274320"/>
          </a:xfrm>
        </p:spPr>
        <p:txBody>
          <a:bodyPr/>
          <a:lstStyle/>
          <a:p>
            <a:r>
              <a:rPr lang="en-US" dirty="0" smtClean="0"/>
              <a:t>Vidhu V. </a:t>
            </a:r>
            <a:r>
              <a:rPr lang="en-US" dirty="0" err="1" smtClean="0"/>
              <a:t>Thaker</a:t>
            </a:r>
            <a:r>
              <a:rPr lang="en-US" dirty="0" smtClean="0"/>
              <a:t>. </a:t>
            </a:r>
            <a:r>
              <a:rPr lang="en-US" dirty="0" err="1" smtClean="0"/>
              <a:t>Genetis</a:t>
            </a:r>
            <a:r>
              <a:rPr lang="en-US" dirty="0" smtClean="0"/>
              <a:t> and </a:t>
            </a:r>
            <a:r>
              <a:rPr lang="en-US" dirty="0" err="1" smtClean="0"/>
              <a:t>Epignetic</a:t>
            </a:r>
            <a:r>
              <a:rPr lang="en-US" dirty="0" smtClean="0"/>
              <a:t> Causes of Obesity. </a:t>
            </a:r>
            <a:r>
              <a:rPr lang="en-US" dirty="0" err="1" smtClean="0"/>
              <a:t>Adolesc</a:t>
            </a:r>
            <a:r>
              <a:rPr lang="en-US" dirty="0" smtClean="0"/>
              <a:t> Med State Art Rev. 2017 ; 28(2): 379–405.</a:t>
            </a:r>
            <a:endParaRPr lang="en-US" dirty="0"/>
          </a:p>
        </p:txBody>
      </p:sp>
      <p:pic>
        <p:nvPicPr>
          <p:cNvPr id="3074" name="Picture 2" descr="La deficiencia de leptina - The Free Obesity 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4554" y="1335024"/>
            <a:ext cx="4617070" cy="4028284"/>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8071338" y="2215662"/>
            <a:ext cx="691751"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489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319" y="1372221"/>
            <a:ext cx="9720071" cy="4023360"/>
          </a:xfrm>
        </p:spPr>
        <p:txBody>
          <a:bodyPr/>
          <a:lstStyle/>
          <a:p>
            <a:r>
              <a:rPr lang="en-US" b="1" dirty="0" err="1" smtClean="0">
                <a:solidFill>
                  <a:schemeClr val="accent4">
                    <a:lumMod val="75000"/>
                  </a:schemeClr>
                </a:solidFill>
              </a:rPr>
              <a:t>Deficiencia</a:t>
            </a:r>
            <a:r>
              <a:rPr lang="en-US" b="1" dirty="0" smtClean="0">
                <a:solidFill>
                  <a:schemeClr val="accent4">
                    <a:lumMod val="75000"/>
                  </a:schemeClr>
                </a:solidFill>
              </a:rPr>
              <a:t> SIM1</a:t>
            </a:r>
          </a:p>
          <a:p>
            <a:pPr>
              <a:buFont typeface="Arial" panose="020B0604020202020204" pitchFamily="34" charset="0"/>
              <a:buChar char="•"/>
            </a:pPr>
            <a:r>
              <a:rPr lang="en-US" dirty="0" err="1" smtClean="0"/>
              <a:t>Cromosoma</a:t>
            </a:r>
            <a:r>
              <a:rPr lang="en-US" dirty="0" smtClean="0"/>
              <a:t> 6q16 , NPV</a:t>
            </a:r>
          </a:p>
          <a:p>
            <a:pPr>
              <a:buFont typeface="Arial" panose="020B0604020202020204" pitchFamily="34" charset="0"/>
              <a:buChar char="•"/>
            </a:pPr>
            <a:r>
              <a:rPr lang="en-US" dirty="0" err="1" smtClean="0"/>
              <a:t>Deleción</a:t>
            </a:r>
            <a:r>
              <a:rPr lang="en-US" dirty="0" smtClean="0"/>
              <a:t> o </a:t>
            </a:r>
            <a:r>
              <a:rPr lang="en-US" dirty="0" err="1" smtClean="0"/>
              <a:t>mutaciones</a:t>
            </a:r>
            <a:r>
              <a:rPr lang="en-US" dirty="0" smtClean="0"/>
              <a:t>, </a:t>
            </a:r>
            <a:r>
              <a:rPr lang="en-US" dirty="0" err="1" smtClean="0"/>
              <a:t>hiperfagia</a:t>
            </a:r>
            <a:r>
              <a:rPr lang="en-US" dirty="0" smtClean="0"/>
              <a:t>, </a:t>
            </a:r>
            <a:r>
              <a:rPr lang="en-US" dirty="0" err="1" smtClean="0"/>
              <a:t>impulsos</a:t>
            </a:r>
            <a:r>
              <a:rPr lang="en-US" dirty="0" smtClean="0"/>
              <a:t> </a:t>
            </a:r>
            <a:r>
              <a:rPr lang="en-US" dirty="0" err="1" smtClean="0"/>
              <a:t>alimenticios</a:t>
            </a:r>
            <a:endParaRPr lang="en-US" dirty="0" smtClean="0"/>
          </a:p>
          <a:p>
            <a:pPr>
              <a:buFont typeface="Arial" panose="020B0604020202020204" pitchFamily="34" charset="0"/>
              <a:buChar char="•"/>
            </a:pPr>
            <a:r>
              <a:rPr lang="en-US" dirty="0" err="1" smtClean="0"/>
              <a:t>Disminución</a:t>
            </a:r>
            <a:r>
              <a:rPr lang="en-US" dirty="0" smtClean="0"/>
              <a:t> </a:t>
            </a:r>
            <a:r>
              <a:rPr lang="en-US" dirty="0" err="1" smtClean="0"/>
              <a:t>en</a:t>
            </a:r>
            <a:r>
              <a:rPr lang="en-US" dirty="0" smtClean="0"/>
              <a:t> la </a:t>
            </a:r>
            <a:r>
              <a:rPr lang="en-US" dirty="0" err="1" smtClean="0"/>
              <a:t>concentración</a:t>
            </a:r>
            <a:r>
              <a:rPr lang="en-US" dirty="0" smtClean="0"/>
              <a:t>, </a:t>
            </a:r>
            <a:r>
              <a:rPr lang="en-US" dirty="0" err="1" smtClean="0"/>
              <a:t>memoria</a:t>
            </a:r>
            <a:r>
              <a:rPr lang="en-US" dirty="0" smtClean="0"/>
              <a:t>, </a:t>
            </a:r>
            <a:r>
              <a:rPr lang="en-US" dirty="0" err="1" smtClean="0"/>
              <a:t>labilidad</a:t>
            </a:r>
            <a:r>
              <a:rPr lang="en-US" dirty="0" smtClean="0"/>
              <a:t> </a:t>
            </a:r>
            <a:r>
              <a:rPr lang="en-US" dirty="0" err="1" smtClean="0"/>
              <a:t>emocional</a:t>
            </a:r>
            <a:r>
              <a:rPr lang="en-US" dirty="0" smtClean="0"/>
              <a:t>, </a:t>
            </a:r>
            <a:r>
              <a:rPr lang="en-US" dirty="0" err="1" smtClean="0"/>
              <a:t>espectro</a:t>
            </a:r>
            <a:r>
              <a:rPr lang="en-US" dirty="0" smtClean="0"/>
              <a:t> </a:t>
            </a:r>
            <a:r>
              <a:rPr lang="en-US" dirty="0" err="1" smtClean="0"/>
              <a:t>autista</a:t>
            </a:r>
            <a:endParaRPr lang="en-US" dirty="0"/>
          </a:p>
        </p:txBody>
      </p:sp>
      <p:sp>
        <p:nvSpPr>
          <p:cNvPr id="4" name="Footer Placeholder 3"/>
          <p:cNvSpPr>
            <a:spLocks noGrp="1"/>
          </p:cNvSpPr>
          <p:nvPr>
            <p:ph type="ftr" sz="quarter" idx="11"/>
          </p:nvPr>
        </p:nvSpPr>
        <p:spPr>
          <a:xfrm>
            <a:off x="4842932" y="6470704"/>
            <a:ext cx="5901458" cy="274320"/>
          </a:xfrm>
        </p:spPr>
        <p:txBody>
          <a:bodyPr/>
          <a:lstStyle/>
          <a:p>
            <a:r>
              <a:rPr lang="en-US" dirty="0" smtClean="0"/>
              <a:t>Vidhu V. </a:t>
            </a:r>
            <a:r>
              <a:rPr lang="en-US" dirty="0" err="1" smtClean="0"/>
              <a:t>Thaker</a:t>
            </a:r>
            <a:r>
              <a:rPr lang="en-US" dirty="0" smtClean="0"/>
              <a:t>. </a:t>
            </a:r>
            <a:r>
              <a:rPr lang="en-US" dirty="0" err="1" smtClean="0"/>
              <a:t>Genetis</a:t>
            </a:r>
            <a:r>
              <a:rPr lang="en-US" dirty="0" smtClean="0"/>
              <a:t> and </a:t>
            </a:r>
            <a:r>
              <a:rPr lang="en-US" dirty="0" err="1" smtClean="0"/>
              <a:t>Epignetic</a:t>
            </a:r>
            <a:r>
              <a:rPr lang="en-US" dirty="0" smtClean="0"/>
              <a:t> Causes of Obesity. </a:t>
            </a:r>
            <a:r>
              <a:rPr lang="en-US" dirty="0" err="1" smtClean="0"/>
              <a:t>Adolesc</a:t>
            </a:r>
            <a:r>
              <a:rPr lang="en-US" dirty="0" smtClean="0"/>
              <a:t> Med State Art Rev. 2017 ; 28(2): 379–405.</a:t>
            </a:r>
            <a:endParaRPr lang="en-US" dirty="0"/>
          </a:p>
        </p:txBody>
      </p:sp>
      <p:pic>
        <p:nvPicPr>
          <p:cNvPr id="5" name="Picture 4"/>
          <p:cNvPicPr>
            <a:picLocks noChangeAspect="1"/>
          </p:cNvPicPr>
          <p:nvPr/>
        </p:nvPicPr>
        <p:blipFill>
          <a:blip r:embed="rId3"/>
          <a:stretch>
            <a:fillRect/>
          </a:stretch>
        </p:blipFill>
        <p:spPr>
          <a:xfrm>
            <a:off x="6242135" y="3884546"/>
            <a:ext cx="4326219" cy="1827558"/>
          </a:xfrm>
          <a:prstGeom prst="rect">
            <a:avLst/>
          </a:prstGeom>
        </p:spPr>
      </p:pic>
    </p:spTree>
    <p:extLst>
      <p:ext uri="{BB962C8B-B14F-4D97-AF65-F5344CB8AC3E}">
        <p14:creationId xmlns:p14="http://schemas.microsoft.com/office/powerpoint/2010/main" val="882031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319" y="706208"/>
            <a:ext cx="3818613" cy="4551591"/>
          </a:xfrm>
        </p:spPr>
        <p:txBody>
          <a:bodyPr/>
          <a:lstStyle/>
          <a:p>
            <a:r>
              <a:rPr lang="en-US" sz="2000" b="1" dirty="0" err="1" smtClean="0">
                <a:solidFill>
                  <a:schemeClr val="accent4">
                    <a:lumMod val="75000"/>
                  </a:schemeClr>
                </a:solidFill>
              </a:rPr>
              <a:t>Mutación</a:t>
            </a:r>
            <a:r>
              <a:rPr lang="en-US" sz="2000" b="1" dirty="0" smtClean="0">
                <a:solidFill>
                  <a:schemeClr val="accent4">
                    <a:lumMod val="75000"/>
                  </a:schemeClr>
                </a:solidFill>
              </a:rPr>
              <a:t> NTRK2/BDNF</a:t>
            </a:r>
          </a:p>
          <a:p>
            <a:pPr>
              <a:buFont typeface="Arial" panose="020B0604020202020204" pitchFamily="34" charset="0"/>
              <a:buChar char="•"/>
            </a:pPr>
            <a:r>
              <a:rPr lang="en-US" sz="2000" dirty="0" smtClean="0"/>
              <a:t>NTRK2</a:t>
            </a:r>
            <a:r>
              <a:rPr lang="en-US" sz="2000" dirty="0" smtClean="0">
                <a:sym typeface="Wingdings" panose="05000000000000000000" pitchFamily="2" charset="2"/>
              </a:rPr>
              <a:t>TrkBBDNF</a:t>
            </a:r>
            <a:endParaRPr lang="en-US" sz="2000" dirty="0" smtClean="0"/>
          </a:p>
          <a:p>
            <a:pPr>
              <a:buFont typeface="Arial" panose="020B0604020202020204" pitchFamily="34" charset="0"/>
              <a:buChar char="•"/>
            </a:pPr>
            <a:r>
              <a:rPr lang="en-US" sz="2000" dirty="0" err="1" smtClean="0"/>
              <a:t>Neurotrofinas</a:t>
            </a:r>
            <a:endParaRPr lang="en-US" sz="2000" dirty="0" smtClean="0"/>
          </a:p>
          <a:p>
            <a:pPr>
              <a:buFont typeface="Arial" panose="020B0604020202020204" pitchFamily="34" charset="0"/>
              <a:buChar char="•"/>
            </a:pPr>
            <a:r>
              <a:rPr lang="en-US" sz="2000" dirty="0" err="1" smtClean="0"/>
              <a:t>Regulación</a:t>
            </a:r>
            <a:r>
              <a:rPr lang="en-US" sz="2000" dirty="0" smtClean="0"/>
              <a:t> </a:t>
            </a:r>
            <a:r>
              <a:rPr lang="en-US" sz="2000" dirty="0" err="1" smtClean="0"/>
              <a:t>en</a:t>
            </a:r>
            <a:r>
              <a:rPr lang="en-US" sz="2000" dirty="0" smtClean="0"/>
              <a:t> la </a:t>
            </a:r>
            <a:r>
              <a:rPr lang="en-US" sz="2000" dirty="0" err="1" smtClean="0"/>
              <a:t>ingesta</a:t>
            </a:r>
            <a:r>
              <a:rPr lang="en-US" sz="2000" dirty="0" smtClean="0"/>
              <a:t> de </a:t>
            </a:r>
            <a:r>
              <a:rPr lang="en-US" sz="2000" dirty="0" err="1" smtClean="0"/>
              <a:t>alimento</a:t>
            </a:r>
            <a:r>
              <a:rPr lang="en-US" sz="2000" dirty="0" smtClean="0"/>
              <a:t>, peso corporal</a:t>
            </a:r>
          </a:p>
          <a:p>
            <a:pPr>
              <a:buFont typeface="Arial" panose="020B0604020202020204" pitchFamily="34" charset="0"/>
              <a:buChar char="•"/>
            </a:pPr>
            <a:r>
              <a:rPr lang="en-US" sz="2000" dirty="0" err="1" smtClean="0"/>
              <a:t>Masculinos</a:t>
            </a:r>
            <a:r>
              <a:rPr lang="en-US" sz="2000" dirty="0" smtClean="0"/>
              <a:t>, </a:t>
            </a:r>
            <a:r>
              <a:rPr lang="en-US" sz="2000" dirty="0" err="1" smtClean="0"/>
              <a:t>caucásico</a:t>
            </a:r>
            <a:r>
              <a:rPr lang="en-US" sz="2000" dirty="0" smtClean="0"/>
              <a:t> con </a:t>
            </a:r>
            <a:r>
              <a:rPr lang="en-US" sz="2000" dirty="0" err="1" smtClean="0"/>
              <a:t>obesidad</a:t>
            </a:r>
            <a:endParaRPr lang="en-US" sz="2000" dirty="0" smtClean="0"/>
          </a:p>
          <a:p>
            <a:pPr>
              <a:buFont typeface="Arial" panose="020B0604020202020204" pitchFamily="34" charset="0"/>
              <a:buChar char="•"/>
            </a:pPr>
            <a:r>
              <a:rPr lang="en-US" sz="2000" dirty="0" err="1" smtClean="0"/>
              <a:t>Deleción</a:t>
            </a:r>
            <a:r>
              <a:rPr lang="en-US" sz="2000" dirty="0" smtClean="0"/>
              <a:t> BDNF,  </a:t>
            </a:r>
            <a:r>
              <a:rPr lang="en-US" sz="2000" dirty="0" err="1" smtClean="0"/>
              <a:t>síndrome</a:t>
            </a:r>
            <a:r>
              <a:rPr lang="en-US" sz="2000" dirty="0" smtClean="0"/>
              <a:t> WAGR (tumor Wilms, </a:t>
            </a:r>
            <a:r>
              <a:rPr lang="en-US" sz="2000" dirty="0" err="1" smtClean="0"/>
              <a:t>aniridia</a:t>
            </a:r>
            <a:r>
              <a:rPr lang="en-US" sz="2000" dirty="0" smtClean="0"/>
              <a:t>, </a:t>
            </a:r>
            <a:r>
              <a:rPr lang="en-US" sz="2000" dirty="0" err="1" smtClean="0"/>
              <a:t>anormalidades</a:t>
            </a:r>
            <a:r>
              <a:rPr lang="en-US" sz="2000" dirty="0" smtClean="0"/>
              <a:t> </a:t>
            </a:r>
            <a:r>
              <a:rPr lang="en-US" sz="2000" dirty="0" err="1" smtClean="0"/>
              <a:t>genitourinarias</a:t>
            </a:r>
            <a:r>
              <a:rPr lang="en-US" sz="2000" dirty="0" smtClean="0"/>
              <a:t>, </a:t>
            </a:r>
            <a:r>
              <a:rPr lang="en-US" sz="2000" dirty="0" err="1" smtClean="0"/>
              <a:t>retraso</a:t>
            </a:r>
            <a:r>
              <a:rPr lang="en-US" sz="2000" dirty="0" smtClean="0"/>
              <a:t> mental) con </a:t>
            </a:r>
            <a:r>
              <a:rPr lang="en-US" sz="2000" dirty="0" err="1" smtClean="0"/>
              <a:t>Obesidad</a:t>
            </a:r>
            <a:r>
              <a:rPr lang="en-US" sz="2000" dirty="0" smtClean="0"/>
              <a:t> de </a:t>
            </a:r>
            <a:r>
              <a:rPr lang="en-US" sz="2000" dirty="0" err="1" smtClean="0"/>
              <a:t>inicio</a:t>
            </a:r>
            <a:r>
              <a:rPr lang="en-US" sz="2000" dirty="0" smtClean="0"/>
              <a:t> </a:t>
            </a:r>
            <a:r>
              <a:rPr lang="en-US" sz="2000" dirty="0" err="1" smtClean="0"/>
              <a:t>temprano</a:t>
            </a:r>
            <a:endParaRPr lang="en-US" sz="2000" dirty="0"/>
          </a:p>
        </p:txBody>
      </p:sp>
      <p:sp>
        <p:nvSpPr>
          <p:cNvPr id="4" name="Footer Placeholder 3"/>
          <p:cNvSpPr>
            <a:spLocks noGrp="1"/>
          </p:cNvSpPr>
          <p:nvPr>
            <p:ph type="ftr" sz="quarter" idx="11"/>
          </p:nvPr>
        </p:nvSpPr>
        <p:spPr>
          <a:xfrm>
            <a:off x="4842932" y="6470704"/>
            <a:ext cx="5901458" cy="274320"/>
          </a:xfrm>
        </p:spPr>
        <p:txBody>
          <a:bodyPr/>
          <a:lstStyle/>
          <a:p>
            <a:r>
              <a:rPr lang="en-US" dirty="0" smtClean="0"/>
              <a:t>Vidhu V. </a:t>
            </a:r>
            <a:r>
              <a:rPr lang="en-US" dirty="0" err="1" smtClean="0"/>
              <a:t>Thaker</a:t>
            </a:r>
            <a:r>
              <a:rPr lang="en-US" dirty="0" smtClean="0"/>
              <a:t>. </a:t>
            </a:r>
            <a:r>
              <a:rPr lang="en-US" dirty="0" err="1" smtClean="0"/>
              <a:t>Genetis</a:t>
            </a:r>
            <a:r>
              <a:rPr lang="en-US" dirty="0" smtClean="0"/>
              <a:t> and </a:t>
            </a:r>
            <a:r>
              <a:rPr lang="en-US" dirty="0" err="1" smtClean="0"/>
              <a:t>Epignetic</a:t>
            </a:r>
            <a:r>
              <a:rPr lang="en-US" dirty="0" smtClean="0"/>
              <a:t> Causes of Obesity. </a:t>
            </a:r>
            <a:r>
              <a:rPr lang="en-US" dirty="0" err="1" smtClean="0"/>
              <a:t>Adolesc</a:t>
            </a:r>
            <a:r>
              <a:rPr lang="en-US" dirty="0" smtClean="0"/>
              <a:t> Med State Art Rev. 2017 ; 28(2): 379–405.</a:t>
            </a:r>
            <a:endParaRPr lang="en-US" dirty="0"/>
          </a:p>
        </p:txBody>
      </p:sp>
      <p:pic>
        <p:nvPicPr>
          <p:cNvPr id="5" name="Picture 4"/>
          <p:cNvPicPr>
            <a:picLocks noChangeAspect="1"/>
          </p:cNvPicPr>
          <p:nvPr/>
        </p:nvPicPr>
        <p:blipFill>
          <a:blip r:embed="rId3"/>
          <a:stretch>
            <a:fillRect/>
          </a:stretch>
        </p:blipFill>
        <p:spPr>
          <a:xfrm>
            <a:off x="5557724" y="761116"/>
            <a:ext cx="5155173" cy="823651"/>
          </a:xfrm>
          <a:prstGeom prst="rect">
            <a:avLst/>
          </a:prstGeom>
          <a:ln>
            <a:solidFill>
              <a:schemeClr val="accent2">
                <a:lumMod val="60000"/>
                <a:lumOff val="40000"/>
              </a:schemeClr>
            </a:solidFill>
          </a:ln>
        </p:spPr>
      </p:pic>
      <p:pic>
        <p:nvPicPr>
          <p:cNvPr id="6" name="Picture 5"/>
          <p:cNvPicPr>
            <a:picLocks noChangeAspect="1"/>
          </p:cNvPicPr>
          <p:nvPr/>
        </p:nvPicPr>
        <p:blipFill>
          <a:blip r:embed="rId4"/>
          <a:stretch>
            <a:fillRect/>
          </a:stretch>
        </p:blipFill>
        <p:spPr>
          <a:xfrm>
            <a:off x="5557724" y="1584767"/>
            <a:ext cx="4909589" cy="3673032"/>
          </a:xfrm>
          <a:prstGeom prst="rect">
            <a:avLst/>
          </a:prstGeom>
        </p:spPr>
      </p:pic>
      <p:pic>
        <p:nvPicPr>
          <p:cNvPr id="7" name="Picture 6"/>
          <p:cNvPicPr>
            <a:picLocks noChangeAspect="1"/>
          </p:cNvPicPr>
          <p:nvPr/>
        </p:nvPicPr>
        <p:blipFill>
          <a:blip r:embed="rId5"/>
          <a:stretch>
            <a:fillRect/>
          </a:stretch>
        </p:blipFill>
        <p:spPr>
          <a:xfrm>
            <a:off x="1024319" y="4824002"/>
            <a:ext cx="3827118" cy="1646702"/>
          </a:xfrm>
          <a:prstGeom prst="rect">
            <a:avLst/>
          </a:prstGeom>
        </p:spPr>
      </p:pic>
    </p:spTree>
    <p:extLst>
      <p:ext uri="{BB962C8B-B14F-4D97-AF65-F5344CB8AC3E}">
        <p14:creationId xmlns:p14="http://schemas.microsoft.com/office/powerpoint/2010/main" val="2129700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9" y="808893"/>
            <a:ext cx="4057826" cy="5328138"/>
          </a:xfrm>
        </p:spPr>
        <p:txBody>
          <a:bodyPr/>
          <a:lstStyle/>
          <a:p>
            <a:r>
              <a:rPr lang="en-US" sz="2000" b="1" dirty="0" err="1" smtClean="0">
                <a:solidFill>
                  <a:schemeClr val="accent2">
                    <a:lumMod val="75000"/>
                  </a:schemeClr>
                </a:solidFill>
              </a:rPr>
              <a:t>Mutación</a:t>
            </a:r>
            <a:r>
              <a:rPr lang="en-US" sz="2000" b="1" dirty="0" smtClean="0">
                <a:solidFill>
                  <a:schemeClr val="accent2">
                    <a:lumMod val="75000"/>
                  </a:schemeClr>
                </a:solidFill>
              </a:rPr>
              <a:t> SH2B1</a:t>
            </a:r>
          </a:p>
          <a:p>
            <a:pPr>
              <a:buFont typeface="Arial" panose="020B0604020202020204" pitchFamily="34" charset="0"/>
              <a:buChar char="•"/>
            </a:pPr>
            <a:r>
              <a:rPr lang="es-ES" sz="2000" dirty="0"/>
              <a:t>Regulador positivo de la sensibilidad a la </a:t>
            </a:r>
            <a:r>
              <a:rPr lang="es-ES" sz="2000" dirty="0" err="1" smtClean="0"/>
              <a:t>leptina</a:t>
            </a:r>
            <a:endParaRPr lang="es-ES" sz="2000" dirty="0" smtClean="0"/>
          </a:p>
          <a:p>
            <a:pPr>
              <a:buFont typeface="Arial" panose="020B0604020202020204" pitchFamily="34" charset="0"/>
              <a:buChar char="•"/>
            </a:pPr>
            <a:r>
              <a:rPr lang="es-ES" sz="2000" dirty="0" smtClean="0"/>
              <a:t>Niños, con aparición temprana de  obesidad severa</a:t>
            </a:r>
          </a:p>
          <a:p>
            <a:pPr>
              <a:buFont typeface="Arial" panose="020B0604020202020204" pitchFamily="34" charset="0"/>
              <a:buChar char="•"/>
            </a:pPr>
            <a:r>
              <a:rPr lang="es-ES" sz="2000" dirty="0" err="1" smtClean="0"/>
              <a:t>Hiperfagia</a:t>
            </a:r>
            <a:r>
              <a:rPr lang="es-ES" sz="2000" dirty="0" smtClean="0"/>
              <a:t>, </a:t>
            </a:r>
            <a:r>
              <a:rPr lang="es-ES" sz="2000" dirty="0" err="1" smtClean="0"/>
              <a:t>hiperinsulinemia</a:t>
            </a:r>
            <a:r>
              <a:rPr lang="es-ES" sz="2000" dirty="0" smtClean="0"/>
              <a:t>, talla baja,  retraso en lenguaje, comportamiento agresivo. </a:t>
            </a:r>
            <a:endParaRPr lang="en-US" sz="2000" dirty="0" smtClean="0"/>
          </a:p>
          <a:p>
            <a:pPr>
              <a:buFont typeface="Arial" panose="020B0604020202020204" pitchFamily="34" charset="0"/>
              <a:buChar char="•"/>
            </a:pPr>
            <a:endParaRPr lang="en-US" dirty="0"/>
          </a:p>
        </p:txBody>
      </p:sp>
      <p:sp>
        <p:nvSpPr>
          <p:cNvPr id="4" name="Footer Placeholder 3"/>
          <p:cNvSpPr>
            <a:spLocks noGrp="1"/>
          </p:cNvSpPr>
          <p:nvPr>
            <p:ph type="ftr" sz="quarter" idx="11"/>
          </p:nvPr>
        </p:nvSpPr>
        <p:spPr>
          <a:xfrm>
            <a:off x="4842932" y="6470704"/>
            <a:ext cx="5901458" cy="274320"/>
          </a:xfrm>
        </p:spPr>
        <p:txBody>
          <a:bodyPr/>
          <a:lstStyle/>
          <a:p>
            <a:r>
              <a:rPr lang="en-US" dirty="0" smtClean="0"/>
              <a:t>Vidhu V. </a:t>
            </a:r>
            <a:r>
              <a:rPr lang="en-US" dirty="0" err="1" smtClean="0"/>
              <a:t>Thaker</a:t>
            </a:r>
            <a:r>
              <a:rPr lang="en-US" dirty="0" smtClean="0"/>
              <a:t>. </a:t>
            </a:r>
            <a:r>
              <a:rPr lang="en-US" dirty="0" err="1" smtClean="0"/>
              <a:t>Genetis</a:t>
            </a:r>
            <a:r>
              <a:rPr lang="en-US" dirty="0" smtClean="0"/>
              <a:t> and </a:t>
            </a:r>
            <a:r>
              <a:rPr lang="en-US" dirty="0" err="1" smtClean="0"/>
              <a:t>Epignetic</a:t>
            </a:r>
            <a:r>
              <a:rPr lang="en-US" dirty="0" smtClean="0"/>
              <a:t> Causes of Obesity. </a:t>
            </a:r>
            <a:r>
              <a:rPr lang="en-US" dirty="0" err="1" smtClean="0"/>
              <a:t>Adolesc</a:t>
            </a:r>
            <a:r>
              <a:rPr lang="en-US" dirty="0" smtClean="0"/>
              <a:t> Med State Art Rev. 2017 ; 28(2): 379–405.</a:t>
            </a:r>
            <a:endParaRPr lang="en-US" dirty="0"/>
          </a:p>
        </p:txBody>
      </p:sp>
      <p:pic>
        <p:nvPicPr>
          <p:cNvPr id="5" name="Picture 4"/>
          <p:cNvPicPr>
            <a:picLocks noChangeAspect="1"/>
          </p:cNvPicPr>
          <p:nvPr/>
        </p:nvPicPr>
        <p:blipFill>
          <a:blip r:embed="rId3"/>
          <a:stretch>
            <a:fillRect/>
          </a:stretch>
        </p:blipFill>
        <p:spPr>
          <a:xfrm>
            <a:off x="1024129" y="4007588"/>
            <a:ext cx="4785058" cy="1902830"/>
          </a:xfrm>
          <a:prstGeom prst="rect">
            <a:avLst/>
          </a:prstGeom>
        </p:spPr>
      </p:pic>
      <p:pic>
        <p:nvPicPr>
          <p:cNvPr id="4098" name="Picture 2" descr="20 YEARS OF LEPTIN: Human disorders of leptin action in: Journal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8914" y="1565031"/>
            <a:ext cx="4255476" cy="332459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flipH="1">
            <a:off x="8475785" y="2321169"/>
            <a:ext cx="703384" cy="2637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038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s-ES" sz="2400" dirty="0"/>
              <a:t>La </a:t>
            </a:r>
            <a:r>
              <a:rPr lang="es-ES" sz="2400" i="1" u="sng" dirty="0"/>
              <a:t>identificación</a:t>
            </a:r>
            <a:r>
              <a:rPr lang="es-ES" sz="2400" dirty="0"/>
              <a:t> de un número significativo </a:t>
            </a:r>
            <a:r>
              <a:rPr lang="es-ES" sz="2400" dirty="0" smtClean="0"/>
              <a:t>de genes relacionados con obesidad, </a:t>
            </a:r>
            <a:r>
              <a:rPr lang="es-ES" sz="2400" dirty="0"/>
              <a:t>no se ha traducido en </a:t>
            </a:r>
            <a:r>
              <a:rPr lang="es-ES" sz="2400" dirty="0" smtClean="0"/>
              <a:t>un </a:t>
            </a:r>
            <a:r>
              <a:rPr lang="es-ES" sz="2400" i="1" u="sng" dirty="0" smtClean="0"/>
              <a:t>explicación</a:t>
            </a:r>
            <a:r>
              <a:rPr lang="es-ES" sz="2400" dirty="0" smtClean="0"/>
              <a:t> </a:t>
            </a:r>
            <a:r>
              <a:rPr lang="es-ES" sz="2400" dirty="0"/>
              <a:t>de la genética subyacente a la </a:t>
            </a:r>
            <a:r>
              <a:rPr lang="es-ES" sz="2400" dirty="0" smtClean="0"/>
              <a:t>obesidad.</a:t>
            </a:r>
            <a:endParaRPr lang="en-US" sz="2400" dirty="0"/>
          </a:p>
          <a:p>
            <a:endParaRPr lang="en-US" dirty="0"/>
          </a:p>
        </p:txBody>
      </p:sp>
    </p:spTree>
    <p:extLst>
      <p:ext uri="{BB962C8B-B14F-4D97-AF65-F5344CB8AC3E}">
        <p14:creationId xmlns:p14="http://schemas.microsoft.com/office/powerpoint/2010/main" val="34152642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1744182"/>
            <a:ext cx="9720071" cy="4023360"/>
          </a:xfrm>
        </p:spPr>
        <p:txBody>
          <a:bodyPr>
            <a:normAutofit/>
          </a:bodyPr>
          <a:lstStyle/>
          <a:p>
            <a:pPr>
              <a:buFont typeface="Arial" panose="020B0604020202020204" pitchFamily="34" charset="0"/>
              <a:buChar char="•"/>
            </a:pPr>
            <a:r>
              <a:rPr lang="en-US" dirty="0" smtClean="0"/>
              <a:t>Gen ADIPOQ </a:t>
            </a:r>
          </a:p>
          <a:p>
            <a:pPr>
              <a:buFont typeface="Arial" panose="020B0604020202020204" pitchFamily="34" charset="0"/>
              <a:buChar char="•"/>
            </a:pPr>
            <a:r>
              <a:rPr lang="en-US" dirty="0" smtClean="0"/>
              <a:t>CNR1 (</a:t>
            </a:r>
            <a:r>
              <a:rPr lang="en-US" dirty="0" err="1" smtClean="0"/>
              <a:t>cannabinoide</a:t>
            </a:r>
            <a:r>
              <a:rPr lang="en-US" dirty="0" smtClean="0"/>
              <a:t>)</a:t>
            </a:r>
          </a:p>
          <a:p>
            <a:pPr>
              <a:buFont typeface="Arial" panose="020B0604020202020204" pitchFamily="34" charset="0"/>
              <a:buChar char="•"/>
            </a:pPr>
            <a:r>
              <a:rPr lang="en-US" dirty="0" smtClean="0"/>
              <a:t>DRD2 (</a:t>
            </a:r>
            <a:r>
              <a:rPr lang="en-US" dirty="0" err="1" smtClean="0"/>
              <a:t>dopamina</a:t>
            </a:r>
            <a:r>
              <a:rPr lang="en-US" dirty="0" smtClean="0"/>
              <a:t>)           </a:t>
            </a:r>
            <a:r>
              <a:rPr lang="en-US" dirty="0" err="1" smtClean="0"/>
              <a:t>receptores</a:t>
            </a:r>
            <a:endParaRPr lang="en-US" dirty="0" smtClean="0"/>
          </a:p>
          <a:p>
            <a:pPr>
              <a:buFont typeface="Arial" panose="020B0604020202020204" pitchFamily="34" charset="0"/>
              <a:buChar char="•"/>
            </a:pPr>
            <a:r>
              <a:rPr lang="en-US" dirty="0" smtClean="0"/>
              <a:t>HTR2C (</a:t>
            </a:r>
            <a:r>
              <a:rPr lang="en-US" dirty="0" err="1" smtClean="0"/>
              <a:t>serotonina</a:t>
            </a:r>
            <a:r>
              <a:rPr lang="en-US" dirty="0" smtClean="0"/>
              <a:t>)</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SLC6A4 (</a:t>
            </a:r>
            <a:r>
              <a:rPr lang="en-US" dirty="0" err="1" smtClean="0"/>
              <a:t>serotonina</a:t>
            </a:r>
            <a:r>
              <a:rPr lang="en-US" dirty="0" smtClean="0"/>
              <a:t>)                 </a:t>
            </a:r>
            <a:r>
              <a:rPr lang="en-US" dirty="0" err="1" smtClean="0"/>
              <a:t>niveles</a:t>
            </a:r>
            <a:endParaRPr lang="en-US" dirty="0" smtClean="0"/>
          </a:p>
          <a:p>
            <a:pPr>
              <a:buFont typeface="Arial" panose="020B0604020202020204" pitchFamily="34" charset="0"/>
              <a:buChar char="•"/>
            </a:pPr>
            <a:r>
              <a:rPr lang="en-US" dirty="0" smtClean="0"/>
              <a:t>MAOA (</a:t>
            </a:r>
            <a:r>
              <a:rPr lang="en-US" dirty="0" err="1" smtClean="0"/>
              <a:t>monoaminooxidasa</a:t>
            </a:r>
            <a:r>
              <a:rPr lang="en-US" dirty="0" smtClean="0"/>
              <a:t>)            </a:t>
            </a:r>
          </a:p>
        </p:txBody>
      </p:sp>
      <p:sp>
        <p:nvSpPr>
          <p:cNvPr id="4" name="Right Brace 3"/>
          <p:cNvSpPr/>
          <p:nvPr/>
        </p:nvSpPr>
        <p:spPr>
          <a:xfrm>
            <a:off x="3235569" y="2198078"/>
            <a:ext cx="467390" cy="13642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e 4"/>
          <p:cNvSpPr/>
          <p:nvPr/>
        </p:nvSpPr>
        <p:spPr>
          <a:xfrm>
            <a:off x="4219675" y="3886939"/>
            <a:ext cx="370702" cy="116153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ooter Placeholder 4"/>
          <p:cNvSpPr>
            <a:spLocks noGrp="1"/>
          </p:cNvSpPr>
          <p:nvPr>
            <p:ph type="ftr" sz="quarter" idx="11"/>
          </p:nvPr>
        </p:nvSpPr>
        <p:spPr>
          <a:xfrm>
            <a:off x="4842932" y="6470704"/>
            <a:ext cx="5901458" cy="274320"/>
          </a:xfrm>
        </p:spPr>
        <p:txBody>
          <a:bodyPr/>
          <a:lstStyle/>
          <a:p>
            <a:r>
              <a:rPr lang="en-US" smtClean="0"/>
              <a:t>Walley, A. The genetic contribution to non-syndromatic guman obesity. Nature Reviews Genetics (2009) 10:431–442</a:t>
            </a: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713715209"/>
              </p:ext>
            </p:extLst>
          </p:nvPr>
        </p:nvGraphicFramePr>
        <p:xfrm>
          <a:off x="6752492" y="1362327"/>
          <a:ext cx="3428999" cy="2393535"/>
        </p:xfrm>
        <a:graphic>
          <a:graphicData uri="http://schemas.openxmlformats.org/presentationml/2006/ole">
            <mc:AlternateContent xmlns:mc="http://schemas.openxmlformats.org/markup-compatibility/2006">
              <mc:Choice xmlns:v="urn:schemas-microsoft-com:vml" Requires="v">
                <p:oleObj spid="_x0000_s5170" name="Bitmap Image" r:id="rId4" imgW="6276960" imgH="4381560" progId="Paint.Picture">
                  <p:embed/>
                </p:oleObj>
              </mc:Choice>
              <mc:Fallback>
                <p:oleObj name="Bitmap Image" r:id="rId4" imgW="6276960" imgH="4381560" progId="Paint.Picture">
                  <p:embed/>
                  <p:pic>
                    <p:nvPicPr>
                      <p:cNvPr id="0" name=""/>
                      <p:cNvPicPr/>
                      <p:nvPr/>
                    </p:nvPicPr>
                    <p:blipFill>
                      <a:blip r:embed="rId5"/>
                      <a:stretch>
                        <a:fillRect/>
                      </a:stretch>
                    </p:blipFill>
                    <p:spPr>
                      <a:xfrm>
                        <a:off x="6752492" y="1362327"/>
                        <a:ext cx="3428999" cy="2393535"/>
                      </a:xfrm>
                      <a:prstGeom prst="rect">
                        <a:avLst/>
                      </a:prstGeom>
                    </p:spPr>
                  </p:pic>
                </p:oleObj>
              </mc:Fallback>
            </mc:AlternateContent>
          </a:graphicData>
        </a:graphic>
      </p:graphicFrame>
      <p:pic>
        <p:nvPicPr>
          <p:cNvPr id="8" name="Picture 7"/>
          <p:cNvPicPr>
            <a:picLocks noChangeAspect="1"/>
          </p:cNvPicPr>
          <p:nvPr/>
        </p:nvPicPr>
        <p:blipFill>
          <a:blip r:embed="rId6"/>
          <a:stretch>
            <a:fillRect/>
          </a:stretch>
        </p:blipFill>
        <p:spPr>
          <a:xfrm>
            <a:off x="6453522" y="4465200"/>
            <a:ext cx="4290677" cy="989012"/>
          </a:xfrm>
          <a:prstGeom prst="rect">
            <a:avLst/>
          </a:prstGeom>
          <a:ln>
            <a:solidFill>
              <a:schemeClr val="accent2">
                <a:lumMod val="75000"/>
              </a:schemeClr>
            </a:solidFill>
          </a:ln>
        </p:spPr>
      </p:pic>
    </p:spTree>
    <p:extLst>
      <p:ext uri="{BB962C8B-B14F-4D97-AF65-F5344CB8AC3E}">
        <p14:creationId xmlns:p14="http://schemas.microsoft.com/office/powerpoint/2010/main" val="1903892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977081" y="479557"/>
            <a:ext cx="8259534" cy="5829803"/>
          </a:xfrm>
          <a:prstGeom prst="rect">
            <a:avLst/>
          </a:prstGeom>
        </p:spPr>
      </p:pic>
      <p:sp>
        <p:nvSpPr>
          <p:cNvPr id="5" name="Footer Placeholder 4"/>
          <p:cNvSpPr>
            <a:spLocks noGrp="1"/>
          </p:cNvSpPr>
          <p:nvPr>
            <p:ph type="ftr" sz="quarter" idx="11"/>
          </p:nvPr>
        </p:nvSpPr>
        <p:spPr>
          <a:xfrm>
            <a:off x="4842932" y="6470704"/>
            <a:ext cx="5901458" cy="274320"/>
          </a:xfrm>
        </p:spPr>
        <p:txBody>
          <a:bodyPr/>
          <a:lstStyle/>
          <a:p>
            <a:r>
              <a:rPr lang="en-US" dirty="0" err="1" smtClean="0"/>
              <a:t>Walley</a:t>
            </a:r>
            <a:r>
              <a:rPr lang="en-US" dirty="0" smtClean="0"/>
              <a:t>, A. The genetic contribution to non-</a:t>
            </a:r>
            <a:r>
              <a:rPr lang="en-US" dirty="0" err="1" smtClean="0"/>
              <a:t>syndromatic</a:t>
            </a:r>
            <a:r>
              <a:rPr lang="en-US" dirty="0" smtClean="0"/>
              <a:t> </a:t>
            </a:r>
            <a:r>
              <a:rPr lang="en-US" dirty="0" err="1" smtClean="0"/>
              <a:t>guman</a:t>
            </a:r>
            <a:r>
              <a:rPr lang="en-US" dirty="0" smtClean="0"/>
              <a:t> obesity. Nature Reviews Genetics (2009) 10:431–442</a:t>
            </a:r>
            <a:endParaRPr lang="en-US" dirty="0"/>
          </a:p>
        </p:txBody>
      </p:sp>
    </p:spTree>
    <p:extLst>
      <p:ext uri="{BB962C8B-B14F-4D97-AF65-F5344CB8AC3E}">
        <p14:creationId xmlns:p14="http://schemas.microsoft.com/office/powerpoint/2010/main" val="25783200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solidFill>
                  <a:schemeClr val="accent2">
                    <a:lumMod val="75000"/>
                  </a:schemeClr>
                </a:solidFill>
              </a:rPr>
              <a:t>Fto</a:t>
            </a:r>
            <a:r>
              <a:rPr lang="en-US" sz="2400" dirty="0" smtClean="0">
                <a:solidFill>
                  <a:schemeClr val="accent2">
                    <a:lumMod val="75000"/>
                  </a:schemeClr>
                </a:solidFill>
              </a:rPr>
              <a:t/>
            </a:r>
            <a:br>
              <a:rPr lang="en-US" sz="2400" dirty="0" smtClean="0">
                <a:solidFill>
                  <a:schemeClr val="accent2">
                    <a:lumMod val="75000"/>
                  </a:schemeClr>
                </a:solidFill>
              </a:rPr>
            </a:br>
            <a:r>
              <a:rPr lang="en-US" sz="2400" dirty="0" smtClean="0">
                <a:solidFill>
                  <a:schemeClr val="accent2">
                    <a:lumMod val="75000"/>
                  </a:schemeClr>
                </a:solidFill>
              </a:rPr>
              <a:t>Fat mass and obesity – associated gene</a:t>
            </a:r>
            <a:endParaRPr lang="en-US" sz="2400" dirty="0">
              <a:solidFill>
                <a:schemeClr val="accent2">
                  <a:lumMod val="75000"/>
                </a:schemeClr>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smtClean="0"/>
              <a:t>2-oxoglutarato </a:t>
            </a:r>
            <a:r>
              <a:rPr lang="en-US" sz="2400" dirty="0" err="1" smtClean="0"/>
              <a:t>desmetilasa</a:t>
            </a:r>
            <a:r>
              <a:rPr lang="en-US" sz="2400" dirty="0" smtClean="0"/>
              <a:t>, </a:t>
            </a:r>
            <a:r>
              <a:rPr lang="en-US" sz="2400" dirty="0" err="1" smtClean="0"/>
              <a:t>Núcleo</a:t>
            </a:r>
            <a:r>
              <a:rPr lang="en-US" sz="2400" dirty="0" smtClean="0"/>
              <a:t> </a:t>
            </a:r>
            <a:r>
              <a:rPr lang="en-US" sz="2400" dirty="0" err="1" smtClean="0"/>
              <a:t>Arcuato</a:t>
            </a:r>
            <a:endParaRPr lang="en-US" sz="2400" dirty="0" smtClean="0"/>
          </a:p>
          <a:p>
            <a:pPr>
              <a:buFont typeface="Arial" panose="020B0604020202020204" pitchFamily="34" charset="0"/>
              <a:buChar char="•"/>
            </a:pPr>
            <a:r>
              <a:rPr lang="en-US" sz="2400" dirty="0" smtClean="0"/>
              <a:t>~</a:t>
            </a:r>
            <a:r>
              <a:rPr lang="en-US" sz="2400" dirty="0"/>
              <a:t>1% </a:t>
            </a:r>
            <a:r>
              <a:rPr lang="en-US" sz="2400" dirty="0" smtClean="0"/>
              <a:t> del total IMC </a:t>
            </a:r>
            <a:r>
              <a:rPr lang="en-US" sz="2400" dirty="0" err="1" smtClean="0"/>
              <a:t>por</a:t>
            </a:r>
            <a:r>
              <a:rPr lang="en-US" sz="2400" dirty="0" smtClean="0"/>
              <a:t> </a:t>
            </a:r>
            <a:r>
              <a:rPr lang="en-US" sz="2400" dirty="0" err="1" smtClean="0"/>
              <a:t>herencia</a:t>
            </a:r>
            <a:endParaRPr lang="en-US" sz="2400" dirty="0" smtClean="0"/>
          </a:p>
          <a:p>
            <a:pPr>
              <a:buFont typeface="Arial" panose="020B0604020202020204" pitchFamily="34" charset="0"/>
              <a:buChar char="•"/>
            </a:pPr>
            <a:r>
              <a:rPr lang="en-US" sz="2400" dirty="0" err="1" smtClean="0"/>
              <a:t>Expresión</a:t>
            </a:r>
            <a:r>
              <a:rPr lang="en-US" sz="2400" dirty="0" smtClean="0"/>
              <a:t> SNC (balance </a:t>
            </a:r>
            <a:r>
              <a:rPr lang="en-US" sz="2400" dirty="0" err="1" smtClean="0"/>
              <a:t>energético</a:t>
            </a:r>
            <a:r>
              <a:rPr lang="en-US" sz="2400" dirty="0" smtClean="0"/>
              <a:t>)</a:t>
            </a:r>
          </a:p>
          <a:p>
            <a:pPr>
              <a:buFont typeface="Arial" panose="020B0604020202020204" pitchFamily="34" charset="0"/>
              <a:buChar char="•"/>
            </a:pPr>
            <a:r>
              <a:rPr lang="en-US" sz="2400" dirty="0" err="1" smtClean="0"/>
              <a:t>Apetito</a:t>
            </a:r>
            <a:r>
              <a:rPr lang="en-US" sz="2400" dirty="0" smtClean="0"/>
              <a:t>  = </a:t>
            </a:r>
            <a:r>
              <a:rPr lang="en-US" sz="2400" dirty="0" err="1" smtClean="0"/>
              <a:t>hiperfagia</a:t>
            </a:r>
            <a:r>
              <a:rPr lang="en-US" sz="2400" dirty="0" smtClean="0"/>
              <a:t>, </a:t>
            </a:r>
            <a:r>
              <a:rPr lang="en-US" sz="2400" dirty="0" err="1" smtClean="0"/>
              <a:t>disminución</a:t>
            </a:r>
            <a:r>
              <a:rPr lang="en-US" sz="2400" dirty="0" smtClean="0"/>
              <a:t> </a:t>
            </a:r>
            <a:r>
              <a:rPr lang="en-US" sz="2400" dirty="0" err="1" smtClean="0"/>
              <a:t>en</a:t>
            </a:r>
            <a:r>
              <a:rPr lang="en-US" sz="2400" dirty="0" smtClean="0"/>
              <a:t> la </a:t>
            </a:r>
            <a:r>
              <a:rPr lang="en-US" sz="2400" dirty="0" err="1" smtClean="0"/>
              <a:t>saciedad</a:t>
            </a:r>
            <a:endParaRPr lang="en-US" sz="2400" dirty="0" smtClean="0"/>
          </a:p>
          <a:p>
            <a:pPr>
              <a:buFont typeface="Arial" panose="020B0604020202020204" pitchFamily="34" charset="0"/>
              <a:buChar char="•"/>
            </a:pPr>
            <a:r>
              <a:rPr lang="en-US" sz="2400" dirty="0" err="1" smtClean="0"/>
              <a:t>Actividad</a:t>
            </a:r>
            <a:r>
              <a:rPr lang="en-US" sz="2400" dirty="0" smtClean="0"/>
              <a:t> </a:t>
            </a:r>
            <a:r>
              <a:rPr lang="en-US" sz="2400" dirty="0" err="1" smtClean="0"/>
              <a:t>lipolítica</a:t>
            </a:r>
            <a:r>
              <a:rPr lang="en-US" sz="2400" dirty="0" smtClean="0"/>
              <a:t> </a:t>
            </a:r>
            <a:r>
              <a:rPr lang="en-US" sz="2400" dirty="0" err="1" smtClean="0"/>
              <a:t>disminuida</a:t>
            </a:r>
            <a:endParaRPr lang="en-US" sz="2400" dirty="0" smtClean="0"/>
          </a:p>
          <a:p>
            <a:pPr>
              <a:buFont typeface="Arial" panose="020B0604020202020204" pitchFamily="34" charset="0"/>
              <a:buChar char="•"/>
            </a:pPr>
            <a:r>
              <a:rPr lang="en-US" sz="2400" dirty="0" err="1" smtClean="0"/>
              <a:t>Afectado</a:t>
            </a:r>
            <a:r>
              <a:rPr lang="en-US" sz="2400" dirty="0" smtClean="0"/>
              <a:t> </a:t>
            </a:r>
            <a:r>
              <a:rPr lang="en-US" sz="2400" dirty="0" err="1" smtClean="0"/>
              <a:t>por</a:t>
            </a:r>
            <a:r>
              <a:rPr lang="en-US" sz="2400" dirty="0" smtClean="0"/>
              <a:t> </a:t>
            </a:r>
            <a:r>
              <a:rPr lang="en-US" sz="2400" dirty="0" err="1" smtClean="0"/>
              <a:t>Actividad</a:t>
            </a:r>
            <a:r>
              <a:rPr lang="en-US" sz="2400" dirty="0" smtClean="0"/>
              <a:t> </a:t>
            </a:r>
            <a:r>
              <a:rPr lang="en-US" sz="2400" dirty="0" err="1" smtClean="0"/>
              <a:t>física</a:t>
            </a:r>
            <a:r>
              <a:rPr lang="en-US" sz="2400" dirty="0" smtClean="0"/>
              <a:t> </a:t>
            </a:r>
            <a:endParaRPr lang="en-US" dirty="0"/>
          </a:p>
        </p:txBody>
      </p:sp>
      <p:sp>
        <p:nvSpPr>
          <p:cNvPr id="4" name="Footer Placeholder 4"/>
          <p:cNvSpPr>
            <a:spLocks noGrp="1"/>
          </p:cNvSpPr>
          <p:nvPr>
            <p:ph type="ftr" sz="quarter" idx="11"/>
          </p:nvPr>
        </p:nvSpPr>
        <p:spPr>
          <a:xfrm>
            <a:off x="4842932" y="6470704"/>
            <a:ext cx="5901458" cy="274320"/>
          </a:xfrm>
        </p:spPr>
        <p:txBody>
          <a:bodyPr/>
          <a:lstStyle/>
          <a:p>
            <a:r>
              <a:rPr lang="en-US" dirty="0" err="1" smtClean="0"/>
              <a:t>Walley</a:t>
            </a:r>
            <a:r>
              <a:rPr lang="en-US" dirty="0" smtClean="0"/>
              <a:t>, A. The genetic contribution to non-</a:t>
            </a:r>
            <a:r>
              <a:rPr lang="en-US" dirty="0" err="1" smtClean="0"/>
              <a:t>syndromatic</a:t>
            </a:r>
            <a:r>
              <a:rPr lang="en-US" dirty="0" smtClean="0"/>
              <a:t> </a:t>
            </a:r>
            <a:r>
              <a:rPr lang="en-US" dirty="0" err="1" smtClean="0"/>
              <a:t>guman</a:t>
            </a:r>
            <a:r>
              <a:rPr lang="en-US" dirty="0" smtClean="0"/>
              <a:t> obesity. Nature Reviews Genetics (2009) 10:431–442</a:t>
            </a:r>
            <a:endParaRPr lang="en-US" dirty="0"/>
          </a:p>
        </p:txBody>
      </p:sp>
    </p:spTree>
    <p:extLst>
      <p:ext uri="{BB962C8B-B14F-4D97-AF65-F5344CB8AC3E}">
        <p14:creationId xmlns:p14="http://schemas.microsoft.com/office/powerpoint/2010/main" val="2594468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err="1" smtClean="0"/>
              <a:t>Alelo</a:t>
            </a:r>
            <a:r>
              <a:rPr lang="en-US" dirty="0" smtClean="0"/>
              <a:t> </a:t>
            </a:r>
            <a:r>
              <a:rPr lang="en-US" dirty="0" err="1" smtClean="0"/>
              <a:t>en</a:t>
            </a:r>
            <a:r>
              <a:rPr lang="en-US" dirty="0" smtClean="0"/>
              <a:t> FTO rs1421085 ≠ ARID5</a:t>
            </a:r>
          </a:p>
          <a:p>
            <a:pPr marL="0" indent="0">
              <a:buNone/>
            </a:pPr>
            <a:r>
              <a:rPr lang="en-US" dirty="0" err="1" smtClean="0"/>
              <a:t>expresión</a:t>
            </a:r>
            <a:r>
              <a:rPr lang="en-US" dirty="0" smtClean="0"/>
              <a:t> IRX3, IRX5</a:t>
            </a:r>
          </a:p>
          <a:p>
            <a:pPr marL="0" indent="0">
              <a:buNone/>
            </a:pPr>
            <a:endParaRPr lang="en-US" dirty="0"/>
          </a:p>
          <a:p>
            <a:pPr marL="0" indent="0">
              <a:buNone/>
            </a:pPr>
            <a:r>
              <a:rPr lang="en-US" dirty="0" err="1" smtClean="0"/>
              <a:t>Almacenamiento</a:t>
            </a:r>
            <a:r>
              <a:rPr lang="en-US" dirty="0" smtClean="0"/>
              <a:t> de </a:t>
            </a:r>
            <a:r>
              <a:rPr lang="en-US" dirty="0" err="1" smtClean="0"/>
              <a:t>energía</a:t>
            </a:r>
            <a:endParaRPr lang="en-US" dirty="0"/>
          </a:p>
        </p:txBody>
      </p:sp>
      <p:sp>
        <p:nvSpPr>
          <p:cNvPr id="4" name="Footer Placeholder 3"/>
          <p:cNvSpPr>
            <a:spLocks noGrp="1"/>
          </p:cNvSpPr>
          <p:nvPr>
            <p:ph type="ftr" sz="quarter" idx="11"/>
          </p:nvPr>
        </p:nvSpPr>
        <p:spPr/>
        <p:txBody>
          <a:bodyPr/>
          <a:lstStyle/>
          <a:p>
            <a:r>
              <a:rPr lang="en-US" dirty="0" err="1" smtClean="0"/>
              <a:t>Goodarzi,M</a:t>
            </a:r>
            <a:r>
              <a:rPr lang="en-US" dirty="0" smtClean="0"/>
              <a:t>. Genetics of obesity: what genetic association studies have taught us about the biology of obesity and its complications. Lancet Diabetes </a:t>
            </a:r>
            <a:r>
              <a:rPr lang="en-US" dirty="0" err="1" smtClean="0"/>
              <a:t>Endocrinol</a:t>
            </a:r>
            <a:r>
              <a:rPr lang="en-US" dirty="0" smtClean="0"/>
              <a:t> 2017.http://dx.doi.org/10.1016/S2213-8587(17)30200-0</a:t>
            </a:r>
            <a:endParaRPr lang="en-US" dirty="0"/>
          </a:p>
        </p:txBody>
      </p:sp>
      <p:pic>
        <p:nvPicPr>
          <p:cNvPr id="3074" name="Picture 2" descr="Making Biological Sense of GWAS Data: Lessons from the FTO Locu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128" y="1005119"/>
            <a:ext cx="3562350" cy="491490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urved Connector 5"/>
          <p:cNvCxnSpPr/>
          <p:nvPr/>
        </p:nvCxnSpPr>
        <p:spPr>
          <a:xfrm rot="10800000" flipV="1">
            <a:off x="3606806" y="2556933"/>
            <a:ext cx="1422394" cy="406400"/>
          </a:xfrm>
          <a:prstGeom prst="curvedConnector3">
            <a:avLst>
              <a:gd name="adj1" fmla="val -14286"/>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387600" y="3132667"/>
            <a:ext cx="0" cy="659807"/>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0427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5595" y="806466"/>
            <a:ext cx="4458039" cy="4853093"/>
          </a:xfrm>
        </p:spPr>
        <p:txBody>
          <a:bodyPr/>
          <a:lstStyle/>
          <a:p>
            <a:pPr>
              <a:buFont typeface="Arial" panose="020B0604020202020204" pitchFamily="34" charset="0"/>
              <a:buChar char="•"/>
            </a:pPr>
            <a:r>
              <a:rPr lang="en-US" dirty="0" err="1" smtClean="0"/>
              <a:t>Efecto</a:t>
            </a:r>
            <a:r>
              <a:rPr lang="en-US" dirty="0" smtClean="0"/>
              <a:t> de FTO </a:t>
            </a:r>
            <a:r>
              <a:rPr lang="en-US" dirty="0" err="1" smtClean="0"/>
              <a:t>sobre</a:t>
            </a:r>
            <a:r>
              <a:rPr lang="en-US" dirty="0" smtClean="0"/>
              <a:t> IRX3 </a:t>
            </a:r>
            <a:r>
              <a:rPr lang="en-US" dirty="0" err="1" smtClean="0"/>
              <a:t>en</a:t>
            </a:r>
            <a:r>
              <a:rPr lang="en-US" dirty="0" smtClean="0"/>
              <a:t> SNC.</a:t>
            </a:r>
          </a:p>
          <a:p>
            <a:pPr>
              <a:buFont typeface="Arial" panose="020B0604020202020204" pitchFamily="34" charset="0"/>
              <a:buChar char="•"/>
            </a:pPr>
            <a:r>
              <a:rPr lang="en-US" dirty="0" err="1" smtClean="0"/>
              <a:t>Alelo</a:t>
            </a:r>
            <a:r>
              <a:rPr lang="en-US" dirty="0" smtClean="0"/>
              <a:t> rs8050136 </a:t>
            </a:r>
            <a:r>
              <a:rPr lang="en-US" dirty="0" err="1" smtClean="0"/>
              <a:t>interrumpe</a:t>
            </a:r>
            <a:r>
              <a:rPr lang="en-US" dirty="0" smtClean="0"/>
              <a:t> la union del factor de </a:t>
            </a:r>
            <a:r>
              <a:rPr lang="en-US" dirty="0" err="1" smtClean="0"/>
              <a:t>transcripción</a:t>
            </a:r>
            <a:r>
              <a:rPr lang="en-US" dirty="0" smtClean="0"/>
              <a:t> P110 (ISOFORMA cux1)</a:t>
            </a:r>
          </a:p>
          <a:p>
            <a:pPr>
              <a:buFont typeface="Arial" panose="020B0604020202020204" pitchFamily="34" charset="0"/>
              <a:buChar char="•"/>
            </a:pPr>
            <a:r>
              <a:rPr lang="en-US" dirty="0" err="1" smtClean="0"/>
              <a:t>Disminución</a:t>
            </a:r>
            <a:r>
              <a:rPr lang="en-US" dirty="0" smtClean="0"/>
              <a:t> de la </a:t>
            </a:r>
            <a:r>
              <a:rPr lang="en-US" dirty="0" err="1" smtClean="0"/>
              <a:t>expresión</a:t>
            </a:r>
            <a:r>
              <a:rPr lang="en-US" dirty="0" smtClean="0"/>
              <a:t> y </a:t>
            </a:r>
            <a:r>
              <a:rPr lang="en-US" dirty="0" err="1" smtClean="0"/>
              <a:t>consecuente</a:t>
            </a:r>
            <a:r>
              <a:rPr lang="en-US" dirty="0" smtClean="0"/>
              <a:t> </a:t>
            </a:r>
            <a:r>
              <a:rPr lang="en-US" dirty="0" err="1" smtClean="0"/>
              <a:t>reducción</a:t>
            </a:r>
            <a:r>
              <a:rPr lang="en-US" dirty="0" smtClean="0"/>
              <a:t> de la </a:t>
            </a:r>
            <a:r>
              <a:rPr lang="en-US" dirty="0" err="1" smtClean="0"/>
              <a:t>señalización</a:t>
            </a:r>
            <a:r>
              <a:rPr lang="en-US" dirty="0" smtClean="0"/>
              <a:t> de </a:t>
            </a:r>
            <a:r>
              <a:rPr lang="en-US" dirty="0" err="1" smtClean="0"/>
              <a:t>leptina</a:t>
            </a:r>
            <a:endParaRPr lang="en-US" dirty="0" smtClean="0"/>
          </a:p>
          <a:p>
            <a:pPr>
              <a:buFont typeface="Arial" panose="020B0604020202020204" pitchFamily="34" charset="0"/>
              <a:buChar char="•"/>
            </a:pPr>
            <a:endParaRPr lang="en-US" dirty="0"/>
          </a:p>
        </p:txBody>
      </p:sp>
      <p:sp>
        <p:nvSpPr>
          <p:cNvPr id="4" name="Footer Placeholder 3"/>
          <p:cNvSpPr>
            <a:spLocks noGrp="1"/>
          </p:cNvSpPr>
          <p:nvPr>
            <p:ph type="ftr" sz="quarter" idx="11"/>
          </p:nvPr>
        </p:nvSpPr>
        <p:spPr>
          <a:xfrm>
            <a:off x="4842932" y="6470704"/>
            <a:ext cx="5901458" cy="274320"/>
          </a:xfrm>
        </p:spPr>
        <p:txBody>
          <a:bodyPr/>
          <a:lstStyle/>
          <a:p>
            <a:r>
              <a:rPr lang="en-US" dirty="0" err="1" smtClean="0"/>
              <a:t>Goodarzi,M</a:t>
            </a:r>
            <a:r>
              <a:rPr lang="en-US" dirty="0" smtClean="0"/>
              <a:t>. Genetics of obesity: what genetic association studies have taught us about the biology of obesity and its complications. Lancet Diabetes </a:t>
            </a:r>
            <a:r>
              <a:rPr lang="en-US" dirty="0" err="1" smtClean="0"/>
              <a:t>Endocrinol</a:t>
            </a:r>
            <a:r>
              <a:rPr lang="en-US" dirty="0" smtClean="0"/>
              <a:t> 2017.http://dx.doi.org/10.1016/S2213-8587(17)30200-0</a:t>
            </a:r>
            <a:endParaRPr lang="en-US" dirty="0"/>
          </a:p>
        </p:txBody>
      </p:sp>
      <p:pic>
        <p:nvPicPr>
          <p:cNvPr id="6" name="Picture 5"/>
          <p:cNvPicPr>
            <a:picLocks noChangeAspect="1"/>
          </p:cNvPicPr>
          <p:nvPr/>
        </p:nvPicPr>
        <p:blipFill>
          <a:blip r:embed="rId3"/>
          <a:stretch>
            <a:fillRect/>
          </a:stretch>
        </p:blipFill>
        <p:spPr>
          <a:xfrm>
            <a:off x="5363634" y="555893"/>
            <a:ext cx="5829300" cy="4694498"/>
          </a:xfrm>
          <a:prstGeom prst="rect">
            <a:avLst/>
          </a:prstGeom>
        </p:spPr>
      </p:pic>
      <p:pic>
        <p:nvPicPr>
          <p:cNvPr id="7" name="Picture 6"/>
          <p:cNvPicPr>
            <a:picLocks noChangeAspect="1"/>
          </p:cNvPicPr>
          <p:nvPr/>
        </p:nvPicPr>
        <p:blipFill>
          <a:blip r:embed="rId4"/>
          <a:stretch>
            <a:fillRect/>
          </a:stretch>
        </p:blipFill>
        <p:spPr>
          <a:xfrm>
            <a:off x="12344207" y="1252537"/>
            <a:ext cx="2295525" cy="2066925"/>
          </a:xfrm>
          <a:prstGeom prst="rect">
            <a:avLst/>
          </a:prstGeom>
        </p:spPr>
      </p:pic>
      <p:sp>
        <p:nvSpPr>
          <p:cNvPr id="2" name="Rectangle 1"/>
          <p:cNvSpPr/>
          <p:nvPr/>
        </p:nvSpPr>
        <p:spPr>
          <a:xfrm>
            <a:off x="5591909" y="4448908"/>
            <a:ext cx="5601026" cy="801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49815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7" y="874295"/>
            <a:ext cx="9720071" cy="4023360"/>
          </a:xfrm>
        </p:spPr>
        <p:txBody>
          <a:bodyPr/>
          <a:lstStyle/>
          <a:p>
            <a:pPr>
              <a:buFont typeface="Arial" panose="020B0604020202020204" pitchFamily="34" charset="0"/>
              <a:buChar char="•"/>
            </a:pPr>
            <a:r>
              <a:rPr lang="en-US" dirty="0" smtClean="0"/>
              <a:t>Induce </a:t>
            </a:r>
            <a:r>
              <a:rPr lang="en-US" dirty="0" err="1" smtClean="0"/>
              <a:t>aumento</a:t>
            </a:r>
            <a:r>
              <a:rPr lang="en-US" dirty="0" smtClean="0"/>
              <a:t> de peso </a:t>
            </a:r>
            <a:r>
              <a:rPr lang="en-US" dirty="0" err="1" smtClean="0"/>
              <a:t>progresivo</a:t>
            </a:r>
            <a:r>
              <a:rPr lang="en-US" dirty="0" smtClean="0"/>
              <a:t> </a:t>
            </a:r>
            <a:r>
              <a:rPr lang="en-US" dirty="0" err="1" smtClean="0"/>
              <a:t>en</a:t>
            </a:r>
            <a:r>
              <a:rPr lang="en-US" dirty="0" smtClean="0"/>
              <a:t> personas </a:t>
            </a:r>
            <a:r>
              <a:rPr lang="en-US" dirty="0" err="1" smtClean="0"/>
              <a:t>en</a:t>
            </a:r>
            <a:r>
              <a:rPr lang="en-US" dirty="0" smtClean="0"/>
              <a:t> </a:t>
            </a:r>
            <a:r>
              <a:rPr lang="en-US" dirty="0" err="1" smtClean="0"/>
              <a:t>los</a:t>
            </a:r>
            <a:r>
              <a:rPr lang="en-US" dirty="0" smtClean="0"/>
              <a:t> que se </a:t>
            </a:r>
            <a:r>
              <a:rPr lang="en-US" dirty="0" err="1" smtClean="0"/>
              <a:t>sobre</a:t>
            </a:r>
            <a:r>
              <a:rPr lang="en-US" dirty="0" smtClean="0"/>
              <a:t> </a:t>
            </a:r>
            <a:r>
              <a:rPr lang="en-US" dirty="0" err="1" smtClean="0"/>
              <a:t>expresa</a:t>
            </a:r>
            <a:r>
              <a:rPr lang="en-US" dirty="0" smtClean="0"/>
              <a:t>.</a:t>
            </a:r>
          </a:p>
          <a:p>
            <a:pPr>
              <a:buFont typeface="Arial" panose="020B0604020202020204" pitchFamily="34" charset="0"/>
              <a:buChar char="•"/>
            </a:pPr>
            <a:r>
              <a:rPr lang="es-ES" dirty="0" err="1"/>
              <a:t>Wardle</a:t>
            </a:r>
            <a:r>
              <a:rPr lang="es-ES" dirty="0"/>
              <a:t> y col. mostraron una estrecha relación entre la sensación de saciedad reportada por </a:t>
            </a:r>
            <a:r>
              <a:rPr lang="es-ES" dirty="0" smtClean="0"/>
              <a:t>personas con obesidad y </a:t>
            </a:r>
            <a:r>
              <a:rPr lang="es-ES" dirty="0"/>
              <a:t>el grado de expresión del </a:t>
            </a:r>
            <a:r>
              <a:rPr lang="es-ES" dirty="0" smtClean="0"/>
              <a:t>gen.</a:t>
            </a:r>
          </a:p>
          <a:p>
            <a:pPr>
              <a:buFont typeface="Arial" panose="020B0604020202020204" pitchFamily="34" charset="0"/>
              <a:buChar char="•"/>
            </a:pPr>
            <a:r>
              <a:rPr lang="en-US" dirty="0" err="1" smtClean="0"/>
              <a:t>Hiperfagia</a:t>
            </a:r>
            <a:endParaRPr lang="en-US" dirty="0"/>
          </a:p>
        </p:txBody>
      </p:sp>
      <p:sp>
        <p:nvSpPr>
          <p:cNvPr id="6" name="Footer Placeholder 3"/>
          <p:cNvSpPr>
            <a:spLocks noGrp="1"/>
          </p:cNvSpPr>
          <p:nvPr>
            <p:ph type="ftr" sz="quarter" idx="11"/>
          </p:nvPr>
        </p:nvSpPr>
        <p:spPr>
          <a:xfrm>
            <a:off x="4842932" y="6470704"/>
            <a:ext cx="5901458" cy="274320"/>
          </a:xfrm>
        </p:spPr>
        <p:txBody>
          <a:bodyPr/>
          <a:lstStyle/>
          <a:p>
            <a:r>
              <a:rPr lang="en-US" smtClean="0"/>
              <a:t>Gonzalez,E. Genes and Obesity: a cause and effect relationship.Endocrinol Nutr. 2011;58(9):492---496</a:t>
            </a:r>
            <a:endParaRPr lang="en-US"/>
          </a:p>
        </p:txBody>
      </p:sp>
      <p:sp>
        <p:nvSpPr>
          <p:cNvPr id="7" name="Footer Placeholder 4"/>
          <p:cNvSpPr txBox="1">
            <a:spLocks/>
          </p:cNvSpPr>
          <p:nvPr/>
        </p:nvSpPr>
        <p:spPr>
          <a:xfrm>
            <a:off x="4995332" y="6623104"/>
            <a:ext cx="5901458" cy="274320"/>
          </a:xfrm>
          <a:prstGeom prst="rect">
            <a:avLst/>
          </a:prstGeom>
        </p:spPr>
        <p:txBody>
          <a:bodyPr vert="horz" lIns="91440" tIns="45720" rIns="91440" bIns="45720" rtlCol="0" anchor="ctr"/>
          <a:lstStyle>
            <a:defPPr>
              <a:defRPr lang="en-US"/>
            </a:defPPr>
            <a:lvl1pPr marL="0" algn="r" defTabSz="457200" rtl="0" eaLnBrk="1" latinLnBrk="0" hangingPunct="1">
              <a:defRPr sz="1000" kern="1200" cap="all" baseline="0">
                <a:solidFill>
                  <a:schemeClr val="tx1">
                    <a:lumMod val="90000"/>
                    <a:lumOff val="10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Walley, A. The genetic contribution to non-syndromatic guman obesity. Nature Reviews Genetics (2009) 10:431–442</a:t>
            </a:r>
            <a:endParaRPr lang="en-US" dirty="0"/>
          </a:p>
        </p:txBody>
      </p:sp>
      <p:pic>
        <p:nvPicPr>
          <p:cNvPr id="8" name="Picture 7"/>
          <p:cNvPicPr>
            <a:picLocks noChangeAspect="1"/>
          </p:cNvPicPr>
          <p:nvPr/>
        </p:nvPicPr>
        <p:blipFill>
          <a:blip r:embed="rId3"/>
          <a:stretch>
            <a:fillRect/>
          </a:stretch>
        </p:blipFill>
        <p:spPr>
          <a:xfrm>
            <a:off x="1024127" y="3217985"/>
            <a:ext cx="3335312" cy="2750986"/>
          </a:xfrm>
          <a:prstGeom prst="rect">
            <a:avLst/>
          </a:prstGeom>
        </p:spPr>
      </p:pic>
    </p:spTree>
    <p:extLst>
      <p:ext uri="{BB962C8B-B14F-4D97-AF65-F5344CB8AC3E}">
        <p14:creationId xmlns:p14="http://schemas.microsoft.com/office/powerpoint/2010/main" val="25537074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Arial" panose="020B0604020202020204" pitchFamily="34" charset="0"/>
              <a:buChar char="•"/>
            </a:pPr>
            <a:r>
              <a:rPr lang="es-ES" dirty="0"/>
              <a:t>Los esfuerzos para desarrollar tratamientos para la obesidad pueden requerir la focalización de IRX3, IRX5 o RPGRIP1L, o una combinación de </a:t>
            </a:r>
            <a:r>
              <a:rPr lang="es-ES" dirty="0" smtClean="0"/>
              <a:t>estos</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 </a:t>
            </a:r>
            <a:r>
              <a:rPr lang="es-ES" dirty="0"/>
              <a:t>Queda por establecer si los efectos en el cerebro, el tejido adiposo y el páncreas contribuyen a la obesidad </a:t>
            </a:r>
            <a:r>
              <a:rPr lang="es-ES" dirty="0" err="1" smtClean="0"/>
              <a:t>ó</a:t>
            </a:r>
            <a:r>
              <a:rPr lang="es-ES" dirty="0" smtClean="0"/>
              <a:t> </a:t>
            </a:r>
            <a:r>
              <a:rPr lang="es-ES" dirty="0"/>
              <a:t>si un efecto en un tejido en particular es el principal</a:t>
            </a:r>
            <a:r>
              <a:rPr lang="es-ES" dirty="0" smtClean="0"/>
              <a:t>.</a:t>
            </a:r>
          </a:p>
          <a:p>
            <a:pPr>
              <a:buFont typeface="Arial" panose="020B0604020202020204" pitchFamily="34" charset="0"/>
              <a:buChar char="•"/>
            </a:pPr>
            <a:r>
              <a:rPr lang="es-ES" dirty="0" smtClean="0"/>
              <a:t>.</a:t>
            </a:r>
            <a:endParaRPr lang="en-US" dirty="0"/>
          </a:p>
        </p:txBody>
      </p:sp>
      <p:sp>
        <p:nvSpPr>
          <p:cNvPr id="4" name="Footer Placeholder 3"/>
          <p:cNvSpPr>
            <a:spLocks noGrp="1"/>
          </p:cNvSpPr>
          <p:nvPr>
            <p:ph type="ftr" sz="quarter" idx="11"/>
          </p:nvPr>
        </p:nvSpPr>
        <p:spPr>
          <a:xfrm>
            <a:off x="4842932" y="6470704"/>
            <a:ext cx="5901458" cy="274320"/>
          </a:xfrm>
        </p:spPr>
        <p:txBody>
          <a:bodyPr/>
          <a:lstStyle/>
          <a:p>
            <a:r>
              <a:rPr lang="en-US" dirty="0" err="1" smtClean="0"/>
              <a:t>Goodarzi,M</a:t>
            </a:r>
            <a:r>
              <a:rPr lang="en-US" dirty="0" smtClean="0"/>
              <a:t>. Genetics of obesity: what genetic association studies have taught us about the biology of obesity and its complications. Lancet Diabetes </a:t>
            </a:r>
            <a:r>
              <a:rPr lang="en-US" dirty="0" err="1" smtClean="0"/>
              <a:t>Endocrinol</a:t>
            </a:r>
            <a:r>
              <a:rPr lang="en-US" dirty="0" smtClean="0"/>
              <a:t> 2017.http://dx.doi.org/10.1016/S2213-8587(17)30200-0</a:t>
            </a:r>
            <a:endParaRPr lang="en-US" dirty="0"/>
          </a:p>
        </p:txBody>
      </p:sp>
    </p:spTree>
    <p:extLst>
      <p:ext uri="{BB962C8B-B14F-4D97-AF65-F5344CB8AC3E}">
        <p14:creationId xmlns:p14="http://schemas.microsoft.com/office/powerpoint/2010/main" val="12173661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solidFill>
                  <a:schemeClr val="accent2">
                    <a:lumMod val="75000"/>
                  </a:schemeClr>
                </a:solidFill>
              </a:rPr>
              <a:t>Obesidad</a:t>
            </a:r>
            <a:r>
              <a:rPr lang="en-US" sz="3200" dirty="0" smtClean="0">
                <a:solidFill>
                  <a:schemeClr val="accent2">
                    <a:lumMod val="75000"/>
                  </a:schemeClr>
                </a:solidFill>
              </a:rPr>
              <a:t> </a:t>
            </a:r>
            <a:r>
              <a:rPr lang="en-US" sz="3200" dirty="0" err="1" smtClean="0">
                <a:solidFill>
                  <a:schemeClr val="accent2">
                    <a:lumMod val="75000"/>
                  </a:schemeClr>
                </a:solidFill>
              </a:rPr>
              <a:t>sindrómica</a:t>
            </a:r>
            <a:endParaRPr lang="en-US" sz="3200" dirty="0">
              <a:solidFill>
                <a:schemeClr val="accent2">
                  <a:lumMod val="75000"/>
                </a:schemeClr>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 </a:t>
            </a:r>
            <a:r>
              <a:rPr lang="en-US" dirty="0" err="1" smtClean="0"/>
              <a:t>Mutaciones</a:t>
            </a:r>
            <a:r>
              <a:rPr lang="en-US" dirty="0" smtClean="0"/>
              <a:t> </a:t>
            </a:r>
            <a:r>
              <a:rPr lang="en-US" dirty="0" err="1" smtClean="0"/>
              <a:t>en</a:t>
            </a:r>
            <a:r>
              <a:rPr lang="en-US" dirty="0" smtClean="0"/>
              <a:t> genes </a:t>
            </a:r>
            <a:r>
              <a:rPr lang="en-US" dirty="0" err="1" smtClean="0"/>
              <a:t>humanos</a:t>
            </a:r>
            <a:r>
              <a:rPr lang="en-US" dirty="0" smtClean="0"/>
              <a:t> </a:t>
            </a:r>
            <a:r>
              <a:rPr lang="en-US" dirty="0" err="1" smtClean="0"/>
              <a:t>responsables</a:t>
            </a:r>
            <a:r>
              <a:rPr lang="en-US" dirty="0" smtClean="0"/>
              <a:t> de la </a:t>
            </a:r>
            <a:r>
              <a:rPr lang="en-US" dirty="0" err="1" smtClean="0"/>
              <a:t>aparición</a:t>
            </a:r>
            <a:r>
              <a:rPr lang="en-US" dirty="0" smtClean="0"/>
              <a:t> </a:t>
            </a:r>
            <a:r>
              <a:rPr lang="es-ES" dirty="0" smtClean="0"/>
              <a:t>de </a:t>
            </a:r>
            <a:r>
              <a:rPr lang="es-ES" dirty="0"/>
              <a:t>efectos </a:t>
            </a:r>
            <a:r>
              <a:rPr lang="es-ES" dirty="0" err="1"/>
              <a:t>pleiotrópicos</a:t>
            </a:r>
            <a:r>
              <a:rPr lang="es-ES" dirty="0"/>
              <a:t> asociados con </a:t>
            </a:r>
            <a:r>
              <a:rPr lang="es-ES" dirty="0" smtClean="0"/>
              <a:t> obesidad</a:t>
            </a:r>
          </a:p>
          <a:p>
            <a:pPr>
              <a:buFont typeface="Arial" panose="020B0604020202020204" pitchFamily="34" charset="0"/>
              <a:buChar char="•"/>
            </a:pPr>
            <a:r>
              <a:rPr lang="es-ES" dirty="0" smtClean="0"/>
              <a:t>Fenotipo + obesidad severa de inicio temprano</a:t>
            </a:r>
          </a:p>
          <a:p>
            <a:pPr>
              <a:buFont typeface="Arial" panose="020B0604020202020204" pitchFamily="34" charset="0"/>
              <a:buChar char="•"/>
            </a:pPr>
            <a:r>
              <a:rPr lang="en-US" dirty="0" smtClean="0"/>
              <a:t>&gt;100 </a:t>
            </a:r>
            <a:r>
              <a:rPr lang="en-US" dirty="0" err="1" smtClean="0"/>
              <a:t>síndromes</a:t>
            </a:r>
            <a:r>
              <a:rPr lang="en-US" dirty="0" smtClean="0"/>
              <a:t>. 15% </a:t>
            </a:r>
            <a:r>
              <a:rPr lang="en-US" dirty="0" err="1" smtClean="0"/>
              <a:t>más</a:t>
            </a:r>
            <a:r>
              <a:rPr lang="en-US" dirty="0" smtClean="0"/>
              <a:t> de un </a:t>
            </a:r>
            <a:r>
              <a:rPr lang="en-US" dirty="0" err="1" smtClean="0"/>
              <a:t>nombre</a:t>
            </a:r>
            <a:r>
              <a:rPr lang="en-US" dirty="0" smtClean="0"/>
              <a:t>. </a:t>
            </a:r>
          </a:p>
          <a:p>
            <a:pPr>
              <a:buFont typeface="Arial" panose="020B0604020202020204" pitchFamily="34" charset="0"/>
              <a:buChar char="•"/>
            </a:pPr>
            <a:r>
              <a:rPr lang="en-US" dirty="0" err="1" smtClean="0"/>
              <a:t>Frecuentemente</a:t>
            </a:r>
            <a:r>
              <a:rPr lang="en-US" dirty="0"/>
              <a:t>:</a:t>
            </a:r>
            <a:r>
              <a:rPr lang="en-US" dirty="0" smtClean="0"/>
              <a:t> </a:t>
            </a:r>
            <a:r>
              <a:rPr lang="en-US" dirty="0" err="1" smtClean="0"/>
              <a:t>retraso</a:t>
            </a:r>
            <a:r>
              <a:rPr lang="en-US" dirty="0" smtClean="0"/>
              <a:t> </a:t>
            </a:r>
            <a:r>
              <a:rPr lang="en-US" dirty="0" err="1" smtClean="0"/>
              <a:t>cognitivo</a:t>
            </a:r>
            <a:r>
              <a:rPr lang="en-US" dirty="0" smtClean="0"/>
              <a:t>, </a:t>
            </a:r>
            <a:r>
              <a:rPr lang="en-US" dirty="0" err="1" smtClean="0"/>
              <a:t>facies</a:t>
            </a:r>
            <a:r>
              <a:rPr lang="en-US" dirty="0" smtClean="0"/>
              <a:t> </a:t>
            </a:r>
            <a:r>
              <a:rPr lang="en-US" dirty="0" err="1" smtClean="0"/>
              <a:t>dismórficas</a:t>
            </a:r>
            <a:r>
              <a:rPr lang="en-US" dirty="0" smtClean="0"/>
              <a:t>, </a:t>
            </a:r>
            <a:r>
              <a:rPr lang="en-US" dirty="0" err="1" smtClean="0"/>
              <a:t>anromalidades</a:t>
            </a:r>
            <a:r>
              <a:rPr lang="en-US" dirty="0" smtClean="0"/>
              <a:t> </a:t>
            </a:r>
            <a:r>
              <a:rPr lang="en-US" dirty="0" err="1" smtClean="0"/>
              <a:t>específicas</a:t>
            </a:r>
            <a:endParaRPr lang="en-US" dirty="0" smtClean="0"/>
          </a:p>
          <a:p>
            <a:pPr>
              <a:buFont typeface="Arial" panose="020B0604020202020204" pitchFamily="34" charset="0"/>
              <a:buChar char="•"/>
            </a:pPr>
            <a:r>
              <a:rPr lang="en-US" dirty="0" err="1" smtClean="0"/>
              <a:t>Sx</a:t>
            </a:r>
            <a:r>
              <a:rPr lang="en-US" dirty="0" smtClean="0"/>
              <a:t>. </a:t>
            </a:r>
            <a:r>
              <a:rPr lang="en-US" dirty="0" err="1" smtClean="0"/>
              <a:t>Bardet-Biedl</a:t>
            </a:r>
            <a:r>
              <a:rPr lang="en-US" dirty="0" smtClean="0"/>
              <a:t>, </a:t>
            </a:r>
            <a:r>
              <a:rPr lang="en-US" dirty="0" err="1" smtClean="0"/>
              <a:t>Sx</a:t>
            </a:r>
            <a:r>
              <a:rPr lang="en-US" dirty="0" smtClean="0"/>
              <a:t> </a:t>
            </a:r>
            <a:r>
              <a:rPr lang="en-US" dirty="0" err="1" smtClean="0"/>
              <a:t>Prader</a:t>
            </a:r>
            <a:r>
              <a:rPr lang="en-US" dirty="0" smtClean="0"/>
              <a:t> Willi</a:t>
            </a:r>
            <a:endParaRPr lang="en-US" dirty="0"/>
          </a:p>
        </p:txBody>
      </p:sp>
      <p:sp>
        <p:nvSpPr>
          <p:cNvPr id="4" name="Footer Placeholder 3"/>
          <p:cNvSpPr>
            <a:spLocks noGrp="1"/>
          </p:cNvSpPr>
          <p:nvPr>
            <p:ph type="ftr" sz="quarter" idx="11"/>
          </p:nvPr>
        </p:nvSpPr>
        <p:spPr>
          <a:xfrm>
            <a:off x="4842932" y="6470704"/>
            <a:ext cx="5901458" cy="274320"/>
          </a:xfrm>
        </p:spPr>
        <p:txBody>
          <a:bodyPr/>
          <a:lstStyle/>
          <a:p>
            <a:r>
              <a:rPr lang="en-US" smtClean="0"/>
              <a:t>Gonzalez,E. Genes and Obesity: a cause and effect relationship.Endocrinol Nutr. 2011;58(9):492---496</a:t>
            </a:r>
            <a:endParaRPr lang="en-US"/>
          </a:p>
        </p:txBody>
      </p:sp>
    </p:spTree>
    <p:extLst>
      <p:ext uri="{BB962C8B-B14F-4D97-AF65-F5344CB8AC3E}">
        <p14:creationId xmlns:p14="http://schemas.microsoft.com/office/powerpoint/2010/main" val="13365652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8663" y="824564"/>
            <a:ext cx="5512138" cy="5119036"/>
          </a:xfrm>
        </p:spPr>
        <p:txBody>
          <a:bodyPr>
            <a:normAutofit/>
          </a:bodyPr>
          <a:lstStyle/>
          <a:p>
            <a:r>
              <a:rPr lang="en-US" sz="1800" b="1" dirty="0" err="1" smtClean="0">
                <a:solidFill>
                  <a:schemeClr val="accent4">
                    <a:lumMod val="75000"/>
                  </a:schemeClr>
                </a:solidFill>
              </a:rPr>
              <a:t>Síndrome</a:t>
            </a:r>
            <a:r>
              <a:rPr lang="en-US" sz="1800" b="1" dirty="0" smtClean="0">
                <a:solidFill>
                  <a:schemeClr val="accent4">
                    <a:lumMod val="75000"/>
                  </a:schemeClr>
                </a:solidFill>
              </a:rPr>
              <a:t> </a:t>
            </a:r>
            <a:r>
              <a:rPr lang="en-US" sz="1800" b="1" dirty="0" err="1" smtClean="0">
                <a:solidFill>
                  <a:schemeClr val="accent4">
                    <a:lumMod val="75000"/>
                  </a:schemeClr>
                </a:solidFill>
              </a:rPr>
              <a:t>Bardet-Bield</a:t>
            </a:r>
            <a:endParaRPr lang="en-US" sz="1800" b="1" dirty="0" smtClean="0">
              <a:solidFill>
                <a:schemeClr val="accent4">
                  <a:lumMod val="75000"/>
                </a:schemeClr>
              </a:solidFill>
            </a:endParaRPr>
          </a:p>
          <a:p>
            <a:pPr>
              <a:buFont typeface="Arial" panose="020B0604020202020204" pitchFamily="34" charset="0"/>
              <a:buChar char="•"/>
            </a:pPr>
            <a:r>
              <a:rPr lang="en-US" sz="1800" dirty="0" err="1" smtClean="0"/>
              <a:t>Autosómico</a:t>
            </a:r>
            <a:r>
              <a:rPr lang="en-US" sz="1800" dirty="0" smtClean="0"/>
              <a:t> </a:t>
            </a:r>
            <a:r>
              <a:rPr lang="en-US" sz="1800" dirty="0" err="1" smtClean="0"/>
              <a:t>recesivo</a:t>
            </a:r>
            <a:endParaRPr lang="en-US" sz="1800" dirty="0" smtClean="0"/>
          </a:p>
          <a:p>
            <a:pPr>
              <a:buFont typeface="Arial" panose="020B0604020202020204" pitchFamily="34" charset="0"/>
              <a:buChar char="•"/>
            </a:pPr>
            <a:r>
              <a:rPr lang="en-US" sz="1800" dirty="0" smtClean="0"/>
              <a:t>20 genes. </a:t>
            </a:r>
            <a:br>
              <a:rPr lang="en-US" sz="1800" dirty="0" smtClean="0"/>
            </a:br>
            <a:r>
              <a:rPr lang="en-US" sz="1800" dirty="0" smtClean="0"/>
              <a:t>BBS6, </a:t>
            </a:r>
            <a:br>
              <a:rPr lang="en-US" sz="1800" dirty="0" smtClean="0"/>
            </a:br>
            <a:r>
              <a:rPr lang="en-US" sz="1800" dirty="0" smtClean="0"/>
              <a:t>BBS10     30%</a:t>
            </a:r>
            <a:br>
              <a:rPr lang="en-US" sz="1800" dirty="0" smtClean="0"/>
            </a:br>
            <a:r>
              <a:rPr lang="en-US" sz="1800" dirty="0" smtClean="0"/>
              <a:t>BBS12</a:t>
            </a:r>
          </a:p>
          <a:p>
            <a:pPr>
              <a:buFont typeface="Arial" panose="020B0604020202020204" pitchFamily="34" charset="0"/>
              <a:buChar char="•"/>
            </a:pPr>
            <a:endParaRPr lang="en-US" sz="1800" dirty="0"/>
          </a:p>
          <a:p>
            <a:pPr>
              <a:buFont typeface="Arial" panose="020B0604020202020204" pitchFamily="34" charset="0"/>
              <a:buChar char="•"/>
            </a:pPr>
            <a:r>
              <a:rPr lang="en-US" sz="1800" dirty="0" err="1" smtClean="0"/>
              <a:t>Ciliopatía</a:t>
            </a:r>
            <a:r>
              <a:rPr lang="en-US" sz="1800" dirty="0" smtClean="0"/>
              <a:t> , </a:t>
            </a:r>
            <a:r>
              <a:rPr lang="en-US" sz="1800" dirty="0" err="1" smtClean="0"/>
              <a:t>desorden</a:t>
            </a:r>
            <a:r>
              <a:rPr lang="en-US" sz="1800" dirty="0" smtClean="0"/>
              <a:t> </a:t>
            </a:r>
            <a:r>
              <a:rPr lang="en-US" sz="1800" dirty="0" err="1" smtClean="0"/>
              <a:t>multisistémico</a:t>
            </a:r>
            <a:endParaRPr lang="en-US" sz="1800" dirty="0" smtClean="0"/>
          </a:p>
          <a:p>
            <a:pPr>
              <a:buFont typeface="Arial" panose="020B0604020202020204" pitchFamily="34" charset="0"/>
              <a:buChar char="•"/>
            </a:pPr>
            <a:r>
              <a:rPr lang="en-US" sz="1800" dirty="0" err="1" smtClean="0"/>
              <a:t>Obesidad</a:t>
            </a:r>
            <a:r>
              <a:rPr lang="en-US" sz="1800" dirty="0" smtClean="0"/>
              <a:t>, </a:t>
            </a:r>
            <a:r>
              <a:rPr lang="en-US" sz="1800" dirty="0" err="1" smtClean="0"/>
              <a:t>ceguera</a:t>
            </a:r>
            <a:r>
              <a:rPr lang="en-US" sz="1800" dirty="0" smtClean="0"/>
              <a:t>, </a:t>
            </a:r>
            <a:r>
              <a:rPr lang="en-US" sz="1800" dirty="0" err="1" smtClean="0"/>
              <a:t>retraso</a:t>
            </a:r>
            <a:r>
              <a:rPr lang="en-US" sz="1800" dirty="0" smtClean="0"/>
              <a:t> mental</a:t>
            </a:r>
            <a:br>
              <a:rPr lang="en-US" sz="1800" dirty="0" smtClean="0"/>
            </a:br>
            <a:r>
              <a:rPr lang="en-US" sz="1800" dirty="0" err="1" smtClean="0"/>
              <a:t>hipogonadismo</a:t>
            </a:r>
            <a:r>
              <a:rPr lang="en-US" sz="1800" dirty="0" smtClean="0"/>
              <a:t>, </a:t>
            </a:r>
            <a:r>
              <a:rPr lang="en-US" sz="1800" dirty="0" err="1" smtClean="0"/>
              <a:t>polidactilia</a:t>
            </a:r>
            <a:r>
              <a:rPr lang="en-US" sz="1800" dirty="0" smtClean="0"/>
              <a:t>, </a:t>
            </a:r>
            <a:r>
              <a:rPr lang="en-US" sz="1800" dirty="0" err="1" smtClean="0"/>
              <a:t>insuficiencia</a:t>
            </a:r>
            <a:r>
              <a:rPr lang="en-US" sz="1800" dirty="0" smtClean="0"/>
              <a:t> renal,  diabetes mellitus, </a:t>
            </a:r>
            <a:r>
              <a:rPr lang="en-US" sz="1800" dirty="0" err="1" smtClean="0"/>
              <a:t>hipercolesterolemia</a:t>
            </a:r>
            <a:r>
              <a:rPr lang="en-US" sz="1800" dirty="0" smtClean="0"/>
              <a:t>, fibrosis </a:t>
            </a:r>
            <a:r>
              <a:rPr lang="en-US" sz="1800" dirty="0" err="1" smtClean="0"/>
              <a:t>hepática</a:t>
            </a:r>
            <a:r>
              <a:rPr lang="en-US" sz="1800" dirty="0" smtClean="0"/>
              <a:t>, anosmia.  </a:t>
            </a:r>
            <a:br>
              <a:rPr lang="en-US" sz="1800" dirty="0" smtClean="0"/>
            </a:br>
            <a:endParaRPr lang="en-US" sz="1800" dirty="0"/>
          </a:p>
        </p:txBody>
      </p:sp>
      <p:sp>
        <p:nvSpPr>
          <p:cNvPr id="4" name="Right Brace 3"/>
          <p:cNvSpPr/>
          <p:nvPr/>
        </p:nvSpPr>
        <p:spPr>
          <a:xfrm>
            <a:off x="1767236" y="1991169"/>
            <a:ext cx="184656" cy="716465"/>
          </a:xfrm>
          <a:prstGeom prst="rightBrace">
            <a:avLst>
              <a:gd name="adj1" fmla="val 8333"/>
              <a:gd name="adj2" fmla="val 42453"/>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ooter Placeholder 3"/>
          <p:cNvSpPr>
            <a:spLocks noGrp="1"/>
          </p:cNvSpPr>
          <p:nvPr>
            <p:ph type="ftr" sz="quarter" idx="11"/>
          </p:nvPr>
        </p:nvSpPr>
        <p:spPr>
          <a:xfrm>
            <a:off x="4842932" y="6470704"/>
            <a:ext cx="5901458" cy="274320"/>
          </a:xfrm>
        </p:spPr>
        <p:txBody>
          <a:bodyPr/>
          <a:lstStyle/>
          <a:p>
            <a:r>
              <a:rPr lang="en-US" dirty="0" err="1" smtClean="0"/>
              <a:t>Gonzalez,E</a:t>
            </a:r>
            <a:r>
              <a:rPr lang="en-US" dirty="0" smtClean="0"/>
              <a:t>. Genes and Obesity: a cause and effect </a:t>
            </a:r>
            <a:r>
              <a:rPr lang="en-US" dirty="0" err="1" smtClean="0"/>
              <a:t>relationship.Endocrinol</a:t>
            </a:r>
            <a:r>
              <a:rPr lang="en-US" dirty="0" smtClean="0"/>
              <a:t> </a:t>
            </a:r>
            <a:r>
              <a:rPr lang="en-US" dirty="0" err="1" smtClean="0"/>
              <a:t>Nutr</a:t>
            </a:r>
            <a:r>
              <a:rPr lang="en-US" dirty="0" smtClean="0"/>
              <a:t>. 2011;58(9):492---496</a:t>
            </a:r>
            <a:endParaRPr lang="en-US" dirty="0"/>
          </a:p>
        </p:txBody>
      </p:sp>
      <p:sp>
        <p:nvSpPr>
          <p:cNvPr id="7" name="Footer Placeholder 3"/>
          <p:cNvSpPr txBox="1">
            <a:spLocks/>
          </p:cNvSpPr>
          <p:nvPr/>
        </p:nvSpPr>
        <p:spPr>
          <a:xfrm>
            <a:off x="4995332" y="6623104"/>
            <a:ext cx="5901458" cy="274320"/>
          </a:xfrm>
          <a:prstGeom prst="rect">
            <a:avLst/>
          </a:prstGeom>
        </p:spPr>
        <p:txBody>
          <a:bodyPr vert="horz" lIns="91440" tIns="45720" rIns="91440" bIns="45720" rtlCol="0" anchor="ctr"/>
          <a:lstStyle>
            <a:defPPr>
              <a:defRPr lang="en-US"/>
            </a:defPPr>
            <a:lvl1pPr marL="0" algn="r" defTabSz="457200" rtl="0" eaLnBrk="1" latinLnBrk="0" hangingPunct="1">
              <a:defRPr sz="1000" kern="1200" cap="all" baseline="0">
                <a:solidFill>
                  <a:schemeClr val="tx1">
                    <a:lumMod val="90000"/>
                    <a:lumOff val="10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Vidhu V. Thaker. Genetis and Epignetic Causes of Obesity. Adolesc Med State Art Rev. 2017 ; 28(2): 379–405.</a:t>
            </a:r>
            <a:endParaRPr lang="en-US" dirty="0"/>
          </a:p>
        </p:txBody>
      </p:sp>
      <p:pic>
        <p:nvPicPr>
          <p:cNvPr id="2" name="Picture 1"/>
          <p:cNvPicPr>
            <a:picLocks noChangeAspect="1"/>
          </p:cNvPicPr>
          <p:nvPr/>
        </p:nvPicPr>
        <p:blipFill>
          <a:blip r:embed="rId3"/>
          <a:stretch>
            <a:fillRect/>
          </a:stretch>
        </p:blipFill>
        <p:spPr>
          <a:xfrm>
            <a:off x="6848936" y="284056"/>
            <a:ext cx="4936359" cy="3290906"/>
          </a:xfrm>
          <a:prstGeom prst="rect">
            <a:avLst/>
          </a:prstGeom>
        </p:spPr>
      </p:pic>
      <p:sp>
        <p:nvSpPr>
          <p:cNvPr id="9" name="Footer Placeholder 3"/>
          <p:cNvSpPr txBox="1">
            <a:spLocks/>
          </p:cNvSpPr>
          <p:nvPr/>
        </p:nvSpPr>
        <p:spPr>
          <a:xfrm>
            <a:off x="323726" y="6470704"/>
            <a:ext cx="5901458" cy="274320"/>
          </a:xfrm>
          <a:prstGeom prst="rect">
            <a:avLst/>
          </a:prstGeom>
        </p:spPr>
        <p:txBody>
          <a:bodyPr vert="horz" lIns="91440" tIns="45720" rIns="91440" bIns="45720" rtlCol="0" anchor="ctr"/>
          <a:lstStyle>
            <a:defPPr>
              <a:defRPr lang="en-US"/>
            </a:defPPr>
            <a:lvl1pPr marL="0" algn="r" defTabSz="457200" rtl="0" eaLnBrk="1" latinLnBrk="0" hangingPunct="1">
              <a:defRPr sz="1000" kern="1200" cap="all" baseline="0">
                <a:solidFill>
                  <a:schemeClr val="tx1">
                    <a:lumMod val="90000"/>
                    <a:lumOff val="10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smtClean="0"/>
              <a:t>Priya</a:t>
            </a:r>
            <a:r>
              <a:rPr lang="en-US" dirty="0" smtClean="0"/>
              <a:t> S, </a:t>
            </a:r>
            <a:r>
              <a:rPr lang="en-US" dirty="0" err="1" smtClean="0"/>
              <a:t>Nampoothiri</a:t>
            </a:r>
            <a:r>
              <a:rPr lang="en-US" dirty="0" smtClean="0"/>
              <a:t> S, Sen P, </a:t>
            </a:r>
            <a:r>
              <a:rPr lang="en-US" dirty="0" err="1" smtClean="0"/>
              <a:t>Sripriya</a:t>
            </a:r>
            <a:r>
              <a:rPr lang="en-US" dirty="0" smtClean="0"/>
              <a:t> S. </a:t>
            </a:r>
            <a:r>
              <a:rPr lang="en-US" dirty="0" err="1" smtClean="0"/>
              <a:t>Bardet-Biedl</a:t>
            </a:r>
            <a:r>
              <a:rPr lang="en-US" dirty="0" smtClean="0"/>
              <a:t> syndrome: Genetics, molecular pathophysiology, and disease management. Indian J </a:t>
            </a:r>
            <a:r>
              <a:rPr lang="en-US" dirty="0" err="1" smtClean="0"/>
              <a:t>Ophthalmol</a:t>
            </a:r>
            <a:r>
              <a:rPr lang="en-US" dirty="0" smtClean="0"/>
              <a:t>. 2016;64(9):620–627. doi:10.4103/0301-4738.194328</a:t>
            </a:r>
            <a:endParaRPr lang="en-US" dirty="0"/>
          </a:p>
        </p:txBody>
      </p:sp>
      <p:pic>
        <p:nvPicPr>
          <p:cNvPr id="8" name="Picture 7"/>
          <p:cNvPicPr>
            <a:picLocks noChangeAspect="1"/>
          </p:cNvPicPr>
          <p:nvPr/>
        </p:nvPicPr>
        <p:blipFill>
          <a:blip r:embed="rId4"/>
          <a:stretch>
            <a:fillRect/>
          </a:stretch>
        </p:blipFill>
        <p:spPr>
          <a:xfrm>
            <a:off x="8091191" y="3574962"/>
            <a:ext cx="3770698" cy="2829551"/>
          </a:xfrm>
          <a:prstGeom prst="rect">
            <a:avLst/>
          </a:prstGeom>
        </p:spPr>
      </p:pic>
      <p:pic>
        <p:nvPicPr>
          <p:cNvPr id="11" name="Picture 10"/>
          <p:cNvPicPr>
            <a:picLocks noChangeAspect="1"/>
          </p:cNvPicPr>
          <p:nvPr/>
        </p:nvPicPr>
        <p:blipFill>
          <a:blip r:embed="rId5"/>
          <a:stretch>
            <a:fillRect/>
          </a:stretch>
        </p:blipFill>
        <p:spPr>
          <a:xfrm>
            <a:off x="4613978" y="672163"/>
            <a:ext cx="7044734" cy="2750399"/>
          </a:xfrm>
          <a:prstGeom prst="rect">
            <a:avLst/>
          </a:prstGeom>
        </p:spPr>
      </p:pic>
    </p:spTree>
    <p:extLst>
      <p:ext uri="{BB962C8B-B14F-4D97-AF65-F5344CB8AC3E}">
        <p14:creationId xmlns:p14="http://schemas.microsoft.com/office/powerpoint/2010/main" val="391487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5720" y="1044032"/>
            <a:ext cx="7504218" cy="4023360"/>
          </a:xfrm>
        </p:spPr>
        <p:txBody>
          <a:bodyPr>
            <a:normAutofit/>
          </a:bodyPr>
          <a:lstStyle/>
          <a:p>
            <a:pPr>
              <a:buFont typeface="Arial" panose="020B0604020202020204" pitchFamily="34" charset="0"/>
              <a:buChar char="•"/>
            </a:pPr>
            <a:r>
              <a:rPr lang="es-ES" sz="1800" dirty="0" err="1" smtClean="0"/>
              <a:t>Polidactilia</a:t>
            </a:r>
            <a:r>
              <a:rPr lang="es-ES" sz="1800" dirty="0" smtClean="0"/>
              <a:t> 63-80% </a:t>
            </a:r>
          </a:p>
          <a:p>
            <a:pPr>
              <a:buFont typeface="Arial" panose="020B0604020202020204" pitchFamily="34" charset="0"/>
              <a:buChar char="•"/>
            </a:pPr>
            <a:r>
              <a:rPr lang="en-US" sz="1800" dirty="0" err="1" smtClean="0"/>
              <a:t>Distrofia</a:t>
            </a:r>
            <a:r>
              <a:rPr lang="en-US" sz="1800" dirty="0" smtClean="0"/>
              <a:t> de </a:t>
            </a:r>
            <a:r>
              <a:rPr lang="en-US" sz="1800" dirty="0" err="1" smtClean="0"/>
              <a:t>conos</a:t>
            </a:r>
            <a:r>
              <a:rPr lang="en-US" sz="1800" dirty="0" smtClean="0"/>
              <a:t> y </a:t>
            </a:r>
            <a:r>
              <a:rPr lang="en-US" sz="1800" dirty="0" err="1" smtClean="0"/>
              <a:t>bastones</a:t>
            </a:r>
            <a:r>
              <a:rPr lang="en-US" sz="1800" dirty="0" smtClean="0"/>
              <a:t> (</a:t>
            </a:r>
            <a:r>
              <a:rPr lang="en-US" sz="1800" dirty="0" err="1" smtClean="0"/>
              <a:t>retinosis</a:t>
            </a:r>
            <a:r>
              <a:rPr lang="en-US" sz="1800" dirty="0" smtClean="0"/>
              <a:t> </a:t>
            </a:r>
            <a:r>
              <a:rPr lang="en-US" sz="1800" dirty="0" err="1" smtClean="0"/>
              <a:t>pigmentaria</a:t>
            </a:r>
            <a:r>
              <a:rPr lang="en-US" sz="1800" dirty="0" smtClean="0"/>
              <a:t>); 90-100%</a:t>
            </a:r>
            <a:endParaRPr lang="es-ES" sz="1800" dirty="0"/>
          </a:p>
          <a:p>
            <a:pPr>
              <a:buFont typeface="Arial" panose="020B0604020202020204" pitchFamily="34" charset="0"/>
              <a:buChar char="•"/>
            </a:pPr>
            <a:r>
              <a:rPr lang="es-ES" sz="1800" dirty="0" smtClean="0"/>
              <a:t>La </a:t>
            </a:r>
            <a:r>
              <a:rPr lang="es-ES" sz="1800" dirty="0"/>
              <a:t>obesidad está presente en la gran mayoría (72–86%) </a:t>
            </a:r>
            <a:endParaRPr lang="es-ES" sz="1800" dirty="0" smtClean="0"/>
          </a:p>
          <a:p>
            <a:pPr>
              <a:buFont typeface="Arial" panose="020B0604020202020204" pitchFamily="34" charset="0"/>
              <a:buChar char="•"/>
            </a:pPr>
            <a:r>
              <a:rPr lang="es-ES" sz="1800" dirty="0" err="1" smtClean="0"/>
              <a:t>Hiperfagia</a:t>
            </a:r>
            <a:r>
              <a:rPr lang="es-ES" sz="1800" dirty="0" smtClean="0"/>
              <a:t>, Aumento gradual</a:t>
            </a:r>
          </a:p>
          <a:p>
            <a:pPr>
              <a:buFont typeface="Arial" panose="020B0604020202020204" pitchFamily="34" charset="0"/>
              <a:buChar char="•"/>
            </a:pPr>
            <a:r>
              <a:rPr lang="es-ES" sz="1800" dirty="0" smtClean="0"/>
              <a:t>IMC &gt;30, 50%</a:t>
            </a:r>
          </a:p>
        </p:txBody>
      </p:sp>
      <p:sp>
        <p:nvSpPr>
          <p:cNvPr id="4" name="Footer Placeholder 3"/>
          <p:cNvSpPr>
            <a:spLocks noGrp="1"/>
          </p:cNvSpPr>
          <p:nvPr>
            <p:ph type="ftr" sz="quarter" idx="11"/>
          </p:nvPr>
        </p:nvSpPr>
        <p:spPr>
          <a:xfrm>
            <a:off x="4842932" y="6470704"/>
            <a:ext cx="5901458" cy="274320"/>
          </a:xfrm>
        </p:spPr>
        <p:txBody>
          <a:bodyPr/>
          <a:lstStyle/>
          <a:p>
            <a:r>
              <a:rPr lang="en-US" dirty="0" smtClean="0"/>
              <a:t>Vidhu V. </a:t>
            </a:r>
            <a:r>
              <a:rPr lang="en-US" dirty="0" err="1" smtClean="0"/>
              <a:t>Thaker</a:t>
            </a:r>
            <a:r>
              <a:rPr lang="en-US" dirty="0" smtClean="0"/>
              <a:t>. </a:t>
            </a:r>
            <a:r>
              <a:rPr lang="en-US" dirty="0" err="1" smtClean="0"/>
              <a:t>Genetis</a:t>
            </a:r>
            <a:r>
              <a:rPr lang="en-US" dirty="0" smtClean="0"/>
              <a:t> and </a:t>
            </a:r>
            <a:r>
              <a:rPr lang="en-US" dirty="0" err="1" smtClean="0"/>
              <a:t>Epignetic</a:t>
            </a:r>
            <a:r>
              <a:rPr lang="en-US" dirty="0" smtClean="0"/>
              <a:t> Causes of Obesity. </a:t>
            </a:r>
            <a:r>
              <a:rPr lang="en-US" dirty="0" err="1" smtClean="0"/>
              <a:t>Adolesc</a:t>
            </a:r>
            <a:r>
              <a:rPr lang="en-US" dirty="0" smtClean="0"/>
              <a:t> Med State Art Rev. 2017 ; 28(2): 379–405.</a:t>
            </a:r>
            <a:endParaRPr lang="en-US" dirty="0"/>
          </a:p>
        </p:txBody>
      </p:sp>
      <p:sp>
        <p:nvSpPr>
          <p:cNvPr id="7" name="Footer Placeholder 3"/>
          <p:cNvSpPr txBox="1">
            <a:spLocks/>
          </p:cNvSpPr>
          <p:nvPr/>
        </p:nvSpPr>
        <p:spPr>
          <a:xfrm>
            <a:off x="4842932" y="6196384"/>
            <a:ext cx="5901458" cy="274320"/>
          </a:xfrm>
          <a:prstGeom prst="rect">
            <a:avLst/>
          </a:prstGeom>
        </p:spPr>
        <p:txBody>
          <a:bodyPr vert="horz" lIns="91440" tIns="45720" rIns="91440" bIns="45720" rtlCol="0" anchor="ctr"/>
          <a:lstStyle>
            <a:defPPr>
              <a:defRPr lang="en-US"/>
            </a:defPPr>
            <a:lvl1pPr marL="0" algn="r" defTabSz="457200" rtl="0" eaLnBrk="1" latinLnBrk="0" hangingPunct="1">
              <a:defRPr sz="1000" kern="1200" cap="all" baseline="0">
                <a:solidFill>
                  <a:schemeClr val="tx1">
                    <a:lumMod val="90000"/>
                    <a:lumOff val="10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smtClean="0"/>
              <a:t>Priya</a:t>
            </a:r>
            <a:r>
              <a:rPr lang="en-US" dirty="0" smtClean="0"/>
              <a:t> S, </a:t>
            </a:r>
            <a:r>
              <a:rPr lang="en-US" dirty="0" err="1" smtClean="0"/>
              <a:t>Nampoothiri</a:t>
            </a:r>
            <a:r>
              <a:rPr lang="en-US" dirty="0" smtClean="0"/>
              <a:t> S, Sen P, </a:t>
            </a:r>
            <a:r>
              <a:rPr lang="en-US" dirty="0" err="1" smtClean="0"/>
              <a:t>Sripriya</a:t>
            </a:r>
            <a:r>
              <a:rPr lang="en-US" dirty="0" smtClean="0"/>
              <a:t> S. </a:t>
            </a:r>
            <a:r>
              <a:rPr lang="en-US" dirty="0" err="1" smtClean="0"/>
              <a:t>Bardet-Biedl</a:t>
            </a:r>
            <a:r>
              <a:rPr lang="en-US" dirty="0" smtClean="0"/>
              <a:t> syndrome: Genetics, molecular pathophysiology, and disease management. Indian J </a:t>
            </a:r>
            <a:r>
              <a:rPr lang="en-US" dirty="0" err="1" smtClean="0"/>
              <a:t>Ophthalmol</a:t>
            </a:r>
            <a:r>
              <a:rPr lang="en-US" dirty="0" smtClean="0"/>
              <a:t>. 2016;64(9):620–627. doi:10.4103/0301-4738.194328</a:t>
            </a:r>
            <a:endParaRPr lang="en-US" dirty="0"/>
          </a:p>
        </p:txBody>
      </p:sp>
      <p:pic>
        <p:nvPicPr>
          <p:cNvPr id="5" name="Picture 4"/>
          <p:cNvPicPr>
            <a:picLocks noChangeAspect="1"/>
          </p:cNvPicPr>
          <p:nvPr/>
        </p:nvPicPr>
        <p:blipFill>
          <a:blip r:embed="rId3"/>
          <a:stretch>
            <a:fillRect/>
          </a:stretch>
        </p:blipFill>
        <p:spPr>
          <a:xfrm>
            <a:off x="6417734" y="3261765"/>
            <a:ext cx="4814928" cy="2336395"/>
          </a:xfrm>
          <a:prstGeom prst="rect">
            <a:avLst/>
          </a:prstGeom>
        </p:spPr>
      </p:pic>
      <p:pic>
        <p:nvPicPr>
          <p:cNvPr id="11" name="Picture 10"/>
          <p:cNvPicPr>
            <a:picLocks noChangeAspect="1"/>
          </p:cNvPicPr>
          <p:nvPr/>
        </p:nvPicPr>
        <p:blipFill>
          <a:blip r:embed="rId4"/>
          <a:stretch>
            <a:fillRect/>
          </a:stretch>
        </p:blipFill>
        <p:spPr>
          <a:xfrm>
            <a:off x="2728585" y="3300666"/>
            <a:ext cx="3217257" cy="2507132"/>
          </a:xfrm>
          <a:prstGeom prst="rect">
            <a:avLst/>
          </a:prstGeom>
        </p:spPr>
      </p:pic>
      <p:pic>
        <p:nvPicPr>
          <p:cNvPr id="10" name="Picture 9"/>
          <p:cNvPicPr>
            <a:picLocks noChangeAspect="1"/>
          </p:cNvPicPr>
          <p:nvPr/>
        </p:nvPicPr>
        <p:blipFill>
          <a:blip r:embed="rId5"/>
          <a:stretch>
            <a:fillRect/>
          </a:stretch>
        </p:blipFill>
        <p:spPr>
          <a:xfrm>
            <a:off x="8370861" y="298937"/>
            <a:ext cx="3821140" cy="1441939"/>
          </a:xfrm>
          <a:prstGeom prst="rect">
            <a:avLst/>
          </a:prstGeom>
        </p:spPr>
      </p:pic>
    </p:spTree>
    <p:extLst>
      <p:ext uri="{BB962C8B-B14F-4D97-AF65-F5344CB8AC3E}">
        <p14:creationId xmlns:p14="http://schemas.microsoft.com/office/powerpoint/2010/main" val="4040928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319" y="1451810"/>
            <a:ext cx="9720071" cy="4023360"/>
          </a:xfrm>
        </p:spPr>
        <p:txBody>
          <a:bodyPr/>
          <a:lstStyle/>
          <a:p>
            <a:pPr>
              <a:buFont typeface="Arial" panose="020B0604020202020204" pitchFamily="34" charset="0"/>
              <a:buChar char="•"/>
            </a:pPr>
            <a:r>
              <a:rPr lang="es-ES" dirty="0"/>
              <a:t> </a:t>
            </a:r>
            <a:r>
              <a:rPr lang="es-ES" b="1" dirty="0"/>
              <a:t>La obesidad es una condición compleja porque resulta de la interacción de múltiples genes con el medio ambiente. </a:t>
            </a:r>
          </a:p>
          <a:p>
            <a:pPr>
              <a:buFont typeface="Arial" panose="020B0604020202020204" pitchFamily="34" charset="0"/>
              <a:buChar char="•"/>
            </a:pPr>
            <a:r>
              <a:rPr lang="es-ES" dirty="0" smtClean="0"/>
              <a:t>Aproximadamente 50 - 70</a:t>
            </a:r>
            <a:r>
              <a:rPr lang="es-ES" dirty="0"/>
              <a:t>% de los cambios en el </a:t>
            </a:r>
            <a:r>
              <a:rPr lang="es-ES" dirty="0" smtClean="0"/>
              <a:t>IMC son </a:t>
            </a:r>
            <a:r>
              <a:rPr lang="es-ES" dirty="0"/>
              <a:t>atribuibles a diferencias genéticas inherentes a cada </a:t>
            </a:r>
            <a:r>
              <a:rPr lang="es-ES" dirty="0" smtClean="0"/>
              <a:t>persona. </a:t>
            </a:r>
          </a:p>
          <a:p>
            <a:pPr>
              <a:buFont typeface="Arial" panose="020B0604020202020204" pitchFamily="34" charset="0"/>
              <a:buChar char="•"/>
            </a:pPr>
            <a:r>
              <a:rPr lang="es-ES" dirty="0" smtClean="0"/>
              <a:t> En </a:t>
            </a:r>
            <a:r>
              <a:rPr lang="es-ES" dirty="0"/>
              <a:t>solo el 5% de los casos, la obesidad se debe a la existencia de cambios </a:t>
            </a:r>
            <a:r>
              <a:rPr lang="es-ES" dirty="0" err="1" smtClean="0"/>
              <a:t>monogénicos</a:t>
            </a:r>
            <a:r>
              <a:rPr lang="es-ES" dirty="0" smtClean="0"/>
              <a:t>. </a:t>
            </a:r>
            <a:endParaRPr lang="en-US" dirty="0"/>
          </a:p>
        </p:txBody>
      </p:sp>
      <p:sp>
        <p:nvSpPr>
          <p:cNvPr id="4" name="Footer Placeholder 3"/>
          <p:cNvSpPr>
            <a:spLocks noGrp="1"/>
          </p:cNvSpPr>
          <p:nvPr>
            <p:ph type="ftr" sz="quarter" idx="11"/>
          </p:nvPr>
        </p:nvSpPr>
        <p:spPr/>
        <p:txBody>
          <a:bodyPr/>
          <a:lstStyle/>
          <a:p>
            <a:r>
              <a:rPr lang="en-US" smtClean="0"/>
              <a:t>Gonzalez,E. Genes and Obesity: a cause and effect relationship.Endocrinol Nutr. 2011;58(9):492---496</a:t>
            </a:r>
            <a:endParaRPr lang="en-US"/>
          </a:p>
        </p:txBody>
      </p:sp>
      <p:pic>
        <p:nvPicPr>
          <p:cNvPr id="5" name="Picture 4"/>
          <p:cNvPicPr>
            <a:picLocks noChangeAspect="1"/>
          </p:cNvPicPr>
          <p:nvPr/>
        </p:nvPicPr>
        <p:blipFill>
          <a:blip r:embed="rId3"/>
          <a:stretch>
            <a:fillRect/>
          </a:stretch>
        </p:blipFill>
        <p:spPr>
          <a:xfrm>
            <a:off x="5855368" y="3804910"/>
            <a:ext cx="4040659" cy="2168027"/>
          </a:xfrm>
          <a:prstGeom prst="rect">
            <a:avLst/>
          </a:prstGeom>
        </p:spPr>
      </p:pic>
    </p:spTree>
    <p:extLst>
      <p:ext uri="{BB962C8B-B14F-4D97-AF65-F5344CB8AC3E}">
        <p14:creationId xmlns:p14="http://schemas.microsoft.com/office/powerpoint/2010/main" val="23851415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319" y="759405"/>
            <a:ext cx="9720071" cy="4938010"/>
          </a:xfrm>
        </p:spPr>
        <p:txBody>
          <a:bodyPr>
            <a:normAutofit lnSpcReduction="10000"/>
          </a:bodyPr>
          <a:lstStyle/>
          <a:p>
            <a:r>
              <a:rPr lang="en-US" b="1" dirty="0" err="1" smtClean="0">
                <a:solidFill>
                  <a:schemeClr val="accent4">
                    <a:lumMod val="75000"/>
                  </a:schemeClr>
                </a:solidFill>
              </a:rPr>
              <a:t>Síndrome</a:t>
            </a:r>
            <a:r>
              <a:rPr lang="en-US" b="1" dirty="0" smtClean="0">
                <a:solidFill>
                  <a:schemeClr val="accent4">
                    <a:lumMod val="75000"/>
                  </a:schemeClr>
                </a:solidFill>
              </a:rPr>
              <a:t> </a:t>
            </a:r>
            <a:r>
              <a:rPr lang="en-US" b="1" dirty="0" err="1" smtClean="0">
                <a:solidFill>
                  <a:schemeClr val="accent4">
                    <a:lumMod val="75000"/>
                  </a:schemeClr>
                </a:solidFill>
              </a:rPr>
              <a:t>Prader</a:t>
            </a:r>
            <a:r>
              <a:rPr lang="en-US" b="1" dirty="0" smtClean="0">
                <a:solidFill>
                  <a:schemeClr val="accent4">
                    <a:lumMod val="75000"/>
                  </a:schemeClr>
                </a:solidFill>
              </a:rPr>
              <a:t> – Willy</a:t>
            </a:r>
            <a:r>
              <a:rPr lang="en-US" dirty="0" smtClean="0"/>
              <a:t/>
            </a:r>
            <a:br>
              <a:rPr lang="en-US" dirty="0" smtClean="0"/>
            </a:br>
            <a:r>
              <a:rPr lang="en-US" dirty="0" smtClean="0"/>
              <a:t>1: 15 000</a:t>
            </a:r>
            <a:endParaRPr lang="en-US" dirty="0"/>
          </a:p>
          <a:p>
            <a:pPr>
              <a:buFont typeface="Arial" panose="020B0604020202020204" pitchFamily="34" charset="0"/>
              <a:buChar char="•"/>
            </a:pPr>
            <a:r>
              <a:rPr lang="en-US" dirty="0" err="1" smtClean="0"/>
              <a:t>Autosómico</a:t>
            </a:r>
            <a:r>
              <a:rPr lang="en-US" dirty="0" smtClean="0"/>
              <a:t> </a:t>
            </a:r>
            <a:r>
              <a:rPr lang="en-US" dirty="0" err="1" smtClean="0"/>
              <a:t>Dominante</a:t>
            </a:r>
            <a:endParaRPr lang="en-US" dirty="0" smtClean="0"/>
          </a:p>
          <a:p>
            <a:pPr>
              <a:buFont typeface="Arial" panose="020B0604020202020204" pitchFamily="34" charset="0"/>
              <a:buChar char="•"/>
            </a:pPr>
            <a:r>
              <a:rPr lang="en-US" dirty="0" err="1" smtClean="0"/>
              <a:t>Cromosoma</a:t>
            </a:r>
            <a:r>
              <a:rPr lang="en-US" dirty="0" smtClean="0"/>
              <a:t> 15q11-13 (PWCR) </a:t>
            </a:r>
            <a:r>
              <a:rPr lang="en-US" dirty="0"/>
              <a:t/>
            </a:r>
            <a:br>
              <a:rPr lang="en-US" dirty="0"/>
            </a:br>
            <a:r>
              <a:rPr lang="en-US" sz="1400" dirty="0"/>
              <a:t>MKRN3, MAGEL2, NDN, NPAP1, SNURF-SNRPN</a:t>
            </a:r>
          </a:p>
          <a:p>
            <a:pPr>
              <a:buFont typeface="Arial" panose="020B0604020202020204" pitchFamily="34" charset="0"/>
              <a:buChar char="•"/>
            </a:pPr>
            <a:endParaRPr lang="en-US" dirty="0" smtClean="0"/>
          </a:p>
          <a:p>
            <a:pPr>
              <a:buFont typeface="Arial" panose="020B0604020202020204" pitchFamily="34" charset="0"/>
              <a:buChar char="•"/>
            </a:pPr>
            <a:r>
              <a:rPr lang="en-US" dirty="0" err="1" smtClean="0"/>
              <a:t>Facies</a:t>
            </a:r>
            <a:r>
              <a:rPr lang="en-US" dirty="0" smtClean="0"/>
              <a:t> </a:t>
            </a:r>
            <a:r>
              <a:rPr lang="en-US" dirty="0" err="1" smtClean="0"/>
              <a:t>características</a:t>
            </a:r>
            <a:r>
              <a:rPr lang="en-US" dirty="0" smtClean="0"/>
              <a:t>.</a:t>
            </a:r>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r>
              <a:rPr lang="en-US" dirty="0" smtClean="0"/>
              <a:t>Diabetes mellitus, </a:t>
            </a:r>
            <a:r>
              <a:rPr lang="en-US" dirty="0" err="1" smtClean="0"/>
              <a:t>hipotonía</a:t>
            </a:r>
            <a:r>
              <a:rPr lang="en-US" dirty="0" smtClean="0"/>
              <a:t>, </a:t>
            </a:r>
            <a:r>
              <a:rPr lang="en-US" dirty="0" err="1" smtClean="0"/>
              <a:t>retraso</a:t>
            </a:r>
            <a:r>
              <a:rPr lang="en-US" dirty="0" smtClean="0"/>
              <a:t> mental, </a:t>
            </a:r>
            <a:r>
              <a:rPr lang="en-US" dirty="0" err="1" smtClean="0"/>
              <a:t>hipogonadismo</a:t>
            </a:r>
            <a:r>
              <a:rPr lang="en-US" dirty="0" smtClean="0"/>
              <a:t>,</a:t>
            </a:r>
            <a:r>
              <a:rPr lang="en-US" dirty="0"/>
              <a:t/>
            </a:r>
            <a:br>
              <a:rPr lang="en-US" dirty="0"/>
            </a:br>
            <a:r>
              <a:rPr lang="en-US" dirty="0" err="1" smtClean="0"/>
              <a:t>criptoorquídea</a:t>
            </a:r>
            <a:r>
              <a:rPr lang="en-US" dirty="0" smtClean="0"/>
              <a:t>, </a:t>
            </a:r>
            <a:r>
              <a:rPr lang="en-US" dirty="0" err="1" smtClean="0"/>
              <a:t>talla</a:t>
            </a:r>
            <a:r>
              <a:rPr lang="en-US" dirty="0" smtClean="0"/>
              <a:t> </a:t>
            </a:r>
            <a:r>
              <a:rPr lang="en-US" dirty="0" err="1" smtClean="0"/>
              <a:t>baja</a:t>
            </a:r>
            <a:r>
              <a:rPr lang="en-US" dirty="0" smtClean="0"/>
              <a:t>, TCA</a:t>
            </a:r>
          </a:p>
          <a:p>
            <a:pPr>
              <a:buFont typeface="Arial" panose="020B0604020202020204" pitchFamily="34" charset="0"/>
              <a:buChar char="•"/>
            </a:pPr>
            <a:r>
              <a:rPr lang="en-US" dirty="0" err="1" smtClean="0"/>
              <a:t>Obesidad</a:t>
            </a:r>
            <a:endParaRPr lang="en-US" dirty="0" smtClean="0"/>
          </a:p>
          <a:p>
            <a:pPr>
              <a:buFont typeface="Arial" panose="020B0604020202020204" pitchFamily="34" charset="0"/>
              <a:buChar char="•"/>
            </a:pPr>
            <a:endParaRPr lang="en-US" dirty="0"/>
          </a:p>
        </p:txBody>
      </p:sp>
      <p:pic>
        <p:nvPicPr>
          <p:cNvPr id="2050" name="Picture 2" descr="Caracterización clínico-genético-molecular de 45 pacient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599" y="2783222"/>
            <a:ext cx="2035509" cy="346036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p:cNvSpPr>
            <a:spLocks noGrp="1"/>
          </p:cNvSpPr>
          <p:nvPr>
            <p:ph type="ftr" sz="quarter" idx="11"/>
          </p:nvPr>
        </p:nvSpPr>
        <p:spPr>
          <a:xfrm>
            <a:off x="4842932" y="6470704"/>
            <a:ext cx="5901458" cy="274320"/>
          </a:xfrm>
        </p:spPr>
        <p:txBody>
          <a:bodyPr/>
          <a:lstStyle/>
          <a:p>
            <a:r>
              <a:rPr lang="en-US" dirty="0" err="1" smtClean="0"/>
              <a:t>Gonzalez,E</a:t>
            </a:r>
            <a:r>
              <a:rPr lang="en-US" dirty="0" smtClean="0"/>
              <a:t>. Genes and Obesity: a cause and effect </a:t>
            </a:r>
            <a:r>
              <a:rPr lang="en-US" dirty="0" err="1" smtClean="0"/>
              <a:t>relationship.Endocrinol</a:t>
            </a:r>
            <a:r>
              <a:rPr lang="en-US" dirty="0" smtClean="0"/>
              <a:t> </a:t>
            </a:r>
            <a:r>
              <a:rPr lang="en-US" dirty="0" err="1" smtClean="0"/>
              <a:t>Nutr</a:t>
            </a:r>
            <a:r>
              <a:rPr lang="en-US" dirty="0" smtClean="0"/>
              <a:t>. 2011;58(9):492---496</a:t>
            </a:r>
            <a:endParaRPr lang="en-US" dirty="0"/>
          </a:p>
        </p:txBody>
      </p:sp>
      <p:pic>
        <p:nvPicPr>
          <p:cNvPr id="6146" name="Picture 2" descr="Síndrome de Prader-Willi | Discap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3217" y="586668"/>
            <a:ext cx="2693532" cy="19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8732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4256" y="890560"/>
            <a:ext cx="9720071" cy="4023360"/>
          </a:xfrm>
        </p:spPr>
        <p:txBody>
          <a:bodyPr/>
          <a:lstStyle/>
          <a:p>
            <a:pPr>
              <a:buFont typeface="Arial" panose="020B0604020202020204" pitchFamily="34" charset="0"/>
              <a:buChar char="•"/>
            </a:pPr>
            <a:r>
              <a:rPr lang="en-US" b="1" dirty="0" err="1"/>
              <a:t>H</a:t>
            </a:r>
            <a:r>
              <a:rPr lang="en-US" b="1" dirty="0" err="1" smtClean="0"/>
              <a:t>iperfagia</a:t>
            </a:r>
            <a:r>
              <a:rPr lang="en-US" dirty="0" smtClean="0"/>
              <a:t> </a:t>
            </a:r>
            <a:r>
              <a:rPr lang="en-US" dirty="0"/>
              <a:t>entre 1-6 </a:t>
            </a:r>
            <a:r>
              <a:rPr lang="en-US" dirty="0" err="1"/>
              <a:t>años</a:t>
            </a:r>
            <a:r>
              <a:rPr lang="en-US" dirty="0"/>
              <a:t> de </a:t>
            </a:r>
            <a:r>
              <a:rPr lang="en-US" dirty="0" err="1"/>
              <a:t>edad</a:t>
            </a:r>
            <a:r>
              <a:rPr lang="en-US" dirty="0"/>
              <a:t> </a:t>
            </a:r>
            <a:r>
              <a:rPr lang="en-US" dirty="0">
                <a:sym typeface="Wingdings" panose="05000000000000000000" pitchFamily="2" charset="2"/>
              </a:rPr>
              <a:t> </a:t>
            </a:r>
            <a:r>
              <a:rPr lang="en-US" dirty="0" err="1">
                <a:sym typeface="Wingdings" panose="05000000000000000000" pitchFamily="2" charset="2"/>
              </a:rPr>
              <a:t>Obesidad</a:t>
            </a:r>
            <a:r>
              <a:rPr lang="en-US" dirty="0">
                <a:sym typeface="Wingdings" panose="05000000000000000000" pitchFamily="2" charset="2"/>
              </a:rPr>
              <a:t> </a:t>
            </a:r>
            <a:r>
              <a:rPr lang="en-US" dirty="0" err="1" smtClean="0">
                <a:sym typeface="Wingdings" panose="05000000000000000000" pitchFamily="2" charset="2"/>
              </a:rPr>
              <a:t>severa</a:t>
            </a:r>
            <a:endParaRPr lang="en-US" dirty="0" smtClean="0">
              <a:sym typeface="Wingdings" panose="05000000000000000000" pitchFamily="2" charset="2"/>
            </a:endParaRPr>
          </a:p>
          <a:p>
            <a:pPr>
              <a:buFont typeface="Arial" panose="020B0604020202020204" pitchFamily="34" charset="0"/>
              <a:buChar char="•"/>
            </a:pPr>
            <a:r>
              <a:rPr lang="en-US" dirty="0" smtClean="0">
                <a:sym typeface="Wingdings" panose="05000000000000000000" pitchFamily="2" charset="2"/>
              </a:rPr>
              <a:t>Esperanza de </a:t>
            </a:r>
            <a:r>
              <a:rPr lang="en-US" dirty="0" err="1" smtClean="0">
                <a:sym typeface="Wingdings" panose="05000000000000000000" pitchFamily="2" charset="2"/>
              </a:rPr>
              <a:t>vida</a:t>
            </a:r>
            <a:r>
              <a:rPr lang="en-US" dirty="0" smtClean="0">
                <a:sym typeface="Wingdings" panose="05000000000000000000" pitchFamily="2" charset="2"/>
              </a:rPr>
              <a:t> 40 </a:t>
            </a:r>
            <a:r>
              <a:rPr lang="en-US" dirty="0" err="1" smtClean="0">
                <a:sym typeface="Wingdings" panose="05000000000000000000" pitchFamily="2" charset="2"/>
              </a:rPr>
              <a:t>años</a:t>
            </a:r>
            <a:endParaRPr lang="en-US" dirty="0" smtClean="0">
              <a:sym typeface="Wingdings" panose="05000000000000000000" pitchFamily="2" charset="2"/>
            </a:endParaRPr>
          </a:p>
          <a:p>
            <a:pPr>
              <a:buFont typeface="Arial" panose="020B0604020202020204" pitchFamily="34" charset="0"/>
              <a:buChar char="•"/>
            </a:pPr>
            <a:r>
              <a:rPr lang="en-US" dirty="0" err="1" smtClean="0">
                <a:sym typeface="Wingdings" panose="05000000000000000000" pitchFamily="2" charset="2"/>
              </a:rPr>
              <a:t>Disminución</a:t>
            </a:r>
            <a:r>
              <a:rPr lang="en-US" dirty="0" smtClean="0">
                <a:sym typeface="Wingdings" panose="05000000000000000000" pitchFamily="2" charset="2"/>
              </a:rPr>
              <a:t> </a:t>
            </a:r>
            <a:r>
              <a:rPr lang="en-US" dirty="0" err="1" smtClean="0">
                <a:sym typeface="Wingdings" panose="05000000000000000000" pitchFamily="2" charset="2"/>
              </a:rPr>
              <a:t>saciedad</a:t>
            </a:r>
            <a:endParaRPr lang="en-US" dirty="0" smtClean="0">
              <a:sym typeface="Wingdings" panose="05000000000000000000" pitchFamily="2" charset="2"/>
            </a:endParaRPr>
          </a:p>
          <a:p>
            <a:pPr>
              <a:buFont typeface="Arial" panose="020B0604020202020204" pitchFamily="34" charset="0"/>
              <a:buChar char="•"/>
            </a:pPr>
            <a:r>
              <a:rPr lang="en-US" dirty="0" smtClean="0">
                <a:sym typeface="Wingdings" panose="05000000000000000000" pitchFamily="2" charset="2"/>
              </a:rPr>
              <a:t>3% </a:t>
            </a:r>
            <a:r>
              <a:rPr lang="en-US" dirty="0" err="1" smtClean="0">
                <a:sym typeface="Wingdings" panose="05000000000000000000" pitchFamily="2" charset="2"/>
              </a:rPr>
              <a:t>mortalidad</a:t>
            </a:r>
            <a:r>
              <a:rPr lang="en-US" dirty="0">
                <a:sym typeface="Wingdings" panose="05000000000000000000" pitchFamily="2" charset="2"/>
              </a:rPr>
              <a:t>;</a:t>
            </a:r>
            <a:r>
              <a:rPr lang="en-US" dirty="0" smtClean="0">
                <a:sym typeface="Wingdings" panose="05000000000000000000" pitchFamily="2" charset="2"/>
              </a:rPr>
              <a:t> necrosis, </a:t>
            </a:r>
          </a:p>
          <a:p>
            <a:pPr>
              <a:buFont typeface="Arial" panose="020B0604020202020204" pitchFamily="34" charset="0"/>
              <a:buChar char="•"/>
            </a:pPr>
            <a:r>
              <a:rPr lang="en-US" dirty="0" err="1" smtClean="0">
                <a:sym typeface="Wingdings" panose="05000000000000000000" pitchFamily="2" charset="2"/>
              </a:rPr>
              <a:t>perforación</a:t>
            </a:r>
            <a:r>
              <a:rPr lang="en-US" dirty="0" smtClean="0">
                <a:sym typeface="Wingdings" panose="05000000000000000000" pitchFamily="2" charset="2"/>
              </a:rPr>
              <a:t> </a:t>
            </a:r>
            <a:r>
              <a:rPr lang="en-US" dirty="0" err="1" smtClean="0">
                <a:sym typeface="Wingdings" panose="05000000000000000000" pitchFamily="2" charset="2"/>
              </a:rPr>
              <a:t>gastrica</a:t>
            </a:r>
            <a:r>
              <a:rPr lang="en-US" dirty="0" smtClean="0">
                <a:sym typeface="Wingdings" panose="05000000000000000000" pitchFamily="2" charset="2"/>
              </a:rPr>
              <a:t> </a:t>
            </a:r>
            <a:r>
              <a:rPr lang="en-US" dirty="0" err="1" smtClean="0">
                <a:sym typeface="Wingdings" panose="05000000000000000000" pitchFamily="2" charset="2"/>
              </a:rPr>
              <a:t>por</a:t>
            </a:r>
            <a:r>
              <a:rPr lang="en-US" dirty="0" smtClean="0">
                <a:sym typeface="Wingdings" panose="05000000000000000000" pitchFamily="2" charset="2"/>
              </a:rPr>
              <a:t> </a:t>
            </a:r>
            <a:r>
              <a:rPr lang="en-US" dirty="0" err="1" smtClean="0">
                <a:sym typeface="Wingdings" panose="05000000000000000000" pitchFamily="2" charset="2"/>
              </a:rPr>
              <a:t>sobre</a:t>
            </a:r>
            <a:r>
              <a:rPr lang="en-US" dirty="0" smtClean="0">
                <a:sym typeface="Wingdings" panose="05000000000000000000" pitchFamily="2" charset="2"/>
              </a:rPr>
              <a:t> </a:t>
            </a:r>
            <a:r>
              <a:rPr lang="en-US" dirty="0" err="1" smtClean="0">
                <a:sym typeface="Wingdings" panose="05000000000000000000" pitchFamily="2" charset="2"/>
              </a:rPr>
              <a:t>distensión</a:t>
            </a:r>
            <a:endParaRPr lang="en-US" dirty="0"/>
          </a:p>
        </p:txBody>
      </p:sp>
      <p:sp>
        <p:nvSpPr>
          <p:cNvPr id="6" name="Footer Placeholder 3"/>
          <p:cNvSpPr txBox="1">
            <a:spLocks/>
          </p:cNvSpPr>
          <p:nvPr/>
        </p:nvSpPr>
        <p:spPr>
          <a:xfrm>
            <a:off x="5001234" y="6373368"/>
            <a:ext cx="5901458" cy="274320"/>
          </a:xfrm>
          <a:prstGeom prst="rect">
            <a:avLst/>
          </a:prstGeom>
        </p:spPr>
        <p:txBody>
          <a:bodyPr vert="horz" lIns="91440" tIns="45720" rIns="91440" bIns="45720" rtlCol="0" anchor="ctr"/>
          <a:lstStyle>
            <a:defPPr>
              <a:defRPr lang="en-US"/>
            </a:defPPr>
            <a:lvl1pPr marL="0" algn="r" defTabSz="457200" rtl="0" eaLnBrk="1" latinLnBrk="0" hangingPunct="1">
              <a:defRPr sz="1000" kern="1200" cap="all" baseline="0">
                <a:solidFill>
                  <a:schemeClr val="tx1">
                    <a:lumMod val="90000"/>
                    <a:lumOff val="10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smtClean="0"/>
              <a:t>Priya</a:t>
            </a:r>
            <a:r>
              <a:rPr lang="en-US" dirty="0" smtClean="0"/>
              <a:t> S, </a:t>
            </a:r>
            <a:r>
              <a:rPr lang="en-US" dirty="0" err="1" smtClean="0"/>
              <a:t>Nampoothiri</a:t>
            </a:r>
            <a:r>
              <a:rPr lang="en-US" dirty="0" smtClean="0"/>
              <a:t> S, Sen P, </a:t>
            </a:r>
            <a:r>
              <a:rPr lang="en-US" dirty="0" err="1" smtClean="0"/>
              <a:t>Sripriya</a:t>
            </a:r>
            <a:r>
              <a:rPr lang="en-US" dirty="0" smtClean="0"/>
              <a:t> S. </a:t>
            </a:r>
            <a:r>
              <a:rPr lang="en-US" dirty="0" err="1" smtClean="0"/>
              <a:t>Bardet-Biedl</a:t>
            </a:r>
            <a:r>
              <a:rPr lang="en-US" dirty="0" smtClean="0"/>
              <a:t> syndrome: Genetics, molecular pathophysiology, and disease management. Indian J </a:t>
            </a:r>
            <a:r>
              <a:rPr lang="en-US" dirty="0" err="1" smtClean="0"/>
              <a:t>Ophthalmol</a:t>
            </a:r>
            <a:r>
              <a:rPr lang="en-US" dirty="0" smtClean="0"/>
              <a:t>. 2016;64(9):620–627. doi:10.4103/0301-4738.194328</a:t>
            </a:r>
            <a:endParaRPr lang="en-US" dirty="0"/>
          </a:p>
        </p:txBody>
      </p:sp>
      <p:pic>
        <p:nvPicPr>
          <p:cNvPr id="7" name="Picture 6"/>
          <p:cNvPicPr>
            <a:picLocks noChangeAspect="1"/>
          </p:cNvPicPr>
          <p:nvPr/>
        </p:nvPicPr>
        <p:blipFill>
          <a:blip r:embed="rId3"/>
          <a:stretch>
            <a:fillRect/>
          </a:stretch>
        </p:blipFill>
        <p:spPr>
          <a:xfrm>
            <a:off x="5138808" y="5544487"/>
            <a:ext cx="6554962" cy="764873"/>
          </a:xfrm>
          <a:prstGeom prst="rect">
            <a:avLst/>
          </a:prstGeom>
        </p:spPr>
      </p:pic>
      <p:pic>
        <p:nvPicPr>
          <p:cNvPr id="8" name="Picture 7"/>
          <p:cNvPicPr>
            <a:picLocks noChangeAspect="1"/>
          </p:cNvPicPr>
          <p:nvPr/>
        </p:nvPicPr>
        <p:blipFill>
          <a:blip r:embed="rId4"/>
          <a:stretch>
            <a:fillRect/>
          </a:stretch>
        </p:blipFill>
        <p:spPr>
          <a:xfrm>
            <a:off x="5814292" y="4389353"/>
            <a:ext cx="5562955" cy="1091126"/>
          </a:xfrm>
          <a:prstGeom prst="rect">
            <a:avLst/>
          </a:prstGeom>
        </p:spPr>
      </p:pic>
      <p:pic>
        <p:nvPicPr>
          <p:cNvPr id="7170" name="Picture 2" descr="GENETICA Y SEXOLOGIA INTEGRAL: SINDROME DE PRADER WILL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4128" y="3706368"/>
            <a:ext cx="2638425" cy="2667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stretch>
            <a:fillRect/>
          </a:stretch>
        </p:blipFill>
        <p:spPr>
          <a:xfrm>
            <a:off x="6019855" y="2327992"/>
            <a:ext cx="6418329" cy="2061361"/>
          </a:xfrm>
          <a:prstGeom prst="rect">
            <a:avLst/>
          </a:prstGeom>
        </p:spPr>
      </p:pic>
      <p:pic>
        <p:nvPicPr>
          <p:cNvPr id="10" name="Picture 9"/>
          <p:cNvPicPr>
            <a:picLocks noChangeAspect="1"/>
          </p:cNvPicPr>
          <p:nvPr/>
        </p:nvPicPr>
        <p:blipFill>
          <a:blip r:embed="rId7"/>
          <a:stretch>
            <a:fillRect/>
          </a:stretch>
        </p:blipFill>
        <p:spPr>
          <a:xfrm>
            <a:off x="8595769" y="1512003"/>
            <a:ext cx="3288388" cy="815989"/>
          </a:xfrm>
          <a:prstGeom prst="rect">
            <a:avLst/>
          </a:prstGeom>
        </p:spPr>
      </p:pic>
    </p:spTree>
    <p:extLst>
      <p:ext uri="{BB962C8B-B14F-4D97-AF65-F5344CB8AC3E}">
        <p14:creationId xmlns:p14="http://schemas.microsoft.com/office/powerpoint/2010/main" val="25874088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s-ES" dirty="0" smtClean="0"/>
          </a:p>
        </p:txBody>
      </p:sp>
      <p:pic>
        <p:nvPicPr>
          <p:cNvPr id="5" name="Picture 4"/>
          <p:cNvPicPr>
            <a:picLocks noChangeAspect="1"/>
          </p:cNvPicPr>
          <p:nvPr/>
        </p:nvPicPr>
        <p:blipFill>
          <a:blip r:embed="rId3"/>
          <a:stretch>
            <a:fillRect/>
          </a:stretch>
        </p:blipFill>
        <p:spPr>
          <a:xfrm>
            <a:off x="804927" y="332240"/>
            <a:ext cx="6531534" cy="2940367"/>
          </a:xfrm>
          <a:prstGeom prst="rect">
            <a:avLst/>
          </a:prstGeom>
        </p:spPr>
      </p:pic>
      <p:pic>
        <p:nvPicPr>
          <p:cNvPr id="6" name="Picture 5"/>
          <p:cNvPicPr>
            <a:picLocks noChangeAspect="1"/>
          </p:cNvPicPr>
          <p:nvPr/>
        </p:nvPicPr>
        <p:blipFill>
          <a:blip r:embed="rId4"/>
          <a:stretch>
            <a:fillRect/>
          </a:stretch>
        </p:blipFill>
        <p:spPr>
          <a:xfrm>
            <a:off x="1087312" y="3253154"/>
            <a:ext cx="4602919" cy="3491870"/>
          </a:xfrm>
          <a:prstGeom prst="rect">
            <a:avLst/>
          </a:prstGeom>
        </p:spPr>
      </p:pic>
    </p:spTree>
    <p:extLst>
      <p:ext uri="{BB962C8B-B14F-4D97-AF65-F5344CB8AC3E}">
        <p14:creationId xmlns:p14="http://schemas.microsoft.com/office/powerpoint/2010/main" val="13063817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791308"/>
            <a:ext cx="9720071" cy="5433646"/>
          </a:xfrm>
        </p:spPr>
        <p:txBody>
          <a:bodyPr/>
          <a:lstStyle/>
          <a:p>
            <a:r>
              <a:rPr lang="en-US" b="1" dirty="0" err="1" smtClean="0">
                <a:solidFill>
                  <a:schemeClr val="accent4">
                    <a:lumMod val="75000"/>
                  </a:schemeClr>
                </a:solidFill>
              </a:rPr>
              <a:t>Síndrome</a:t>
            </a:r>
            <a:r>
              <a:rPr lang="en-US" b="1" dirty="0" smtClean="0">
                <a:solidFill>
                  <a:schemeClr val="accent4">
                    <a:lumMod val="75000"/>
                  </a:schemeClr>
                </a:solidFill>
              </a:rPr>
              <a:t> </a:t>
            </a:r>
            <a:r>
              <a:rPr lang="en-US" b="1" dirty="0" err="1" smtClean="0">
                <a:solidFill>
                  <a:schemeClr val="accent4">
                    <a:lumMod val="75000"/>
                  </a:schemeClr>
                </a:solidFill>
              </a:rPr>
              <a:t>Alström-Hallgren</a:t>
            </a:r>
            <a:r>
              <a:rPr lang="en-US" b="1" dirty="0" smtClean="0">
                <a:solidFill>
                  <a:schemeClr val="accent4">
                    <a:lumMod val="75000"/>
                  </a:schemeClr>
                </a:solidFill>
              </a:rPr>
              <a:t> </a:t>
            </a:r>
          </a:p>
          <a:p>
            <a:pPr>
              <a:buFont typeface="Arial" panose="020B0604020202020204" pitchFamily="34" charset="0"/>
              <a:buChar char="•"/>
            </a:pPr>
            <a:r>
              <a:rPr lang="en-US" dirty="0" err="1" smtClean="0"/>
              <a:t>Autosómico</a:t>
            </a:r>
            <a:r>
              <a:rPr lang="en-US" dirty="0" smtClean="0"/>
              <a:t> </a:t>
            </a:r>
            <a:r>
              <a:rPr lang="en-US" dirty="0" err="1" smtClean="0"/>
              <a:t>recesivo</a:t>
            </a:r>
            <a:r>
              <a:rPr lang="en-US" dirty="0" smtClean="0"/>
              <a:t>. Cr 2p13 (ALMS1)</a:t>
            </a:r>
          </a:p>
          <a:p>
            <a:pPr>
              <a:buFont typeface="Arial" panose="020B0604020202020204" pitchFamily="34" charset="0"/>
              <a:buChar char="•"/>
            </a:pPr>
            <a:r>
              <a:rPr lang="en-US" dirty="0" err="1" smtClean="0"/>
              <a:t>Obesidad</a:t>
            </a:r>
            <a:r>
              <a:rPr lang="en-US" dirty="0" smtClean="0"/>
              <a:t>, </a:t>
            </a:r>
            <a:r>
              <a:rPr lang="en-US" dirty="0" err="1" smtClean="0"/>
              <a:t>acantosis</a:t>
            </a:r>
            <a:r>
              <a:rPr lang="en-US" dirty="0" smtClean="0"/>
              <a:t>, diabetes </a:t>
            </a:r>
            <a:r>
              <a:rPr lang="en-US" dirty="0" smtClean="0"/>
              <a:t>mellitus, </a:t>
            </a:r>
            <a:r>
              <a:rPr lang="en-US" dirty="0" err="1" smtClean="0"/>
              <a:t>sordera</a:t>
            </a:r>
            <a:r>
              <a:rPr lang="en-US" dirty="0" smtClean="0"/>
              <a:t> </a:t>
            </a: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r>
              <a:rPr lang="en-US" dirty="0" err="1" smtClean="0"/>
              <a:t>Cardiomiopatia</a:t>
            </a:r>
            <a:r>
              <a:rPr lang="en-US" dirty="0" smtClean="0"/>
              <a:t>, </a:t>
            </a:r>
            <a:r>
              <a:rPr lang="en-US" dirty="0" err="1" smtClean="0"/>
              <a:t>talla</a:t>
            </a:r>
            <a:r>
              <a:rPr lang="en-US" dirty="0" smtClean="0"/>
              <a:t> </a:t>
            </a:r>
            <a:r>
              <a:rPr lang="en-US" dirty="0" err="1" smtClean="0"/>
              <a:t>baja</a:t>
            </a:r>
            <a:r>
              <a:rPr lang="en-US" dirty="0" smtClean="0"/>
              <a:t>, </a:t>
            </a:r>
            <a:r>
              <a:rPr lang="en-US" dirty="0" err="1" smtClean="0"/>
              <a:t>hipogonadismo</a:t>
            </a:r>
            <a:r>
              <a:rPr lang="en-US" dirty="0" smtClean="0"/>
              <a:t>, </a:t>
            </a:r>
            <a:r>
              <a:rPr lang="en-US" dirty="0" err="1" smtClean="0"/>
              <a:t>hirsutismo</a:t>
            </a:r>
            <a:r>
              <a:rPr lang="en-US" dirty="0" smtClean="0">
                <a:solidFill>
                  <a:srgbClr val="CE3279"/>
                </a:solidFill>
              </a:rPr>
              <a:t>*</a:t>
            </a:r>
            <a:r>
              <a:rPr lang="en-US" dirty="0" smtClean="0"/>
              <a:t>, </a:t>
            </a:r>
            <a:r>
              <a:rPr lang="en-US" dirty="0" err="1" smtClean="0"/>
              <a:t>amenorrea</a:t>
            </a:r>
            <a:r>
              <a:rPr lang="en-US" dirty="0" smtClean="0">
                <a:solidFill>
                  <a:srgbClr val="CE3279"/>
                </a:solidFill>
              </a:rPr>
              <a:t>*</a:t>
            </a:r>
          </a:p>
          <a:p>
            <a:pPr>
              <a:buFont typeface="Arial" panose="020B0604020202020204" pitchFamily="34" charset="0"/>
              <a:buChar char="•"/>
            </a:pPr>
            <a:r>
              <a:rPr lang="en-US" dirty="0" err="1" smtClean="0"/>
              <a:t>Nistagmus</a:t>
            </a:r>
            <a:r>
              <a:rPr lang="en-US" dirty="0" smtClean="0"/>
              <a:t>, </a:t>
            </a:r>
            <a:r>
              <a:rPr lang="en-US" dirty="0" err="1" smtClean="0"/>
              <a:t>fotofobia</a:t>
            </a:r>
            <a:r>
              <a:rPr lang="en-US" dirty="0" smtClean="0"/>
              <a:t> </a:t>
            </a:r>
            <a:r>
              <a:rPr lang="en-US" dirty="0" err="1" smtClean="0"/>
              <a:t>progresiva</a:t>
            </a:r>
            <a:endParaRPr lang="en-US" dirty="0" smtClean="0"/>
          </a:p>
          <a:p>
            <a:pPr>
              <a:buFont typeface="Arial" panose="020B0604020202020204" pitchFamily="34" charset="0"/>
              <a:buChar char="•"/>
            </a:pPr>
            <a:endParaRPr lang="en-US" dirty="0"/>
          </a:p>
          <a:p>
            <a:pPr>
              <a:buFont typeface="Arial" panose="020B0604020202020204" pitchFamily="34" charset="0"/>
              <a:buChar char="•"/>
            </a:pPr>
            <a:r>
              <a:rPr lang="en-US" dirty="0" err="1" smtClean="0"/>
              <a:t>Obesidad</a:t>
            </a:r>
            <a:r>
              <a:rPr lang="en-US" dirty="0" smtClean="0"/>
              <a:t>  (2 a)- </a:t>
            </a:r>
            <a:r>
              <a:rPr lang="en-US" dirty="0" err="1" smtClean="0"/>
              <a:t>adolescencia</a:t>
            </a:r>
            <a:r>
              <a:rPr lang="en-US" dirty="0" smtClean="0"/>
              <a:t> (</a:t>
            </a:r>
            <a:r>
              <a:rPr lang="en-US" dirty="0" err="1" smtClean="0"/>
              <a:t>síndrome</a:t>
            </a:r>
            <a:r>
              <a:rPr lang="en-US" dirty="0" smtClean="0"/>
              <a:t> </a:t>
            </a:r>
            <a:r>
              <a:rPr lang="en-US" dirty="0" err="1" smtClean="0"/>
              <a:t>metabólico</a:t>
            </a:r>
            <a:r>
              <a:rPr lang="en-US" dirty="0" smtClean="0"/>
              <a:t>)</a:t>
            </a:r>
          </a:p>
          <a:p>
            <a:endParaRPr lang="en-US" dirty="0"/>
          </a:p>
        </p:txBody>
      </p:sp>
      <p:pic>
        <p:nvPicPr>
          <p:cNvPr id="3074" name="Picture 2" descr="Alström Syndrome | Alström–Hallgren Syndrome - Causes, Symptom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3661" y="3217985"/>
            <a:ext cx="3416967" cy="2847472"/>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p:cNvSpPr>
            <a:spLocks noGrp="1"/>
          </p:cNvSpPr>
          <p:nvPr>
            <p:ph type="ftr" sz="quarter" idx="11"/>
          </p:nvPr>
        </p:nvSpPr>
        <p:spPr>
          <a:xfrm>
            <a:off x="4842932" y="6470704"/>
            <a:ext cx="5901458" cy="274320"/>
          </a:xfrm>
        </p:spPr>
        <p:txBody>
          <a:bodyPr/>
          <a:lstStyle/>
          <a:p>
            <a:r>
              <a:rPr lang="en-US" smtClean="0"/>
              <a:t>Gonzalez,E. Genes and Obesity: a cause and effect relationship.Endocrinol Nutr. 2011;58(9):492---496</a:t>
            </a:r>
            <a:endParaRPr lang="en-US"/>
          </a:p>
        </p:txBody>
      </p:sp>
      <p:sp>
        <p:nvSpPr>
          <p:cNvPr id="6" name="Footer Placeholder 3"/>
          <p:cNvSpPr txBox="1">
            <a:spLocks/>
          </p:cNvSpPr>
          <p:nvPr/>
        </p:nvSpPr>
        <p:spPr>
          <a:xfrm>
            <a:off x="4842932" y="6167543"/>
            <a:ext cx="5901458" cy="274320"/>
          </a:xfrm>
          <a:prstGeom prst="rect">
            <a:avLst/>
          </a:prstGeom>
        </p:spPr>
        <p:txBody>
          <a:bodyPr vert="horz" lIns="91440" tIns="45720" rIns="91440" bIns="45720" rtlCol="0" anchor="ctr"/>
          <a:lstStyle>
            <a:defPPr>
              <a:defRPr lang="en-US"/>
            </a:defPPr>
            <a:lvl1pPr marL="0" algn="r" defTabSz="457200" rtl="0" eaLnBrk="1" latinLnBrk="0" hangingPunct="1">
              <a:defRPr sz="1000" kern="1200" cap="all" baseline="0">
                <a:solidFill>
                  <a:schemeClr val="tx1">
                    <a:lumMod val="90000"/>
                    <a:lumOff val="10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smtClean="0"/>
              <a:t>Priya</a:t>
            </a:r>
            <a:r>
              <a:rPr lang="en-US" dirty="0" smtClean="0"/>
              <a:t> S, </a:t>
            </a:r>
            <a:r>
              <a:rPr lang="en-US" dirty="0" err="1" smtClean="0"/>
              <a:t>Nampoothiri</a:t>
            </a:r>
            <a:r>
              <a:rPr lang="en-US" dirty="0" smtClean="0"/>
              <a:t> S, Sen P, </a:t>
            </a:r>
            <a:r>
              <a:rPr lang="en-US" dirty="0" err="1" smtClean="0"/>
              <a:t>Sripriya</a:t>
            </a:r>
            <a:r>
              <a:rPr lang="en-US" dirty="0" smtClean="0"/>
              <a:t> S. </a:t>
            </a:r>
            <a:r>
              <a:rPr lang="en-US" dirty="0" err="1" smtClean="0"/>
              <a:t>Bardet-Biedl</a:t>
            </a:r>
            <a:r>
              <a:rPr lang="en-US" dirty="0" smtClean="0"/>
              <a:t> syndrome: Genetics, molecular pathophysiology, and disease management. Indian J </a:t>
            </a:r>
            <a:r>
              <a:rPr lang="en-US" dirty="0" err="1" smtClean="0"/>
              <a:t>Ophthalmol</a:t>
            </a:r>
            <a:r>
              <a:rPr lang="en-US" dirty="0" smtClean="0"/>
              <a:t>. 2016;64(9):620–627. doi:10.4103/0301-4738.194328</a:t>
            </a:r>
            <a:endParaRPr lang="en-US" dirty="0"/>
          </a:p>
        </p:txBody>
      </p:sp>
    </p:spTree>
    <p:extLst>
      <p:ext uri="{BB962C8B-B14F-4D97-AF65-F5344CB8AC3E}">
        <p14:creationId xmlns:p14="http://schemas.microsoft.com/office/powerpoint/2010/main" val="9460360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319" y="967153"/>
            <a:ext cx="9720071" cy="4023360"/>
          </a:xfrm>
        </p:spPr>
        <p:txBody>
          <a:bodyPr>
            <a:normAutofit fontScale="92500" lnSpcReduction="10000"/>
          </a:bodyPr>
          <a:lstStyle/>
          <a:p>
            <a:r>
              <a:rPr lang="en-US" b="1" dirty="0" err="1" smtClean="0">
                <a:solidFill>
                  <a:schemeClr val="accent4">
                    <a:lumMod val="75000"/>
                  </a:schemeClr>
                </a:solidFill>
              </a:rPr>
              <a:t>Síndrome</a:t>
            </a:r>
            <a:r>
              <a:rPr lang="en-US" b="1" dirty="0" smtClean="0">
                <a:solidFill>
                  <a:schemeClr val="accent4">
                    <a:lumMod val="75000"/>
                  </a:schemeClr>
                </a:solidFill>
              </a:rPr>
              <a:t> de Cohen</a:t>
            </a:r>
          </a:p>
          <a:p>
            <a:pPr>
              <a:buFont typeface="Arial" panose="020B0604020202020204" pitchFamily="34" charset="0"/>
              <a:buChar char="•"/>
            </a:pPr>
            <a:r>
              <a:rPr lang="en-US" dirty="0"/>
              <a:t> </a:t>
            </a:r>
            <a:r>
              <a:rPr lang="en-US" dirty="0" err="1" smtClean="0"/>
              <a:t>Autosómico</a:t>
            </a:r>
            <a:r>
              <a:rPr lang="en-US" dirty="0" smtClean="0"/>
              <a:t> </a:t>
            </a:r>
            <a:r>
              <a:rPr lang="en-US" dirty="0" err="1" smtClean="0"/>
              <a:t>recesivo</a:t>
            </a:r>
            <a:r>
              <a:rPr lang="en-US" dirty="0" smtClean="0"/>
              <a:t> (VPS13B)</a:t>
            </a:r>
          </a:p>
          <a:p>
            <a:pPr>
              <a:buFont typeface="Arial" panose="020B0604020202020204" pitchFamily="34" charset="0"/>
              <a:buChar char="•"/>
            </a:pPr>
            <a:r>
              <a:rPr lang="en-US" dirty="0" err="1" smtClean="0"/>
              <a:t>Hipotonía</a:t>
            </a:r>
            <a:r>
              <a:rPr lang="en-US" dirty="0" smtClean="0"/>
              <a:t>, </a:t>
            </a:r>
            <a:r>
              <a:rPr lang="en-US" dirty="0" err="1" smtClean="0"/>
              <a:t>retraso</a:t>
            </a:r>
            <a:r>
              <a:rPr lang="en-US" dirty="0" smtClean="0"/>
              <a:t> mental, </a:t>
            </a:r>
            <a:r>
              <a:rPr lang="en-US" u="sng" dirty="0" err="1" smtClean="0"/>
              <a:t>retraso</a:t>
            </a:r>
            <a:r>
              <a:rPr lang="en-US" u="sng" dirty="0" smtClean="0"/>
              <a:t> </a:t>
            </a:r>
            <a:r>
              <a:rPr lang="en-US" u="sng" dirty="0" err="1" smtClean="0"/>
              <a:t>en</a:t>
            </a:r>
            <a:r>
              <a:rPr lang="en-US" u="sng" dirty="0" smtClean="0"/>
              <a:t> el </a:t>
            </a:r>
            <a:r>
              <a:rPr lang="en-US" u="sng" dirty="0" err="1" smtClean="0"/>
              <a:t>desarrollo</a:t>
            </a:r>
            <a:r>
              <a:rPr lang="en-US" dirty="0" smtClean="0"/>
              <a:t/>
            </a:r>
            <a:br>
              <a:rPr lang="en-US" dirty="0" smtClean="0"/>
            </a:br>
            <a:r>
              <a:rPr lang="en-US" dirty="0" err="1" smtClean="0"/>
              <a:t>Paladar</a:t>
            </a:r>
            <a:r>
              <a:rPr lang="en-US" dirty="0" smtClean="0"/>
              <a:t> </a:t>
            </a:r>
            <a:r>
              <a:rPr lang="en-US" dirty="0" err="1" smtClean="0"/>
              <a:t>estrecho</a:t>
            </a:r>
            <a:r>
              <a:rPr lang="en-US" dirty="0" smtClean="0"/>
              <a:t>, </a:t>
            </a:r>
            <a:r>
              <a:rPr lang="en-US" dirty="0" err="1" smtClean="0"/>
              <a:t>talla</a:t>
            </a:r>
            <a:r>
              <a:rPr lang="en-US" dirty="0" smtClean="0"/>
              <a:t> </a:t>
            </a:r>
            <a:r>
              <a:rPr lang="en-US" dirty="0" err="1" smtClean="0"/>
              <a:t>baja</a:t>
            </a:r>
            <a:endParaRPr lang="en-US" dirty="0" smtClean="0"/>
          </a:p>
          <a:p>
            <a:pPr>
              <a:buFont typeface="Arial" panose="020B0604020202020204" pitchFamily="34" charset="0"/>
              <a:buChar char="•"/>
            </a:pPr>
            <a:r>
              <a:rPr lang="en-US" dirty="0" err="1" smtClean="0"/>
              <a:t>Micrognatia</a:t>
            </a:r>
            <a:r>
              <a:rPr lang="en-US" dirty="0" smtClean="0"/>
              <a:t>, </a:t>
            </a:r>
            <a:r>
              <a:rPr lang="en-US" dirty="0" err="1" smtClean="0"/>
              <a:t>microcefalia</a:t>
            </a:r>
            <a:r>
              <a:rPr lang="en-US" dirty="0" smtClean="0"/>
              <a:t>, </a:t>
            </a:r>
            <a:r>
              <a:rPr lang="en-US" dirty="0" err="1" smtClean="0"/>
              <a:t>dientes</a:t>
            </a:r>
            <a:r>
              <a:rPr lang="en-US" dirty="0" smtClean="0"/>
              <a:t> </a:t>
            </a:r>
            <a:r>
              <a:rPr lang="en-US" dirty="0" err="1" smtClean="0"/>
              <a:t>incisivos</a:t>
            </a:r>
            <a:r>
              <a:rPr lang="en-US" dirty="0" smtClean="0"/>
              <a:t> </a:t>
            </a:r>
            <a:r>
              <a:rPr lang="en-US" dirty="0" err="1" smtClean="0"/>
              <a:t>prominentes</a:t>
            </a:r>
            <a:endParaRPr lang="en-US" dirty="0" smtClean="0"/>
          </a:p>
          <a:p>
            <a:pPr>
              <a:buFont typeface="Arial" panose="020B0604020202020204" pitchFamily="34" charset="0"/>
              <a:buChar char="•"/>
            </a:pPr>
            <a:endParaRPr lang="en-US" dirty="0"/>
          </a:p>
          <a:p>
            <a:pPr>
              <a:buFont typeface="Arial" panose="020B0604020202020204" pitchFamily="34" charset="0"/>
              <a:buChar char="•"/>
            </a:pPr>
            <a:r>
              <a:rPr lang="en-US" dirty="0" err="1" smtClean="0"/>
              <a:t>Maculopatía</a:t>
            </a:r>
            <a:r>
              <a:rPr lang="en-US" dirty="0" smtClean="0"/>
              <a:t> “bulls-eye” (3 a)</a:t>
            </a:r>
            <a:br>
              <a:rPr lang="en-US" dirty="0" smtClean="0"/>
            </a:br>
            <a:r>
              <a:rPr lang="en-US" dirty="0" err="1" smtClean="0"/>
              <a:t>Ceguera</a:t>
            </a:r>
            <a:r>
              <a:rPr lang="en-US" dirty="0" smtClean="0"/>
              <a:t> (10 a)</a:t>
            </a:r>
            <a:endParaRPr lang="en-US" dirty="0"/>
          </a:p>
          <a:p>
            <a:pPr>
              <a:buFont typeface="Arial" panose="020B0604020202020204" pitchFamily="34" charset="0"/>
              <a:buChar char="•"/>
            </a:pPr>
            <a:endParaRPr lang="en-US" dirty="0" smtClean="0"/>
          </a:p>
          <a:p>
            <a:pPr>
              <a:buFont typeface="Arial" panose="020B0604020202020204" pitchFamily="34" charset="0"/>
              <a:buChar char="•"/>
            </a:pPr>
            <a:r>
              <a:rPr lang="en-US" dirty="0" err="1" smtClean="0"/>
              <a:t>Obesidad</a:t>
            </a:r>
            <a:r>
              <a:rPr lang="en-US" dirty="0" smtClean="0"/>
              <a:t> (5 a)</a:t>
            </a:r>
          </a:p>
          <a:p>
            <a:pPr>
              <a:buFont typeface="Arial" panose="020B0604020202020204" pitchFamily="34" charset="0"/>
              <a:buChar char="•"/>
            </a:pPr>
            <a:endParaRPr lang="en-US" dirty="0"/>
          </a:p>
        </p:txBody>
      </p:sp>
      <p:sp>
        <p:nvSpPr>
          <p:cNvPr id="4" name="Footer Placeholder 3"/>
          <p:cNvSpPr>
            <a:spLocks noGrp="1"/>
          </p:cNvSpPr>
          <p:nvPr>
            <p:ph type="ftr" sz="quarter" idx="11"/>
          </p:nvPr>
        </p:nvSpPr>
        <p:spPr>
          <a:xfrm>
            <a:off x="4842932" y="6470704"/>
            <a:ext cx="5901458" cy="274320"/>
          </a:xfrm>
        </p:spPr>
        <p:txBody>
          <a:bodyPr/>
          <a:lstStyle/>
          <a:p>
            <a:r>
              <a:rPr lang="en-US" smtClean="0"/>
              <a:t>Gonzalez,E. Genes and Obesity: a cause and effect relationship.Endocrinol Nutr. 2011;58(9):492---496</a:t>
            </a:r>
            <a:endParaRPr lang="en-US"/>
          </a:p>
        </p:txBody>
      </p:sp>
      <p:pic>
        <p:nvPicPr>
          <p:cNvPr id="4098" name="Picture 2" descr="Diagnostic criteria, clinical characteristics, and natural history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7305" y="2607695"/>
            <a:ext cx="2405312" cy="3043908"/>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p:cNvSpPr txBox="1">
            <a:spLocks/>
          </p:cNvSpPr>
          <p:nvPr/>
        </p:nvSpPr>
        <p:spPr>
          <a:xfrm>
            <a:off x="4842932" y="6196384"/>
            <a:ext cx="5901458" cy="274320"/>
          </a:xfrm>
          <a:prstGeom prst="rect">
            <a:avLst/>
          </a:prstGeom>
        </p:spPr>
        <p:txBody>
          <a:bodyPr vert="horz" lIns="91440" tIns="45720" rIns="91440" bIns="45720" rtlCol="0" anchor="ctr"/>
          <a:lstStyle>
            <a:defPPr>
              <a:defRPr lang="en-US"/>
            </a:defPPr>
            <a:lvl1pPr marL="0" algn="r" defTabSz="457200" rtl="0" eaLnBrk="1" latinLnBrk="0" hangingPunct="1">
              <a:defRPr sz="1000" kern="1200" cap="all" baseline="0">
                <a:solidFill>
                  <a:schemeClr val="tx1">
                    <a:lumMod val="90000"/>
                    <a:lumOff val="10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smtClean="0"/>
              <a:t>Priya</a:t>
            </a:r>
            <a:r>
              <a:rPr lang="en-US" dirty="0" smtClean="0"/>
              <a:t> S, </a:t>
            </a:r>
            <a:r>
              <a:rPr lang="en-US" dirty="0" err="1" smtClean="0"/>
              <a:t>Nampoothiri</a:t>
            </a:r>
            <a:r>
              <a:rPr lang="en-US" dirty="0" smtClean="0"/>
              <a:t> S, Sen P, </a:t>
            </a:r>
            <a:r>
              <a:rPr lang="en-US" dirty="0" err="1" smtClean="0"/>
              <a:t>Sripriya</a:t>
            </a:r>
            <a:r>
              <a:rPr lang="en-US" dirty="0" smtClean="0"/>
              <a:t> S. </a:t>
            </a:r>
            <a:r>
              <a:rPr lang="en-US" dirty="0" err="1" smtClean="0"/>
              <a:t>Bardet-Biedl</a:t>
            </a:r>
            <a:r>
              <a:rPr lang="en-US" dirty="0" smtClean="0"/>
              <a:t> syndrome: Genetics, molecular pathophysiology, and disease management. Indian J </a:t>
            </a:r>
            <a:r>
              <a:rPr lang="en-US" dirty="0" err="1" smtClean="0"/>
              <a:t>Ophthalmol</a:t>
            </a:r>
            <a:r>
              <a:rPr lang="en-US" dirty="0" smtClean="0"/>
              <a:t>. 2016;64(9):620–627. doi:10.4103/0301-4738.194328</a:t>
            </a:r>
            <a:endParaRPr lang="en-US" dirty="0"/>
          </a:p>
        </p:txBody>
      </p:sp>
      <p:sp>
        <p:nvSpPr>
          <p:cNvPr id="5" name="AutoShape 2" descr="Bull's-eye maculopathy due to hydroxychloroquine toxic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stretch>
            <a:fillRect/>
          </a:stretch>
        </p:blipFill>
        <p:spPr>
          <a:xfrm>
            <a:off x="5605342" y="3792433"/>
            <a:ext cx="1997334" cy="1801015"/>
          </a:xfrm>
          <a:prstGeom prst="rect">
            <a:avLst/>
          </a:prstGeom>
        </p:spPr>
      </p:pic>
    </p:spTree>
    <p:extLst>
      <p:ext uri="{BB962C8B-B14F-4D97-AF65-F5344CB8AC3E}">
        <p14:creationId xmlns:p14="http://schemas.microsoft.com/office/powerpoint/2010/main" val="11880784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smtClean="0">
                <a:solidFill>
                  <a:schemeClr val="accent4">
                    <a:lumMod val="75000"/>
                  </a:schemeClr>
                </a:solidFill>
              </a:rPr>
              <a:t>Síndrome</a:t>
            </a:r>
            <a:r>
              <a:rPr lang="en-US" b="1" dirty="0" smtClean="0">
                <a:solidFill>
                  <a:schemeClr val="accent4">
                    <a:lumMod val="75000"/>
                  </a:schemeClr>
                </a:solidFill>
              </a:rPr>
              <a:t> Carpenter</a:t>
            </a:r>
          </a:p>
          <a:p>
            <a:pPr>
              <a:buFont typeface="Arial" panose="020B0604020202020204" pitchFamily="34" charset="0"/>
              <a:buChar char="•"/>
            </a:pPr>
            <a:r>
              <a:rPr lang="en-US" dirty="0" err="1" smtClean="0"/>
              <a:t>Autosómico</a:t>
            </a:r>
            <a:r>
              <a:rPr lang="en-US" dirty="0" smtClean="0"/>
              <a:t> </a:t>
            </a:r>
            <a:r>
              <a:rPr lang="en-US" dirty="0" err="1" smtClean="0"/>
              <a:t>recesivo</a:t>
            </a:r>
            <a:r>
              <a:rPr lang="en-US" dirty="0" smtClean="0"/>
              <a:t> (RAB23)</a:t>
            </a:r>
            <a:br>
              <a:rPr lang="en-US" dirty="0" smtClean="0"/>
            </a:br>
            <a:r>
              <a:rPr lang="en-US" dirty="0" smtClean="0"/>
              <a:t>40 </a:t>
            </a:r>
            <a:r>
              <a:rPr lang="en-US" dirty="0" err="1" smtClean="0"/>
              <a:t>casos</a:t>
            </a:r>
            <a:endParaRPr lang="en-US" dirty="0" smtClean="0"/>
          </a:p>
          <a:p>
            <a:pPr>
              <a:buFont typeface="Arial" panose="020B0604020202020204" pitchFamily="34" charset="0"/>
              <a:buChar char="•"/>
            </a:pPr>
            <a:endParaRPr lang="en-US" dirty="0"/>
          </a:p>
          <a:p>
            <a:pPr>
              <a:buFont typeface="Arial" panose="020B0604020202020204" pitchFamily="34" charset="0"/>
              <a:buChar char="•"/>
            </a:pPr>
            <a:r>
              <a:rPr lang="en-US" dirty="0" err="1" smtClean="0"/>
              <a:t>Craneosinostosis</a:t>
            </a:r>
            <a:r>
              <a:rPr lang="en-US" dirty="0" smtClean="0"/>
              <a:t>, </a:t>
            </a:r>
            <a:r>
              <a:rPr lang="en-US" dirty="0" err="1" smtClean="0"/>
              <a:t>exoftalmos</a:t>
            </a:r>
            <a:r>
              <a:rPr lang="en-US" dirty="0" smtClean="0"/>
              <a:t/>
            </a:r>
            <a:br>
              <a:rPr lang="en-US" dirty="0" smtClean="0"/>
            </a:br>
            <a:r>
              <a:rPr lang="en-US" dirty="0" err="1" smtClean="0"/>
              <a:t>braquimesofalanges</a:t>
            </a:r>
            <a:r>
              <a:rPr lang="en-US" dirty="0" smtClean="0"/>
              <a:t>, </a:t>
            </a:r>
            <a:r>
              <a:rPr lang="en-US" dirty="0" err="1" smtClean="0"/>
              <a:t>paladar</a:t>
            </a:r>
            <a:r>
              <a:rPr lang="en-US" dirty="0" smtClean="0"/>
              <a:t> </a:t>
            </a:r>
            <a:r>
              <a:rPr lang="en-US" dirty="0" err="1" smtClean="0"/>
              <a:t>estrecho</a:t>
            </a:r>
            <a:endParaRPr lang="en-US" dirty="0" smtClean="0"/>
          </a:p>
          <a:p>
            <a:pPr>
              <a:buFont typeface="Arial" panose="020B0604020202020204" pitchFamily="34" charset="0"/>
              <a:buChar char="•"/>
            </a:pPr>
            <a:endParaRPr lang="en-US" dirty="0"/>
          </a:p>
          <a:p>
            <a:pPr>
              <a:buFont typeface="Arial" panose="020B0604020202020204" pitchFamily="34" charset="0"/>
              <a:buChar char="•"/>
            </a:pPr>
            <a:r>
              <a:rPr lang="en-US" dirty="0" err="1" smtClean="0"/>
              <a:t>Obesidad</a:t>
            </a:r>
            <a:r>
              <a:rPr lang="en-US" dirty="0" smtClean="0"/>
              <a:t> </a:t>
            </a:r>
            <a:r>
              <a:rPr lang="en-US" dirty="0" err="1" smtClean="0"/>
              <a:t>progresiva</a:t>
            </a:r>
            <a:r>
              <a:rPr lang="en-US" dirty="0" smtClean="0"/>
              <a:t> </a:t>
            </a:r>
            <a:r>
              <a:rPr lang="en-US" dirty="0" err="1" smtClean="0"/>
              <a:t>generalizada</a:t>
            </a:r>
            <a:r>
              <a:rPr lang="en-US" dirty="0" smtClean="0"/>
              <a:t> o </a:t>
            </a:r>
            <a:r>
              <a:rPr lang="en-US" dirty="0" err="1" smtClean="0"/>
              <a:t>troncal</a:t>
            </a:r>
            <a:r>
              <a:rPr lang="en-US" dirty="0" smtClean="0"/>
              <a:t> </a:t>
            </a:r>
            <a:endParaRPr lang="en-US" dirty="0"/>
          </a:p>
        </p:txBody>
      </p:sp>
      <p:pic>
        <p:nvPicPr>
          <p:cNvPr id="5122" name="Picture 2" descr="Carpenter syndrome. Metopic ridging and lateral bulge with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7048" y="1930410"/>
            <a:ext cx="2202614" cy="122828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arpenter Syndrome: Acrocephalopolysyndactyly Type II | Annals of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7784" y="3430026"/>
            <a:ext cx="1641141" cy="2420562"/>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p:cNvSpPr txBox="1">
            <a:spLocks/>
          </p:cNvSpPr>
          <p:nvPr/>
        </p:nvSpPr>
        <p:spPr>
          <a:xfrm>
            <a:off x="4842932" y="6196384"/>
            <a:ext cx="5901458" cy="274320"/>
          </a:xfrm>
          <a:prstGeom prst="rect">
            <a:avLst/>
          </a:prstGeom>
        </p:spPr>
        <p:txBody>
          <a:bodyPr vert="horz" lIns="91440" tIns="45720" rIns="91440" bIns="45720" rtlCol="0" anchor="ctr"/>
          <a:lstStyle>
            <a:defPPr>
              <a:defRPr lang="en-US"/>
            </a:defPPr>
            <a:lvl1pPr marL="0" algn="r" defTabSz="457200" rtl="0" eaLnBrk="1" latinLnBrk="0" hangingPunct="1">
              <a:defRPr sz="1000" kern="1200" cap="all" baseline="0">
                <a:solidFill>
                  <a:schemeClr val="tx1">
                    <a:lumMod val="90000"/>
                    <a:lumOff val="10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smtClean="0"/>
              <a:t>Priya</a:t>
            </a:r>
            <a:r>
              <a:rPr lang="en-US" dirty="0" smtClean="0"/>
              <a:t> S, </a:t>
            </a:r>
            <a:r>
              <a:rPr lang="en-US" dirty="0" err="1" smtClean="0"/>
              <a:t>Nampoothiri</a:t>
            </a:r>
            <a:r>
              <a:rPr lang="en-US" dirty="0" smtClean="0"/>
              <a:t> S, Sen P, </a:t>
            </a:r>
            <a:r>
              <a:rPr lang="en-US" dirty="0" err="1" smtClean="0"/>
              <a:t>Sripriya</a:t>
            </a:r>
            <a:r>
              <a:rPr lang="en-US" dirty="0" smtClean="0"/>
              <a:t> S. </a:t>
            </a:r>
            <a:r>
              <a:rPr lang="en-US" dirty="0" err="1" smtClean="0"/>
              <a:t>Bardet-Biedl</a:t>
            </a:r>
            <a:r>
              <a:rPr lang="en-US" dirty="0" smtClean="0"/>
              <a:t> syndrome: Genetics, molecular pathophysiology, and disease management. Indian J </a:t>
            </a:r>
            <a:r>
              <a:rPr lang="en-US" dirty="0" err="1" smtClean="0"/>
              <a:t>Ophthalmol</a:t>
            </a:r>
            <a:r>
              <a:rPr lang="en-US" dirty="0" smtClean="0"/>
              <a:t>. 2016;64(9):620–627. doi:10.4103/0301-4738.194328</a:t>
            </a:r>
            <a:endParaRPr lang="en-US" dirty="0"/>
          </a:p>
        </p:txBody>
      </p:sp>
    </p:spTree>
    <p:extLst>
      <p:ext uri="{BB962C8B-B14F-4D97-AF65-F5344CB8AC3E}">
        <p14:creationId xmlns:p14="http://schemas.microsoft.com/office/powerpoint/2010/main" val="1812959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6205" y="1002323"/>
            <a:ext cx="9720071" cy="4023360"/>
          </a:xfrm>
        </p:spPr>
        <p:txBody>
          <a:bodyPr/>
          <a:lstStyle/>
          <a:p>
            <a:r>
              <a:rPr lang="en-US" b="1" dirty="0" err="1" smtClean="0">
                <a:solidFill>
                  <a:schemeClr val="accent2">
                    <a:lumMod val="50000"/>
                  </a:schemeClr>
                </a:solidFill>
              </a:rPr>
              <a:t>Síndrome</a:t>
            </a:r>
            <a:r>
              <a:rPr lang="en-US" b="1" dirty="0" smtClean="0">
                <a:solidFill>
                  <a:schemeClr val="accent2">
                    <a:lumMod val="50000"/>
                  </a:schemeClr>
                </a:solidFill>
              </a:rPr>
              <a:t> de Albright, </a:t>
            </a:r>
            <a:r>
              <a:rPr lang="en-US" b="1" dirty="0" err="1" smtClean="0">
                <a:solidFill>
                  <a:schemeClr val="accent2">
                    <a:lumMod val="50000"/>
                  </a:schemeClr>
                </a:solidFill>
              </a:rPr>
              <a:t>Osteodistrofía</a:t>
            </a:r>
            <a:r>
              <a:rPr lang="en-US" b="1" dirty="0" smtClean="0">
                <a:solidFill>
                  <a:schemeClr val="accent2">
                    <a:lumMod val="50000"/>
                  </a:schemeClr>
                </a:solidFill>
              </a:rPr>
              <a:t> </a:t>
            </a:r>
            <a:r>
              <a:rPr lang="en-US" b="1" dirty="0" err="1" smtClean="0">
                <a:solidFill>
                  <a:schemeClr val="accent2">
                    <a:lumMod val="50000"/>
                  </a:schemeClr>
                </a:solidFill>
              </a:rPr>
              <a:t>hereditaria</a:t>
            </a:r>
            <a:endParaRPr lang="en-US" b="1" dirty="0">
              <a:solidFill>
                <a:schemeClr val="accent2">
                  <a:lumMod val="50000"/>
                </a:schemeClr>
              </a:solidFill>
            </a:endParaRPr>
          </a:p>
        </p:txBody>
      </p:sp>
      <p:sp>
        <p:nvSpPr>
          <p:cNvPr id="4" name="Content Placeholder 2"/>
          <p:cNvSpPr txBox="1">
            <a:spLocks/>
          </p:cNvSpPr>
          <p:nvPr/>
        </p:nvSpPr>
        <p:spPr>
          <a:xfrm>
            <a:off x="1164806" y="2074985"/>
            <a:ext cx="6122564" cy="3815862"/>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buFont typeface="Arial" panose="020B0604020202020204" pitchFamily="34" charset="0"/>
              <a:buChar char="•"/>
            </a:pPr>
            <a:r>
              <a:rPr lang="en-US" dirty="0" smtClean="0"/>
              <a:t>Gen GNAS1 (</a:t>
            </a:r>
            <a:r>
              <a:rPr lang="en-US" dirty="0" err="1" smtClean="0"/>
              <a:t>altera</a:t>
            </a:r>
            <a:r>
              <a:rPr lang="en-US" dirty="0" smtClean="0"/>
              <a:t> </a:t>
            </a:r>
            <a:r>
              <a:rPr lang="en-US" dirty="0" err="1" smtClean="0"/>
              <a:t>codificación</a:t>
            </a:r>
            <a:r>
              <a:rPr lang="en-US" dirty="0" smtClean="0"/>
              <a:t> </a:t>
            </a:r>
            <a:r>
              <a:rPr lang="en-US" dirty="0" err="1" smtClean="0"/>
              <a:t>proteina</a:t>
            </a:r>
            <a:r>
              <a:rPr lang="en-US" dirty="0" smtClean="0"/>
              <a:t> G)</a:t>
            </a:r>
            <a:endParaRPr lang="en-US" dirty="0"/>
          </a:p>
          <a:p>
            <a:pPr>
              <a:buFont typeface="Arial" panose="020B0604020202020204" pitchFamily="34" charset="0"/>
              <a:buChar char="•"/>
            </a:pPr>
            <a:r>
              <a:rPr lang="en-US" dirty="0" err="1" smtClean="0"/>
              <a:t>Talla</a:t>
            </a:r>
            <a:r>
              <a:rPr lang="en-US" dirty="0" smtClean="0"/>
              <a:t> </a:t>
            </a:r>
            <a:r>
              <a:rPr lang="en-US" dirty="0" err="1" smtClean="0"/>
              <a:t>baja</a:t>
            </a:r>
            <a:r>
              <a:rPr lang="en-US" dirty="0" smtClean="0"/>
              <a:t>, </a:t>
            </a:r>
            <a:r>
              <a:rPr lang="en-US" dirty="0" err="1" smtClean="0"/>
              <a:t>cara</a:t>
            </a:r>
            <a:r>
              <a:rPr lang="en-US" dirty="0" smtClean="0"/>
              <a:t> </a:t>
            </a:r>
            <a:r>
              <a:rPr lang="en-US" dirty="0" err="1" smtClean="0"/>
              <a:t>redonda</a:t>
            </a:r>
            <a:r>
              <a:rPr lang="en-US" dirty="0" smtClean="0"/>
              <a:t>, </a:t>
            </a:r>
            <a:r>
              <a:rPr lang="en-US" dirty="0" err="1" smtClean="0"/>
              <a:t>braquimesofalanges</a:t>
            </a:r>
            <a:r>
              <a:rPr lang="en-US" dirty="0" smtClean="0"/>
              <a:t>, </a:t>
            </a:r>
            <a:r>
              <a:rPr lang="en-US" dirty="0" err="1" smtClean="0"/>
              <a:t>osificación</a:t>
            </a:r>
            <a:r>
              <a:rPr lang="en-US" dirty="0" smtClean="0"/>
              <a:t> de </a:t>
            </a:r>
            <a:r>
              <a:rPr lang="en-US" dirty="0" err="1" smtClean="0"/>
              <a:t>tejidos</a:t>
            </a:r>
            <a:r>
              <a:rPr lang="en-US" dirty="0" smtClean="0"/>
              <a:t> </a:t>
            </a:r>
            <a:r>
              <a:rPr lang="en-US" dirty="0" err="1" smtClean="0"/>
              <a:t>blandos</a:t>
            </a:r>
            <a:endParaRPr lang="en-US" dirty="0" smtClean="0"/>
          </a:p>
          <a:p>
            <a:pPr>
              <a:buFont typeface="Arial" panose="020B0604020202020204" pitchFamily="34" charset="0"/>
              <a:buChar char="•"/>
            </a:pPr>
            <a:r>
              <a:rPr lang="en-US" dirty="0" err="1" smtClean="0"/>
              <a:t>Manchas</a:t>
            </a:r>
            <a:r>
              <a:rPr lang="en-US" dirty="0" smtClean="0"/>
              <a:t> café con </a:t>
            </a:r>
            <a:r>
              <a:rPr lang="en-US" dirty="0" err="1" smtClean="0"/>
              <a:t>leche</a:t>
            </a:r>
            <a:endParaRPr lang="en-US" dirty="0" smtClean="0"/>
          </a:p>
          <a:p>
            <a:pPr>
              <a:buFont typeface="Arial" panose="020B0604020202020204" pitchFamily="34" charset="0"/>
              <a:buChar char="•"/>
            </a:pPr>
            <a:r>
              <a:rPr lang="en-US" dirty="0" err="1" smtClean="0"/>
              <a:t>Pesudohipoparatiroidismo</a:t>
            </a:r>
            <a:endParaRPr lang="en-US" dirty="0" smtClean="0"/>
          </a:p>
          <a:p>
            <a:pPr>
              <a:buFont typeface="Arial" panose="020B0604020202020204" pitchFamily="34" charset="0"/>
              <a:buChar char="•"/>
            </a:pPr>
            <a:r>
              <a:rPr lang="en-US" dirty="0" smtClean="0"/>
              <a:t>30% </a:t>
            </a:r>
            <a:r>
              <a:rPr lang="en-US" dirty="0" err="1" smtClean="0"/>
              <a:t>hipertiroidismo</a:t>
            </a:r>
            <a:endParaRPr lang="en-US" dirty="0" smtClean="0"/>
          </a:p>
          <a:p>
            <a:pPr>
              <a:buFont typeface="Arial" panose="020B0604020202020204" pitchFamily="34" charset="0"/>
              <a:buChar char="•"/>
            </a:pPr>
            <a:r>
              <a:rPr lang="en-US" dirty="0" err="1" smtClean="0"/>
              <a:t>Síndrome</a:t>
            </a:r>
            <a:r>
              <a:rPr lang="en-US" dirty="0" smtClean="0"/>
              <a:t> de Cushing (</a:t>
            </a:r>
            <a:r>
              <a:rPr lang="en-US" dirty="0" err="1" smtClean="0"/>
              <a:t>raro</a:t>
            </a:r>
            <a:r>
              <a:rPr lang="en-US" dirty="0" smtClean="0"/>
              <a:t>) </a:t>
            </a:r>
            <a:r>
              <a:rPr lang="en-US" dirty="0" err="1" smtClean="0"/>
              <a:t>hipercortisolemia</a:t>
            </a:r>
            <a:endParaRPr lang="en-US" dirty="0" smtClean="0"/>
          </a:p>
          <a:p>
            <a:pPr>
              <a:buFont typeface="Arial" panose="020B0604020202020204" pitchFamily="34" charset="0"/>
              <a:buChar char="•"/>
            </a:pPr>
            <a:r>
              <a:rPr lang="en-US" dirty="0" smtClean="0"/>
              <a:t>65% </a:t>
            </a:r>
            <a:r>
              <a:rPr lang="en-US" dirty="0" err="1" smtClean="0"/>
              <a:t>obesidad</a:t>
            </a:r>
            <a:r>
              <a:rPr lang="en-US" dirty="0" smtClean="0"/>
              <a:t> …..? (</a:t>
            </a:r>
            <a:r>
              <a:rPr lang="en-US" dirty="0" err="1" smtClean="0"/>
              <a:t>pble</a:t>
            </a:r>
            <a:r>
              <a:rPr lang="en-US" dirty="0" smtClean="0"/>
              <a:t>. </a:t>
            </a:r>
            <a:r>
              <a:rPr lang="en-US" dirty="0" err="1" smtClean="0"/>
              <a:t>Mutación</a:t>
            </a:r>
            <a:r>
              <a:rPr lang="en-US" dirty="0" smtClean="0"/>
              <a:t> gen MC4R </a:t>
            </a:r>
            <a:r>
              <a:rPr lang="en-US" dirty="0" smtClean="0">
                <a:sym typeface="Wingdings" panose="05000000000000000000" pitchFamily="2" charset="2"/>
              </a:rPr>
              <a:t> </a:t>
            </a:r>
            <a:r>
              <a:rPr lang="en-US" dirty="0" err="1" smtClean="0">
                <a:sym typeface="Wingdings" panose="05000000000000000000" pitchFamily="2" charset="2"/>
              </a:rPr>
              <a:t>hiperfagia</a:t>
            </a:r>
            <a:r>
              <a:rPr lang="en-US" dirty="0" smtClean="0">
                <a:sym typeface="Wingdings" panose="05000000000000000000" pitchFamily="2" charset="2"/>
              </a:rPr>
              <a:t> </a:t>
            </a:r>
            <a:r>
              <a:rPr lang="en-US" dirty="0" smtClean="0"/>
              <a:t>)</a:t>
            </a:r>
            <a:endParaRPr lang="en-US" dirty="0"/>
          </a:p>
        </p:txBody>
      </p:sp>
      <p:pic>
        <p:nvPicPr>
          <p:cNvPr id="10244" name="Picture 4"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547" y="1853141"/>
            <a:ext cx="2532552" cy="3889777"/>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txBox="1">
            <a:spLocks/>
          </p:cNvSpPr>
          <p:nvPr/>
        </p:nvSpPr>
        <p:spPr>
          <a:xfrm>
            <a:off x="4754818" y="6460153"/>
            <a:ext cx="5901458" cy="274320"/>
          </a:xfrm>
          <a:prstGeom prst="rect">
            <a:avLst/>
          </a:prstGeom>
        </p:spPr>
        <p:txBody>
          <a:bodyPr vert="horz" lIns="91440" tIns="45720" rIns="91440" bIns="45720" rtlCol="0" anchor="ctr"/>
          <a:lstStyle>
            <a:defPPr>
              <a:defRPr lang="en-US"/>
            </a:defPPr>
            <a:lvl1pPr marL="0" algn="r" defTabSz="457200" rtl="0" eaLnBrk="1" latinLnBrk="0" hangingPunct="1">
              <a:defRPr sz="1000" kern="1200" cap="all" baseline="0">
                <a:solidFill>
                  <a:schemeClr val="tx1">
                    <a:lumMod val="90000"/>
                    <a:lumOff val="10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smtClean="0"/>
              <a:t>Priya</a:t>
            </a:r>
            <a:r>
              <a:rPr lang="en-US" dirty="0" smtClean="0"/>
              <a:t> S, </a:t>
            </a:r>
            <a:r>
              <a:rPr lang="en-US" dirty="0" err="1" smtClean="0"/>
              <a:t>Nampoothiri</a:t>
            </a:r>
            <a:r>
              <a:rPr lang="en-US" dirty="0" smtClean="0"/>
              <a:t> S, Sen P, </a:t>
            </a:r>
            <a:r>
              <a:rPr lang="en-US" dirty="0" err="1" smtClean="0"/>
              <a:t>Sripriya</a:t>
            </a:r>
            <a:r>
              <a:rPr lang="en-US" dirty="0" smtClean="0"/>
              <a:t> S. </a:t>
            </a:r>
            <a:r>
              <a:rPr lang="en-US" dirty="0" err="1" smtClean="0"/>
              <a:t>Bardet-Biedl</a:t>
            </a:r>
            <a:r>
              <a:rPr lang="en-US" dirty="0" smtClean="0"/>
              <a:t> syndrome: Genetics, molecular pathophysiology, and disease management. Indian J </a:t>
            </a:r>
            <a:r>
              <a:rPr lang="en-US" dirty="0" err="1" smtClean="0"/>
              <a:t>Ophthalmol</a:t>
            </a:r>
            <a:r>
              <a:rPr lang="en-US" dirty="0" smtClean="0"/>
              <a:t>. 2016;64(9):620–627. doi:10.4103/0301-4738.194328</a:t>
            </a:r>
            <a:endParaRPr lang="en-US" dirty="0"/>
          </a:p>
        </p:txBody>
      </p:sp>
      <p:sp>
        <p:nvSpPr>
          <p:cNvPr id="8" name="Footer Placeholder 3"/>
          <p:cNvSpPr>
            <a:spLocks noGrp="1"/>
          </p:cNvSpPr>
          <p:nvPr>
            <p:ph type="ftr" sz="quarter" idx="11"/>
          </p:nvPr>
        </p:nvSpPr>
        <p:spPr>
          <a:xfrm>
            <a:off x="4754818" y="6098345"/>
            <a:ext cx="5901458" cy="274320"/>
          </a:xfrm>
        </p:spPr>
        <p:txBody>
          <a:bodyPr/>
          <a:lstStyle/>
          <a:p>
            <a:r>
              <a:rPr lang="en-US" dirty="0" smtClean="0"/>
              <a:t>Boyce AM, </a:t>
            </a:r>
            <a:r>
              <a:rPr lang="en-US" dirty="0" err="1" smtClean="0"/>
              <a:t>Florenzano</a:t>
            </a:r>
            <a:r>
              <a:rPr lang="en-US" dirty="0" smtClean="0"/>
              <a:t> P, de Castro LF, et al. Fibrous Dysplasia/McCune-Albright Syndrome. 2015 Feb 26 [Updated 2019 Jun 27]. In: Adam MP, </a:t>
            </a:r>
            <a:r>
              <a:rPr lang="en-US" dirty="0" err="1" smtClean="0"/>
              <a:t>Ardinger</a:t>
            </a:r>
            <a:r>
              <a:rPr lang="en-US" dirty="0" smtClean="0"/>
              <a:t> HH, </a:t>
            </a:r>
            <a:r>
              <a:rPr lang="en-US" dirty="0" err="1" smtClean="0"/>
              <a:t>Pagon</a:t>
            </a:r>
            <a:r>
              <a:rPr lang="en-US" dirty="0" smtClean="0"/>
              <a:t> RA, et al., editors. </a:t>
            </a:r>
            <a:r>
              <a:rPr lang="en-US" dirty="0" err="1" smtClean="0"/>
              <a:t>GeneReviews</a:t>
            </a:r>
            <a:r>
              <a:rPr lang="en-US" dirty="0" smtClean="0"/>
              <a:t>® [Internet]. Seattle (WA): University of Washington, Seattle; 1993-2020</a:t>
            </a:r>
            <a:endParaRPr lang="en-US" dirty="0"/>
          </a:p>
        </p:txBody>
      </p:sp>
    </p:spTree>
    <p:extLst>
      <p:ext uri="{BB962C8B-B14F-4D97-AF65-F5344CB8AC3E}">
        <p14:creationId xmlns:p14="http://schemas.microsoft.com/office/powerpoint/2010/main" val="22925081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9" y="545122"/>
            <a:ext cx="6220734" cy="5489917"/>
          </a:xfrm>
        </p:spPr>
        <p:txBody>
          <a:bodyPr/>
          <a:lstStyle/>
          <a:p>
            <a:r>
              <a:rPr lang="en-US" b="1" dirty="0" err="1" smtClean="0">
                <a:solidFill>
                  <a:schemeClr val="accent2">
                    <a:lumMod val="75000"/>
                  </a:schemeClr>
                </a:solidFill>
              </a:rPr>
              <a:t>Síndrome</a:t>
            </a:r>
            <a:r>
              <a:rPr lang="en-US" b="1" dirty="0" smtClean="0">
                <a:solidFill>
                  <a:schemeClr val="accent2">
                    <a:lumMod val="75000"/>
                  </a:schemeClr>
                </a:solidFill>
              </a:rPr>
              <a:t> Rubinstein-</a:t>
            </a:r>
            <a:r>
              <a:rPr lang="en-US" b="1" dirty="0" err="1" smtClean="0">
                <a:solidFill>
                  <a:schemeClr val="accent2">
                    <a:lumMod val="75000"/>
                  </a:schemeClr>
                </a:solidFill>
              </a:rPr>
              <a:t>Taybi</a:t>
            </a:r>
            <a:endParaRPr lang="en-US" b="1" dirty="0" smtClean="0">
              <a:solidFill>
                <a:schemeClr val="accent2">
                  <a:lumMod val="75000"/>
                </a:schemeClr>
              </a:solidFill>
            </a:endParaRPr>
          </a:p>
          <a:p>
            <a:endParaRPr lang="en-US" b="1" dirty="0" smtClean="0"/>
          </a:p>
          <a:p>
            <a:pPr>
              <a:buFont typeface="Arial" panose="020B0604020202020204" pitchFamily="34" charset="0"/>
              <a:buChar char="•"/>
            </a:pPr>
            <a:r>
              <a:rPr lang="en-US" dirty="0" err="1" smtClean="0"/>
              <a:t>Cromosoma</a:t>
            </a:r>
            <a:r>
              <a:rPr lang="en-US" dirty="0" smtClean="0"/>
              <a:t> 16p13.3 (50% CREBBP)</a:t>
            </a:r>
          </a:p>
          <a:p>
            <a:pPr>
              <a:buFont typeface="Arial" panose="020B0604020202020204" pitchFamily="34" charset="0"/>
              <a:buChar char="•"/>
            </a:pPr>
            <a:r>
              <a:rPr lang="en-US" dirty="0" smtClean="0"/>
              <a:t>1:125,000</a:t>
            </a:r>
          </a:p>
          <a:p>
            <a:pPr>
              <a:buFont typeface="Arial" panose="020B0604020202020204" pitchFamily="34" charset="0"/>
              <a:buChar char="•"/>
            </a:pPr>
            <a:r>
              <a:rPr lang="en-US" dirty="0" err="1" smtClean="0"/>
              <a:t>Microcefalia</a:t>
            </a:r>
            <a:r>
              <a:rPr lang="en-US" dirty="0" smtClean="0"/>
              <a:t>, </a:t>
            </a:r>
            <a:r>
              <a:rPr lang="en-US" dirty="0" err="1" smtClean="0"/>
              <a:t>hipertelorismo</a:t>
            </a:r>
            <a:r>
              <a:rPr lang="en-US" dirty="0" smtClean="0"/>
              <a:t>, ptosis palpebral, </a:t>
            </a:r>
            <a:r>
              <a:rPr lang="en-US" dirty="0" err="1" smtClean="0"/>
              <a:t>estrabismo</a:t>
            </a:r>
            <a:r>
              <a:rPr lang="en-US" dirty="0" smtClean="0"/>
              <a:t> </a:t>
            </a:r>
            <a:r>
              <a:rPr lang="en-US" dirty="0" err="1" smtClean="0"/>
              <a:t>micrognatia</a:t>
            </a:r>
            <a:r>
              <a:rPr lang="en-US" dirty="0" smtClean="0"/>
              <a:t/>
            </a:r>
            <a:br>
              <a:rPr lang="en-US" dirty="0" smtClean="0"/>
            </a:br>
            <a:r>
              <a:rPr lang="en-US" dirty="0" err="1" smtClean="0"/>
              <a:t>sordera</a:t>
            </a:r>
            <a:r>
              <a:rPr lang="en-US" dirty="0" smtClean="0"/>
              <a:t>, </a:t>
            </a:r>
            <a:r>
              <a:rPr lang="en-US" dirty="0" err="1" smtClean="0"/>
              <a:t>inf</a:t>
            </a:r>
            <a:r>
              <a:rPr lang="en-US" dirty="0" smtClean="0"/>
              <a:t> </a:t>
            </a:r>
            <a:r>
              <a:rPr lang="en-US" dirty="0" err="1" smtClean="0"/>
              <a:t>respiratorias</a:t>
            </a:r>
            <a:r>
              <a:rPr lang="en-US" dirty="0" smtClean="0"/>
              <a:t> </a:t>
            </a:r>
            <a:r>
              <a:rPr lang="en-US" dirty="0" err="1" smtClean="0"/>
              <a:t>recurrentes</a:t>
            </a:r>
            <a:endParaRPr lang="en-US" dirty="0" smtClean="0"/>
          </a:p>
          <a:p>
            <a:pPr>
              <a:buFont typeface="Arial" panose="020B0604020202020204" pitchFamily="34" charset="0"/>
              <a:buChar char="•"/>
            </a:pPr>
            <a:r>
              <a:rPr lang="en-US" dirty="0" smtClean="0"/>
              <a:t>????....</a:t>
            </a:r>
            <a:r>
              <a:rPr lang="en-US" dirty="0" err="1" smtClean="0"/>
              <a:t>Obesidad</a:t>
            </a:r>
            <a:r>
              <a:rPr lang="en-US" dirty="0" smtClean="0"/>
              <a:t> central</a:t>
            </a:r>
          </a:p>
          <a:p>
            <a:pPr>
              <a:buFont typeface="Arial" panose="020B0604020202020204" pitchFamily="34" charset="0"/>
              <a:buChar char="•"/>
            </a:pPr>
            <a:r>
              <a:rPr lang="en-US" dirty="0" smtClean="0"/>
              <a:t>52% </a:t>
            </a:r>
            <a:r>
              <a:rPr lang="en-US" dirty="0" err="1" smtClean="0"/>
              <a:t>malformaciones</a:t>
            </a:r>
            <a:r>
              <a:rPr lang="en-US" dirty="0" smtClean="0"/>
              <a:t> </a:t>
            </a:r>
            <a:r>
              <a:rPr lang="en-US" dirty="0" err="1" smtClean="0"/>
              <a:t>renales</a:t>
            </a:r>
            <a:r>
              <a:rPr lang="en-US" dirty="0" smtClean="0"/>
              <a:t>, GI (Crohn, </a:t>
            </a:r>
            <a:r>
              <a:rPr lang="en-US" dirty="0" err="1" smtClean="0"/>
              <a:t>Hirschsprung</a:t>
            </a:r>
            <a:r>
              <a:rPr lang="en-US" dirty="0" smtClean="0"/>
              <a:t>), </a:t>
            </a:r>
            <a:r>
              <a:rPr lang="en-US" dirty="0" err="1" smtClean="0"/>
              <a:t>cardiopatías</a:t>
            </a:r>
            <a:endParaRPr lang="en-US" dirty="0" smtClean="0"/>
          </a:p>
          <a:p>
            <a:pPr>
              <a:buFont typeface="Arial" panose="020B0604020202020204" pitchFamily="34" charset="0"/>
              <a:buChar char="•"/>
            </a:pPr>
            <a:r>
              <a:rPr lang="en-US" dirty="0" smtClean="0"/>
              <a:t>Cancer: </a:t>
            </a:r>
            <a:r>
              <a:rPr lang="en-US" dirty="0" err="1" smtClean="0"/>
              <a:t>leucemia</a:t>
            </a:r>
            <a:r>
              <a:rPr lang="en-US" dirty="0" smtClean="0"/>
              <a:t>, </a:t>
            </a:r>
            <a:r>
              <a:rPr lang="en-US" dirty="0" err="1" smtClean="0"/>
              <a:t>linfoma</a:t>
            </a:r>
            <a:r>
              <a:rPr lang="en-US" dirty="0" smtClean="0"/>
              <a:t>, meningioma …</a:t>
            </a:r>
          </a:p>
          <a:p>
            <a:pPr>
              <a:buFont typeface="Arial" panose="020B0604020202020204" pitchFamily="34" charset="0"/>
              <a:buChar char="•"/>
            </a:pPr>
            <a:endParaRPr lang="en-US" dirty="0"/>
          </a:p>
        </p:txBody>
      </p:sp>
      <p:sp>
        <p:nvSpPr>
          <p:cNvPr id="5" name="Footer Placeholder 3"/>
          <p:cNvSpPr txBox="1">
            <a:spLocks/>
          </p:cNvSpPr>
          <p:nvPr/>
        </p:nvSpPr>
        <p:spPr>
          <a:xfrm>
            <a:off x="4842741" y="6373368"/>
            <a:ext cx="5901458" cy="274320"/>
          </a:xfrm>
          <a:prstGeom prst="rect">
            <a:avLst/>
          </a:prstGeom>
        </p:spPr>
        <p:txBody>
          <a:bodyPr vert="horz" lIns="91440" tIns="45720" rIns="91440" bIns="45720" rtlCol="0" anchor="ctr"/>
          <a:lstStyle>
            <a:defPPr>
              <a:defRPr lang="en-US"/>
            </a:defPPr>
            <a:lvl1pPr marL="0" algn="r" defTabSz="457200" rtl="0" eaLnBrk="1" latinLnBrk="0" hangingPunct="1">
              <a:defRPr sz="1000" kern="1200" cap="all" baseline="0">
                <a:solidFill>
                  <a:schemeClr val="tx1">
                    <a:lumMod val="90000"/>
                    <a:lumOff val="10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smtClean="0"/>
              <a:t>Priya</a:t>
            </a:r>
            <a:r>
              <a:rPr lang="en-US" dirty="0" smtClean="0"/>
              <a:t> S, </a:t>
            </a:r>
            <a:r>
              <a:rPr lang="en-US" dirty="0" err="1" smtClean="0"/>
              <a:t>Nampoothiri</a:t>
            </a:r>
            <a:r>
              <a:rPr lang="en-US" dirty="0" smtClean="0"/>
              <a:t> S, Sen P, </a:t>
            </a:r>
            <a:r>
              <a:rPr lang="en-US" dirty="0" err="1" smtClean="0"/>
              <a:t>Sripriya</a:t>
            </a:r>
            <a:r>
              <a:rPr lang="en-US" dirty="0" smtClean="0"/>
              <a:t> S. </a:t>
            </a:r>
            <a:r>
              <a:rPr lang="en-US" dirty="0" err="1" smtClean="0"/>
              <a:t>Bardet-Biedl</a:t>
            </a:r>
            <a:r>
              <a:rPr lang="en-US" dirty="0" smtClean="0"/>
              <a:t> syndrome: Genetics, molecular pathophysiology, and disease management. Indian J </a:t>
            </a:r>
            <a:r>
              <a:rPr lang="en-US" dirty="0" err="1" smtClean="0"/>
              <a:t>Ophthalmol</a:t>
            </a:r>
            <a:r>
              <a:rPr lang="en-US" dirty="0" smtClean="0"/>
              <a:t>. 2016;64(9):620–627. doi:10.4103/0301-4738.194328</a:t>
            </a:r>
            <a:endParaRPr lang="en-US" dirty="0"/>
          </a:p>
        </p:txBody>
      </p:sp>
      <p:sp>
        <p:nvSpPr>
          <p:cNvPr id="6" name="Footer Placeholder 3"/>
          <p:cNvSpPr>
            <a:spLocks noGrp="1"/>
          </p:cNvSpPr>
          <p:nvPr>
            <p:ph type="ftr" sz="quarter" idx="11"/>
          </p:nvPr>
        </p:nvSpPr>
        <p:spPr>
          <a:xfrm>
            <a:off x="4842741" y="6035040"/>
            <a:ext cx="5901458" cy="274320"/>
          </a:xfrm>
        </p:spPr>
        <p:txBody>
          <a:bodyPr/>
          <a:lstStyle/>
          <a:p>
            <a:r>
              <a:rPr lang="en-US" dirty="0" err="1" smtClean="0"/>
              <a:t>Milani</a:t>
            </a:r>
            <a:r>
              <a:rPr lang="en-US" dirty="0" smtClean="0"/>
              <a:t>, D. Rubinstein-</a:t>
            </a:r>
            <a:r>
              <a:rPr lang="en-US" dirty="0" err="1" smtClean="0"/>
              <a:t>Taybi</a:t>
            </a:r>
            <a:r>
              <a:rPr lang="en-US" dirty="0" smtClean="0"/>
              <a:t> syndrome: clinical features, genetic basis, diagnosis, and management. </a:t>
            </a:r>
            <a:r>
              <a:rPr lang="en-US" dirty="0" err="1" smtClean="0"/>
              <a:t>Milani</a:t>
            </a:r>
            <a:r>
              <a:rPr lang="en-US" dirty="0" smtClean="0"/>
              <a:t> et al. Italian Journal of Pediatrics (2015) 41:4 </a:t>
            </a:r>
            <a:endParaRPr lang="en-US" dirty="0"/>
          </a:p>
        </p:txBody>
      </p:sp>
      <p:sp>
        <p:nvSpPr>
          <p:cNvPr id="4" name="AutoShape 2" descr="Síndrome de Rubinstein-Taybi - EcuR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8632" y="1008402"/>
            <a:ext cx="2725614" cy="4068081"/>
          </a:xfrm>
          <a:prstGeom prst="rect">
            <a:avLst/>
          </a:prstGeom>
        </p:spPr>
      </p:pic>
    </p:spTree>
    <p:extLst>
      <p:ext uri="{BB962C8B-B14F-4D97-AF65-F5344CB8AC3E}">
        <p14:creationId xmlns:p14="http://schemas.microsoft.com/office/powerpoint/2010/main" val="42893490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Síndrome</a:t>
            </a:r>
            <a:r>
              <a:rPr lang="en-US" dirty="0" smtClean="0"/>
              <a:t> de </a:t>
            </a:r>
            <a:r>
              <a:rPr lang="en-US" dirty="0" err="1" smtClean="0"/>
              <a:t>microdeleción</a:t>
            </a:r>
            <a:r>
              <a:rPr lang="en-US" dirty="0" smtClean="0"/>
              <a:t> 16p11.2</a:t>
            </a:r>
          </a:p>
          <a:p>
            <a:pPr>
              <a:buFont typeface="Arial" panose="020B0604020202020204" pitchFamily="34" charset="0"/>
              <a:buChar char="•"/>
            </a:pPr>
            <a:r>
              <a:rPr lang="en-US" dirty="0" err="1" smtClean="0"/>
              <a:t>Retraso</a:t>
            </a:r>
            <a:r>
              <a:rPr lang="en-US" dirty="0" smtClean="0"/>
              <a:t> </a:t>
            </a:r>
            <a:r>
              <a:rPr lang="en-US" dirty="0" err="1" smtClean="0"/>
              <a:t>en</a:t>
            </a:r>
            <a:r>
              <a:rPr lang="en-US" dirty="0" smtClean="0"/>
              <a:t> el </a:t>
            </a:r>
            <a:r>
              <a:rPr lang="en-US" dirty="0" err="1" smtClean="0"/>
              <a:t>crecimiento</a:t>
            </a:r>
            <a:r>
              <a:rPr lang="en-US" dirty="0" smtClean="0"/>
              <a:t>, </a:t>
            </a:r>
            <a:r>
              <a:rPr lang="en-US" dirty="0" err="1" smtClean="0"/>
              <a:t>discapacidad</a:t>
            </a:r>
            <a:r>
              <a:rPr lang="en-US" dirty="0" smtClean="0"/>
              <a:t> </a:t>
            </a:r>
            <a:r>
              <a:rPr lang="en-US" dirty="0" err="1" smtClean="0"/>
              <a:t>intelectual</a:t>
            </a:r>
            <a:r>
              <a:rPr lang="en-US" dirty="0" smtClean="0"/>
              <a:t>, </a:t>
            </a:r>
            <a:r>
              <a:rPr lang="en-US" dirty="0" err="1" smtClean="0"/>
              <a:t>autismo</a:t>
            </a:r>
            <a:r>
              <a:rPr lang="en-US" dirty="0" smtClean="0"/>
              <a:t>, </a:t>
            </a:r>
          </a:p>
          <a:p>
            <a:pPr>
              <a:buFont typeface="Arial" panose="020B0604020202020204" pitchFamily="34" charset="0"/>
              <a:buChar char="•"/>
            </a:pPr>
            <a:r>
              <a:rPr lang="en-US" dirty="0" err="1" smtClean="0"/>
              <a:t>Obesidad</a:t>
            </a:r>
            <a:r>
              <a:rPr lang="en-US" dirty="0" smtClean="0"/>
              <a:t> </a:t>
            </a:r>
            <a:r>
              <a:rPr lang="en-US" dirty="0" err="1" smtClean="0"/>
              <a:t>severa</a:t>
            </a:r>
            <a:endParaRPr lang="en-US" dirty="0" smtClean="0"/>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r>
              <a:rPr lang="es-ES" dirty="0"/>
              <a:t>La obesidad a menudo se manifiesta en muchos, pero no en todos los individuos, lo que sugiere </a:t>
            </a:r>
            <a:r>
              <a:rPr lang="es-ES" dirty="0" err="1"/>
              <a:t>penetrancia</a:t>
            </a:r>
            <a:r>
              <a:rPr lang="es-ES" dirty="0"/>
              <a:t> variable, o un gen específico que puede estar involucrado de manera diferencial en diferentes individuos</a:t>
            </a:r>
            <a:r>
              <a:rPr lang="es-ES" dirty="0" smtClean="0"/>
              <a:t>.</a:t>
            </a:r>
          </a:p>
          <a:p>
            <a:pPr>
              <a:buFont typeface="Arial" panose="020B0604020202020204" pitchFamily="34" charset="0"/>
              <a:buChar char="•"/>
            </a:pPr>
            <a:r>
              <a:rPr lang="es-ES" dirty="0" smtClean="0"/>
              <a:t>1p36, 2q37, 6q16, 170.1 (Smith </a:t>
            </a:r>
            <a:r>
              <a:rPr lang="es-ES" dirty="0" err="1" smtClean="0"/>
              <a:t>Magenis</a:t>
            </a:r>
            <a:r>
              <a:rPr lang="es-ES" dirty="0" smtClean="0"/>
              <a:t>). </a:t>
            </a:r>
            <a:endParaRPr lang="en-US" dirty="0" smtClean="0"/>
          </a:p>
          <a:p>
            <a:pPr>
              <a:buFont typeface="Arial" panose="020B0604020202020204" pitchFamily="34" charset="0"/>
              <a:buChar char="•"/>
            </a:pPr>
            <a:endParaRPr lang="en-US" dirty="0"/>
          </a:p>
          <a:p>
            <a:pPr>
              <a:buFont typeface="Arial" panose="020B0604020202020204" pitchFamily="34" charset="0"/>
              <a:buChar char="•"/>
            </a:pPr>
            <a:r>
              <a:rPr lang="en-US" dirty="0" smtClean="0"/>
              <a:t>. </a:t>
            </a:r>
          </a:p>
          <a:p>
            <a:pPr>
              <a:buFont typeface="Arial" panose="020B0604020202020204" pitchFamily="34" charset="0"/>
              <a:buChar char="•"/>
            </a:pPr>
            <a:endParaRPr lang="en-US" dirty="0"/>
          </a:p>
          <a:p>
            <a:pPr>
              <a:buFont typeface="Arial" panose="020B0604020202020204" pitchFamily="34" charset="0"/>
              <a:buChar char="•"/>
            </a:pPr>
            <a:endParaRPr lang="en-US" dirty="0" smtClean="0"/>
          </a:p>
          <a:p>
            <a:endParaRPr lang="en-US" dirty="0"/>
          </a:p>
        </p:txBody>
      </p:sp>
      <p:sp>
        <p:nvSpPr>
          <p:cNvPr id="4" name="Footer Placeholder 3"/>
          <p:cNvSpPr>
            <a:spLocks noGrp="1"/>
          </p:cNvSpPr>
          <p:nvPr>
            <p:ph type="ftr" sz="quarter" idx="11"/>
          </p:nvPr>
        </p:nvSpPr>
        <p:spPr>
          <a:xfrm>
            <a:off x="4842932" y="6470704"/>
            <a:ext cx="5901458" cy="274320"/>
          </a:xfrm>
        </p:spPr>
        <p:txBody>
          <a:bodyPr/>
          <a:lstStyle/>
          <a:p>
            <a:r>
              <a:rPr lang="en-US" dirty="0" smtClean="0"/>
              <a:t>Vidhu V. </a:t>
            </a:r>
            <a:r>
              <a:rPr lang="en-US" dirty="0" err="1" smtClean="0"/>
              <a:t>Thaker</a:t>
            </a:r>
            <a:r>
              <a:rPr lang="en-US" dirty="0" smtClean="0"/>
              <a:t>. </a:t>
            </a:r>
            <a:r>
              <a:rPr lang="en-US" dirty="0" err="1" smtClean="0"/>
              <a:t>Genetis</a:t>
            </a:r>
            <a:r>
              <a:rPr lang="en-US" dirty="0" smtClean="0"/>
              <a:t> and </a:t>
            </a:r>
            <a:r>
              <a:rPr lang="en-US" dirty="0" err="1" smtClean="0"/>
              <a:t>Epignetic</a:t>
            </a:r>
            <a:r>
              <a:rPr lang="en-US" dirty="0" smtClean="0"/>
              <a:t> Causes of Obesity. </a:t>
            </a:r>
            <a:r>
              <a:rPr lang="en-US" dirty="0" err="1" smtClean="0"/>
              <a:t>Adolesc</a:t>
            </a:r>
            <a:r>
              <a:rPr lang="en-US" dirty="0" smtClean="0"/>
              <a:t> Med State Art Rev. 2017 ; 28(2): 379–405.</a:t>
            </a:r>
            <a:endParaRPr lang="en-US" dirty="0"/>
          </a:p>
        </p:txBody>
      </p:sp>
    </p:spTree>
    <p:extLst>
      <p:ext uri="{BB962C8B-B14F-4D97-AF65-F5344CB8AC3E}">
        <p14:creationId xmlns:p14="http://schemas.microsoft.com/office/powerpoint/2010/main" val="20958312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693457056"/>
              </p:ext>
            </p:extLst>
          </p:nvPr>
        </p:nvGraphicFramePr>
        <p:xfrm>
          <a:off x="408891" y="585216"/>
          <a:ext cx="11301567" cy="5256784"/>
        </p:xfrm>
        <a:graphic>
          <a:graphicData uri="http://schemas.openxmlformats.org/presentationml/2006/ole">
            <mc:AlternateContent xmlns:mc="http://schemas.openxmlformats.org/markup-compatibility/2006">
              <mc:Choice xmlns:v="urn:schemas-microsoft-com:vml" Requires="v">
                <p:oleObj spid="_x0000_s2136" name="Bitmap Image" r:id="rId4" imgW="10382400" imgH="4829040" progId="Paint.Picture">
                  <p:embed/>
                </p:oleObj>
              </mc:Choice>
              <mc:Fallback>
                <p:oleObj name="Bitmap Image" r:id="rId4" imgW="10382400" imgH="4829040" progId="Paint.Picture">
                  <p:embed/>
                  <p:pic>
                    <p:nvPicPr>
                      <p:cNvPr id="0" name=""/>
                      <p:cNvPicPr/>
                      <p:nvPr/>
                    </p:nvPicPr>
                    <p:blipFill>
                      <a:blip r:embed="rId5"/>
                      <a:stretch>
                        <a:fillRect/>
                      </a:stretch>
                    </p:blipFill>
                    <p:spPr>
                      <a:xfrm>
                        <a:off x="408891" y="585216"/>
                        <a:ext cx="11301567" cy="5256784"/>
                      </a:xfrm>
                      <a:prstGeom prst="rect">
                        <a:avLst/>
                      </a:prstGeom>
                    </p:spPr>
                  </p:pic>
                </p:oleObj>
              </mc:Fallback>
            </mc:AlternateContent>
          </a:graphicData>
        </a:graphic>
      </p:graphicFrame>
      <p:pic>
        <p:nvPicPr>
          <p:cNvPr id="5" name="Picture 4"/>
          <p:cNvPicPr>
            <a:picLocks noChangeAspect="1"/>
          </p:cNvPicPr>
          <p:nvPr/>
        </p:nvPicPr>
        <p:blipFill>
          <a:blip r:embed="rId6"/>
          <a:stretch>
            <a:fillRect/>
          </a:stretch>
        </p:blipFill>
        <p:spPr>
          <a:xfrm>
            <a:off x="519108" y="585216"/>
            <a:ext cx="11081132" cy="5363146"/>
          </a:xfrm>
          <a:prstGeom prst="rect">
            <a:avLst/>
          </a:prstGeom>
        </p:spPr>
      </p:pic>
      <p:pic>
        <p:nvPicPr>
          <p:cNvPr id="7" name="Picture 6"/>
          <p:cNvPicPr>
            <a:picLocks noChangeAspect="1"/>
          </p:cNvPicPr>
          <p:nvPr/>
        </p:nvPicPr>
        <p:blipFill>
          <a:blip r:embed="rId7"/>
          <a:stretch>
            <a:fillRect/>
          </a:stretch>
        </p:blipFill>
        <p:spPr>
          <a:xfrm>
            <a:off x="775717" y="461882"/>
            <a:ext cx="10567914" cy="5847478"/>
          </a:xfrm>
          <a:prstGeom prst="rect">
            <a:avLst/>
          </a:prstGeom>
        </p:spPr>
      </p:pic>
      <p:pic>
        <p:nvPicPr>
          <p:cNvPr id="8" name="Picture 7"/>
          <p:cNvPicPr>
            <a:picLocks noChangeAspect="1"/>
          </p:cNvPicPr>
          <p:nvPr/>
        </p:nvPicPr>
        <p:blipFill>
          <a:blip r:embed="rId8"/>
          <a:stretch>
            <a:fillRect/>
          </a:stretch>
        </p:blipFill>
        <p:spPr>
          <a:xfrm>
            <a:off x="0" y="1896535"/>
            <a:ext cx="12298753" cy="2244358"/>
          </a:xfrm>
          <a:prstGeom prst="rect">
            <a:avLst/>
          </a:prstGeom>
        </p:spPr>
      </p:pic>
    </p:spTree>
    <p:extLst>
      <p:ext uri="{BB962C8B-B14F-4D97-AF65-F5344CB8AC3E}">
        <p14:creationId xmlns:p14="http://schemas.microsoft.com/office/powerpoint/2010/main" val="91555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3654" y="1540042"/>
            <a:ext cx="9720071" cy="4023360"/>
          </a:xfrm>
        </p:spPr>
        <p:txBody>
          <a:bodyPr/>
          <a:lstStyle/>
          <a:p>
            <a:pPr>
              <a:buFont typeface="Arial" panose="020B0604020202020204" pitchFamily="34" charset="0"/>
              <a:buChar char="•"/>
            </a:pPr>
            <a:r>
              <a:rPr lang="en-US" sz="2000" dirty="0" err="1" smtClean="0"/>
              <a:t>Monogénica</a:t>
            </a:r>
            <a:r>
              <a:rPr lang="en-US" sz="2000" dirty="0" smtClean="0"/>
              <a:t> (un gen </a:t>
            </a:r>
            <a:r>
              <a:rPr lang="en-US" sz="2000" dirty="0" err="1" smtClean="0"/>
              <a:t>responsable</a:t>
            </a:r>
            <a:r>
              <a:rPr lang="en-US" sz="2000" dirty="0" smtClean="0"/>
              <a:t>)</a:t>
            </a:r>
          </a:p>
          <a:p>
            <a:pPr>
              <a:buFont typeface="Arial" panose="020B0604020202020204" pitchFamily="34" charset="0"/>
              <a:buChar char="•"/>
            </a:pPr>
            <a:r>
              <a:rPr lang="en-US" sz="2000" dirty="0" err="1" smtClean="0"/>
              <a:t>Obesidad</a:t>
            </a:r>
            <a:r>
              <a:rPr lang="en-US" sz="2000" dirty="0" smtClean="0"/>
              <a:t> </a:t>
            </a:r>
            <a:r>
              <a:rPr lang="en-US" sz="2000" dirty="0" err="1" smtClean="0"/>
              <a:t>sindrómica</a:t>
            </a:r>
            <a:r>
              <a:rPr lang="en-US" sz="2000" dirty="0" smtClean="0"/>
              <a:t> (</a:t>
            </a:r>
            <a:r>
              <a:rPr lang="en-US" sz="2000" dirty="0" err="1" smtClean="0"/>
              <a:t>Obesidad</a:t>
            </a:r>
            <a:r>
              <a:rPr lang="en-US" sz="2000" dirty="0" smtClean="0"/>
              <a:t> + </a:t>
            </a:r>
            <a:r>
              <a:rPr lang="en-US" sz="2000" dirty="0" err="1" smtClean="0"/>
              <a:t>síntomas</a:t>
            </a:r>
            <a:r>
              <a:rPr lang="en-US" sz="2000" dirty="0" smtClean="0"/>
              <a:t> </a:t>
            </a:r>
            <a:r>
              <a:rPr lang="en-US" sz="2000" dirty="0" err="1" smtClean="0"/>
              <a:t>específicos</a:t>
            </a:r>
            <a:r>
              <a:rPr lang="en-US" sz="2000" dirty="0" smtClean="0"/>
              <a:t>)</a:t>
            </a:r>
          </a:p>
          <a:p>
            <a:pPr>
              <a:buFont typeface="Arial" panose="020B0604020202020204" pitchFamily="34" charset="0"/>
              <a:buChar char="•"/>
            </a:pPr>
            <a:r>
              <a:rPr lang="en-US" sz="2000" dirty="0" err="1" smtClean="0"/>
              <a:t>Obesidad</a:t>
            </a:r>
            <a:r>
              <a:rPr lang="en-US" sz="2000" dirty="0" smtClean="0"/>
              <a:t> </a:t>
            </a:r>
            <a:r>
              <a:rPr lang="en-US" sz="2000" dirty="0" err="1" smtClean="0"/>
              <a:t>poligénica</a:t>
            </a:r>
            <a:r>
              <a:rPr lang="en-US" sz="2000" dirty="0" smtClean="0"/>
              <a:t>* (95%)</a:t>
            </a:r>
          </a:p>
          <a:p>
            <a:pPr>
              <a:buFont typeface="Arial" panose="020B0604020202020204" pitchFamily="34" charset="0"/>
              <a:buChar char="•"/>
            </a:pPr>
            <a:endParaRPr lang="en-US" dirty="0"/>
          </a:p>
          <a:p>
            <a:pPr marL="0" indent="0">
              <a:buNone/>
            </a:pPr>
            <a:r>
              <a:rPr lang="en-US" sz="1400" dirty="0" smtClean="0"/>
              <a:t>*</a:t>
            </a:r>
            <a:r>
              <a:rPr lang="en-US" sz="1400" dirty="0" err="1" smtClean="0"/>
              <a:t>Obesidad</a:t>
            </a:r>
            <a:r>
              <a:rPr lang="en-US" sz="1400" dirty="0" smtClean="0"/>
              <a:t> </a:t>
            </a:r>
            <a:r>
              <a:rPr lang="en-US" sz="1400" dirty="0" err="1" smtClean="0"/>
              <a:t>común</a:t>
            </a:r>
            <a:endParaRPr lang="en-US" sz="1400" dirty="0"/>
          </a:p>
        </p:txBody>
      </p:sp>
      <p:sp>
        <p:nvSpPr>
          <p:cNvPr id="4" name="Footer Placeholder 3"/>
          <p:cNvSpPr>
            <a:spLocks noGrp="1"/>
          </p:cNvSpPr>
          <p:nvPr>
            <p:ph type="ftr" sz="quarter" idx="11"/>
          </p:nvPr>
        </p:nvSpPr>
        <p:spPr/>
        <p:txBody>
          <a:bodyPr/>
          <a:lstStyle/>
          <a:p>
            <a:r>
              <a:rPr lang="en-US" dirty="0" smtClean="0"/>
              <a:t>Herrera, B. The Genetics of Obesity. </a:t>
            </a:r>
            <a:r>
              <a:rPr lang="en-US" dirty="0" err="1" smtClean="0"/>
              <a:t>Curr</a:t>
            </a:r>
            <a:r>
              <a:rPr lang="en-US" dirty="0" smtClean="0"/>
              <a:t> </a:t>
            </a:r>
            <a:r>
              <a:rPr lang="en-US" dirty="0" err="1" smtClean="0"/>
              <a:t>Diab</a:t>
            </a:r>
            <a:r>
              <a:rPr lang="en-US" dirty="0" smtClean="0"/>
              <a:t> Rep (2010) 10:498–505</a:t>
            </a:r>
            <a:endParaRPr lang="en-US" dirty="0"/>
          </a:p>
        </p:txBody>
      </p:sp>
      <p:sp>
        <p:nvSpPr>
          <p:cNvPr id="5" name="TextBox 4"/>
          <p:cNvSpPr txBox="1"/>
          <p:nvPr/>
        </p:nvSpPr>
        <p:spPr>
          <a:xfrm>
            <a:off x="8313821" y="1086391"/>
            <a:ext cx="2959768" cy="738664"/>
          </a:xfrm>
          <a:prstGeom prst="rect">
            <a:avLst/>
          </a:prstGeom>
          <a:noFill/>
          <a:ln w="38100">
            <a:solidFill>
              <a:schemeClr val="accent2">
                <a:lumMod val="75000"/>
              </a:schemeClr>
            </a:solidFill>
          </a:ln>
        </p:spPr>
        <p:txBody>
          <a:bodyPr wrap="square" rtlCol="0">
            <a:spAutoFit/>
          </a:bodyPr>
          <a:lstStyle/>
          <a:p>
            <a:r>
              <a:rPr lang="en-US" sz="1400" dirty="0" smtClean="0"/>
              <a:t>&gt;70 genes,  </a:t>
            </a:r>
            <a:r>
              <a:rPr lang="en-US" sz="1400" dirty="0" err="1" smtClean="0"/>
              <a:t>posicionados</a:t>
            </a:r>
            <a:r>
              <a:rPr lang="en-US" sz="1400" dirty="0" smtClean="0"/>
              <a:t> </a:t>
            </a:r>
            <a:r>
              <a:rPr lang="en-US" sz="1400" dirty="0" err="1" smtClean="0"/>
              <a:t>en</a:t>
            </a:r>
            <a:r>
              <a:rPr lang="en-US" sz="1400" dirty="0" smtClean="0"/>
              <a:t> </a:t>
            </a:r>
            <a:r>
              <a:rPr lang="en-US" sz="1400" dirty="0" err="1" smtClean="0"/>
              <a:t>vía</a:t>
            </a:r>
            <a:r>
              <a:rPr lang="en-US" sz="1400" dirty="0" smtClean="0"/>
              <a:t> </a:t>
            </a:r>
            <a:r>
              <a:rPr lang="en-US" sz="1400" dirty="0" err="1" smtClean="0"/>
              <a:t>leptina</a:t>
            </a:r>
            <a:r>
              <a:rPr lang="en-US" sz="1400" dirty="0" smtClean="0"/>
              <a:t>/</a:t>
            </a:r>
            <a:r>
              <a:rPr lang="en-US" sz="1400" dirty="0" err="1" smtClean="0"/>
              <a:t>melanocortina</a:t>
            </a:r>
            <a:r>
              <a:rPr lang="en-US" sz="1400" dirty="0" smtClean="0"/>
              <a:t> </a:t>
            </a:r>
            <a:r>
              <a:rPr lang="en-US" sz="1400" dirty="0" err="1" smtClean="0"/>
              <a:t>en</a:t>
            </a:r>
            <a:r>
              <a:rPr lang="en-US" sz="1400" dirty="0" smtClean="0"/>
              <a:t> SNC;  </a:t>
            </a:r>
            <a:r>
              <a:rPr lang="en-US" sz="1400" i="1" dirty="0" err="1" smtClean="0"/>
              <a:t>saciedad</a:t>
            </a:r>
            <a:r>
              <a:rPr lang="en-US" sz="1400" dirty="0" smtClean="0"/>
              <a:t> </a:t>
            </a:r>
            <a:r>
              <a:rPr lang="en-US" sz="1400" dirty="0" err="1" smtClean="0"/>
              <a:t>disminuida</a:t>
            </a:r>
            <a:endParaRPr lang="en-US" sz="1400" dirty="0"/>
          </a:p>
        </p:txBody>
      </p:sp>
      <p:sp>
        <p:nvSpPr>
          <p:cNvPr id="6" name="TextBox 5"/>
          <p:cNvSpPr txBox="1"/>
          <p:nvPr/>
        </p:nvSpPr>
        <p:spPr>
          <a:xfrm>
            <a:off x="7793661" y="2124817"/>
            <a:ext cx="3296653" cy="307777"/>
          </a:xfrm>
          <a:prstGeom prst="rect">
            <a:avLst/>
          </a:prstGeom>
          <a:noFill/>
          <a:ln w="38100">
            <a:solidFill>
              <a:schemeClr val="accent2">
                <a:lumMod val="75000"/>
              </a:schemeClr>
            </a:solidFill>
          </a:ln>
        </p:spPr>
        <p:txBody>
          <a:bodyPr wrap="square" rtlCol="0">
            <a:spAutoFit/>
          </a:bodyPr>
          <a:lstStyle/>
          <a:p>
            <a:r>
              <a:rPr lang="en-US" sz="1400" dirty="0" err="1" smtClean="0"/>
              <a:t>Anormalidades</a:t>
            </a:r>
            <a:r>
              <a:rPr lang="en-US" sz="1400" dirty="0" smtClean="0"/>
              <a:t> </a:t>
            </a:r>
            <a:r>
              <a:rPr lang="en-US" sz="1400" dirty="0" err="1" smtClean="0"/>
              <a:t>cromosómicas</a:t>
            </a:r>
            <a:r>
              <a:rPr lang="en-US" sz="1400" dirty="0" smtClean="0"/>
              <a:t>; </a:t>
            </a:r>
            <a:r>
              <a:rPr lang="en-US" sz="1400" dirty="0" err="1" smtClean="0"/>
              <a:t>hiperfagia</a:t>
            </a:r>
            <a:endParaRPr lang="en-US" sz="1400" dirty="0"/>
          </a:p>
        </p:txBody>
      </p:sp>
    </p:spTree>
    <p:extLst>
      <p:ext uri="{BB962C8B-B14F-4D97-AF65-F5344CB8AC3E}">
        <p14:creationId xmlns:p14="http://schemas.microsoft.com/office/powerpoint/2010/main" val="8388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s-ES" dirty="0"/>
              <a:t>Los estudios y datos disponibles actualmente muestran claramente la importancia y la participación del componente genético en el desarrollo de la obesidad. </a:t>
            </a:r>
            <a:endParaRPr lang="es-ES" dirty="0" smtClean="0"/>
          </a:p>
          <a:p>
            <a:r>
              <a:rPr lang="es-ES" dirty="0" smtClean="0"/>
              <a:t>Cabe </a:t>
            </a:r>
            <a:r>
              <a:rPr lang="es-ES" dirty="0"/>
              <a:t>señalar, sin embargo, que los cambios genéticos que conducen al desarrollo de fenotipos obesos tienden a </a:t>
            </a:r>
            <a:r>
              <a:rPr lang="es-ES" dirty="0" smtClean="0"/>
              <a:t>sobre expresarse </a:t>
            </a:r>
            <a:r>
              <a:rPr lang="es-ES" dirty="0"/>
              <a:t>como resultado de su interacción con factores ambientales.</a:t>
            </a:r>
            <a:endParaRPr lang="en-US" dirty="0"/>
          </a:p>
        </p:txBody>
      </p:sp>
    </p:spTree>
    <p:extLst>
      <p:ext uri="{BB962C8B-B14F-4D97-AF65-F5344CB8AC3E}">
        <p14:creationId xmlns:p14="http://schemas.microsoft.com/office/powerpoint/2010/main" val="1103349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Genes que </a:t>
            </a:r>
            <a:r>
              <a:rPr lang="en-US" dirty="0" err="1" smtClean="0"/>
              <a:t>codifican</a:t>
            </a:r>
            <a:r>
              <a:rPr lang="en-US" dirty="0" smtClean="0"/>
              <a:t> </a:t>
            </a:r>
            <a:r>
              <a:rPr lang="en-US" dirty="0" err="1" smtClean="0"/>
              <a:t>péptidos</a:t>
            </a:r>
            <a:r>
              <a:rPr lang="en-US" dirty="0" smtClean="0"/>
              <a:t> </a:t>
            </a:r>
            <a:r>
              <a:rPr lang="en-US" dirty="0" err="1" smtClean="0"/>
              <a:t>destinado</a:t>
            </a:r>
            <a:r>
              <a:rPr lang="en-US" dirty="0" smtClean="0"/>
              <a:t> a </a:t>
            </a:r>
            <a:r>
              <a:rPr lang="en-US" dirty="0" err="1" smtClean="0"/>
              <a:t>transmitir</a:t>
            </a:r>
            <a:r>
              <a:rPr lang="en-US" dirty="0" smtClean="0"/>
              <a:t> </a:t>
            </a:r>
            <a:r>
              <a:rPr lang="en-US" dirty="0" err="1" smtClean="0"/>
              <a:t>señales</a:t>
            </a:r>
            <a:r>
              <a:rPr lang="en-US" dirty="0" smtClean="0"/>
              <a:t> de </a:t>
            </a:r>
            <a:r>
              <a:rPr lang="en-US" dirty="0" err="1" smtClean="0"/>
              <a:t>apetito</a:t>
            </a:r>
            <a:r>
              <a:rPr lang="en-US" dirty="0" smtClean="0"/>
              <a:t> y </a:t>
            </a:r>
            <a:r>
              <a:rPr lang="en-US" dirty="0" err="1" smtClean="0"/>
              <a:t>saciedad</a:t>
            </a:r>
            <a:endParaRPr lang="en-US" dirty="0" smtClean="0"/>
          </a:p>
          <a:p>
            <a:pPr>
              <a:buFont typeface="Arial" panose="020B0604020202020204" pitchFamily="34" charset="0"/>
              <a:buChar char="•"/>
            </a:pPr>
            <a:r>
              <a:rPr lang="en-US" dirty="0" smtClean="0"/>
              <a:t>Genes </a:t>
            </a:r>
            <a:r>
              <a:rPr lang="en-US" dirty="0" err="1" smtClean="0"/>
              <a:t>involucrados</a:t>
            </a:r>
            <a:r>
              <a:rPr lang="en-US" dirty="0" smtClean="0"/>
              <a:t> </a:t>
            </a:r>
            <a:r>
              <a:rPr lang="en-US" dirty="0" err="1" smtClean="0"/>
              <a:t>en</a:t>
            </a:r>
            <a:r>
              <a:rPr lang="en-US" dirty="0" smtClean="0"/>
              <a:t> el </a:t>
            </a:r>
            <a:r>
              <a:rPr lang="en-US" dirty="0" err="1" smtClean="0"/>
              <a:t>crecimiento</a:t>
            </a:r>
            <a:r>
              <a:rPr lang="en-US" dirty="0" smtClean="0"/>
              <a:t> y </a:t>
            </a:r>
            <a:r>
              <a:rPr lang="en-US" dirty="0" err="1" smtClean="0"/>
              <a:t>diferenciación</a:t>
            </a:r>
            <a:r>
              <a:rPr lang="en-US" dirty="0" smtClean="0"/>
              <a:t> de </a:t>
            </a:r>
            <a:r>
              <a:rPr lang="en-US" dirty="0" err="1" smtClean="0"/>
              <a:t>adipocitos</a:t>
            </a:r>
            <a:endParaRPr lang="en-US" dirty="0" smtClean="0"/>
          </a:p>
          <a:p>
            <a:pPr>
              <a:buFont typeface="Arial" panose="020B0604020202020204" pitchFamily="34" charset="0"/>
              <a:buChar char="•"/>
            </a:pPr>
            <a:r>
              <a:rPr lang="en-US" dirty="0" smtClean="0"/>
              <a:t>Genes </a:t>
            </a:r>
            <a:r>
              <a:rPr lang="en-US" dirty="0" err="1" smtClean="0"/>
              <a:t>involucrados</a:t>
            </a:r>
            <a:r>
              <a:rPr lang="en-US" dirty="0" smtClean="0"/>
              <a:t> </a:t>
            </a:r>
            <a:r>
              <a:rPr lang="en-US" dirty="0" err="1" smtClean="0"/>
              <a:t>en</a:t>
            </a:r>
            <a:r>
              <a:rPr lang="en-US" dirty="0" smtClean="0"/>
              <a:t> el control del </a:t>
            </a:r>
            <a:r>
              <a:rPr lang="en-US" dirty="0" err="1" smtClean="0"/>
              <a:t>gasto</a:t>
            </a:r>
            <a:r>
              <a:rPr lang="en-US" dirty="0" smtClean="0"/>
              <a:t> </a:t>
            </a:r>
            <a:r>
              <a:rPr lang="en-US" dirty="0" err="1" smtClean="0"/>
              <a:t>energético</a:t>
            </a:r>
            <a:endParaRPr lang="en-US" dirty="0"/>
          </a:p>
        </p:txBody>
      </p:sp>
      <p:sp>
        <p:nvSpPr>
          <p:cNvPr id="4" name="Footer Placeholder 3"/>
          <p:cNvSpPr>
            <a:spLocks noGrp="1"/>
          </p:cNvSpPr>
          <p:nvPr>
            <p:ph type="ftr" sz="quarter" idx="11"/>
          </p:nvPr>
        </p:nvSpPr>
        <p:spPr>
          <a:xfrm>
            <a:off x="4842932" y="6470704"/>
            <a:ext cx="5901458" cy="274320"/>
          </a:xfrm>
        </p:spPr>
        <p:txBody>
          <a:bodyPr/>
          <a:lstStyle/>
          <a:p>
            <a:r>
              <a:rPr lang="en-US" smtClean="0"/>
              <a:t>Gonzalez,E. Genes and Obesity: a cause and effect relationship.Endocrinol Nutr. 2011;58(9):492---496</a:t>
            </a:r>
            <a:endParaRPr lang="en-US"/>
          </a:p>
        </p:txBody>
      </p:sp>
    </p:spTree>
    <p:extLst>
      <p:ext uri="{BB962C8B-B14F-4D97-AF65-F5344CB8AC3E}">
        <p14:creationId xmlns:p14="http://schemas.microsoft.com/office/powerpoint/2010/main" val="3236570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319" y="1528010"/>
            <a:ext cx="9720071" cy="4023360"/>
          </a:xfrm>
        </p:spPr>
        <p:txBody>
          <a:bodyPr/>
          <a:lstStyle/>
          <a:p>
            <a:pPr>
              <a:buFont typeface="Arial" panose="020B0604020202020204" pitchFamily="34" charset="0"/>
              <a:buChar char="•"/>
            </a:pPr>
            <a:r>
              <a:rPr lang="es-ES" dirty="0"/>
              <a:t>Todos los </a:t>
            </a:r>
            <a:r>
              <a:rPr lang="es-ES" dirty="0" smtClean="0"/>
              <a:t>cromosomas tienen </a:t>
            </a:r>
            <a:r>
              <a:rPr lang="es-ES" dirty="0"/>
              <a:t>genes involucrados en la aparición y desarrollo de la </a:t>
            </a:r>
            <a:r>
              <a:rPr lang="es-ES" dirty="0" smtClean="0"/>
              <a:t>obesidad</a:t>
            </a:r>
          </a:p>
          <a:p>
            <a:pPr>
              <a:buFont typeface="Arial" panose="020B0604020202020204" pitchFamily="34" charset="0"/>
              <a:buChar char="•"/>
            </a:pPr>
            <a:r>
              <a:rPr lang="es-ES" dirty="0"/>
              <a:t>71 genes </a:t>
            </a:r>
            <a:r>
              <a:rPr lang="es-ES" dirty="0" smtClean="0"/>
              <a:t> </a:t>
            </a:r>
            <a:r>
              <a:rPr lang="es-ES" dirty="0"/>
              <a:t>son inductores potenciales de la aparición de </a:t>
            </a:r>
            <a:r>
              <a:rPr lang="es-ES" dirty="0" smtClean="0"/>
              <a:t>obesidad</a:t>
            </a:r>
          </a:p>
          <a:p>
            <a:pPr>
              <a:buFont typeface="Arial" panose="020B0604020202020204" pitchFamily="34" charset="0"/>
              <a:buChar char="•"/>
            </a:pPr>
            <a:r>
              <a:rPr lang="es-ES" dirty="0"/>
              <a:t>15 genes están estrechamente asociados con el volumen de grasa </a:t>
            </a:r>
            <a:r>
              <a:rPr lang="es-ES" dirty="0" smtClean="0"/>
              <a:t>corporal</a:t>
            </a:r>
          </a:p>
          <a:p>
            <a:pPr>
              <a:buFont typeface="Arial" panose="020B0604020202020204" pitchFamily="34" charset="0"/>
              <a:buChar char="•"/>
            </a:pPr>
            <a:r>
              <a:rPr lang="es-ES" dirty="0" smtClean="0"/>
              <a:t>Varios tipos, fenotipos similares</a:t>
            </a:r>
            <a:endParaRPr lang="en-US" dirty="0"/>
          </a:p>
        </p:txBody>
      </p:sp>
      <p:sp>
        <p:nvSpPr>
          <p:cNvPr id="4" name="Footer Placeholder 3"/>
          <p:cNvSpPr>
            <a:spLocks noGrp="1"/>
          </p:cNvSpPr>
          <p:nvPr>
            <p:ph type="ftr" sz="quarter" idx="11"/>
          </p:nvPr>
        </p:nvSpPr>
        <p:spPr>
          <a:xfrm>
            <a:off x="4842932" y="6470704"/>
            <a:ext cx="5901458" cy="274320"/>
          </a:xfrm>
        </p:spPr>
        <p:txBody>
          <a:bodyPr/>
          <a:lstStyle/>
          <a:p>
            <a:r>
              <a:rPr lang="en-US" smtClean="0"/>
              <a:t>Gonzalez,E. Genes and Obesity: a cause and effect relationship.Endocrinol Nutr. 2011;58(9):492---496</a:t>
            </a:r>
            <a:endParaRPr lang="en-US"/>
          </a:p>
        </p:txBody>
      </p:sp>
    </p:spTree>
    <p:extLst>
      <p:ext uri="{BB962C8B-B14F-4D97-AF65-F5344CB8AC3E}">
        <p14:creationId xmlns:p14="http://schemas.microsoft.com/office/powerpoint/2010/main" val="1426797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08892" y="2084832"/>
            <a:ext cx="4343400" cy="4224528"/>
          </a:xfrm>
        </p:spPr>
        <p:txBody>
          <a:bodyPr/>
          <a:lstStyle/>
          <a:p>
            <a:pPr>
              <a:buFont typeface="Arial" panose="020B0604020202020204" pitchFamily="34" charset="0"/>
              <a:buChar char="•"/>
            </a:pPr>
            <a:r>
              <a:rPr lang="en-US" dirty="0" smtClean="0"/>
              <a:t>1996 “Human Obesity Gene Map”</a:t>
            </a:r>
          </a:p>
          <a:p>
            <a:pPr>
              <a:buFont typeface="Arial" panose="020B0604020202020204" pitchFamily="34" charset="0"/>
              <a:buChar char="•"/>
            </a:pPr>
            <a:r>
              <a:rPr lang="en-US" dirty="0" smtClean="0"/>
              <a:t>GWAS (Genome-wide association studies)</a:t>
            </a:r>
          </a:p>
          <a:p>
            <a:pPr>
              <a:buFont typeface="Arial" panose="020B0604020202020204" pitchFamily="34" charset="0"/>
              <a:buChar char="•"/>
            </a:pPr>
            <a:r>
              <a:rPr lang="en-US" dirty="0" smtClean="0"/>
              <a:t>FTO, 2007</a:t>
            </a:r>
            <a:br>
              <a:rPr lang="en-US" dirty="0" smtClean="0"/>
            </a:br>
            <a:r>
              <a:rPr lang="en-US" dirty="0" smtClean="0"/>
              <a:t>&gt; </a:t>
            </a:r>
            <a:r>
              <a:rPr lang="en-US" dirty="0"/>
              <a:t>7</a:t>
            </a:r>
            <a:r>
              <a:rPr lang="en-US" dirty="0" smtClean="0"/>
              <a:t>0 genes </a:t>
            </a:r>
            <a:r>
              <a:rPr lang="en-US" dirty="0" err="1" smtClean="0"/>
              <a:t>relacionados</a:t>
            </a:r>
            <a:endParaRPr lang="en-US" dirty="0" smtClean="0"/>
          </a:p>
          <a:p>
            <a:pPr>
              <a:buFont typeface="Arial" panose="020B0604020202020204" pitchFamily="34" charset="0"/>
              <a:buChar char="•"/>
            </a:pPr>
            <a:r>
              <a:rPr lang="en-US" dirty="0" err="1" smtClean="0"/>
              <a:t>Afectando</a:t>
            </a:r>
            <a:r>
              <a:rPr lang="en-US" dirty="0" smtClean="0"/>
              <a:t> SNC o via </a:t>
            </a:r>
            <a:r>
              <a:rPr lang="en-US" dirty="0" err="1" smtClean="0"/>
              <a:t>periférica</a:t>
            </a:r>
            <a:r>
              <a:rPr lang="en-US" dirty="0" smtClean="0"/>
              <a:t> (</a:t>
            </a:r>
            <a:r>
              <a:rPr lang="en-US" dirty="0" err="1" smtClean="0"/>
              <a:t>tejido</a:t>
            </a:r>
            <a:r>
              <a:rPr lang="en-US" dirty="0" smtClean="0"/>
              <a:t> </a:t>
            </a:r>
            <a:r>
              <a:rPr lang="en-US" dirty="0" err="1" smtClean="0"/>
              <a:t>adiposo</a:t>
            </a:r>
            <a:r>
              <a:rPr lang="en-US" dirty="0" smtClean="0"/>
              <a:t>)</a:t>
            </a:r>
            <a:endParaRPr lang="en-US" dirty="0"/>
          </a:p>
        </p:txBody>
      </p:sp>
      <p:cxnSp>
        <p:nvCxnSpPr>
          <p:cNvPr id="7" name="Straight Arrow Connector 6"/>
          <p:cNvCxnSpPr/>
          <p:nvPr/>
        </p:nvCxnSpPr>
        <p:spPr>
          <a:xfrm flipH="1">
            <a:off x="8309811" y="5197642"/>
            <a:ext cx="51334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Footer Placeholder 3"/>
          <p:cNvSpPr>
            <a:spLocks noGrp="1"/>
          </p:cNvSpPr>
          <p:nvPr>
            <p:ph type="ftr" sz="quarter" idx="11"/>
          </p:nvPr>
        </p:nvSpPr>
        <p:spPr>
          <a:xfrm>
            <a:off x="4842932" y="6470704"/>
            <a:ext cx="5901458" cy="274320"/>
          </a:xfrm>
        </p:spPr>
        <p:txBody>
          <a:bodyPr/>
          <a:lstStyle/>
          <a:p>
            <a:r>
              <a:rPr lang="en-US" dirty="0" smtClean="0"/>
              <a:t>Herrera, B. The Genetics of Obesity. </a:t>
            </a:r>
            <a:r>
              <a:rPr lang="en-US" dirty="0" err="1" smtClean="0"/>
              <a:t>Curr</a:t>
            </a:r>
            <a:r>
              <a:rPr lang="en-US" dirty="0" smtClean="0"/>
              <a:t> </a:t>
            </a:r>
            <a:r>
              <a:rPr lang="en-US" dirty="0" err="1" smtClean="0"/>
              <a:t>Diab</a:t>
            </a:r>
            <a:r>
              <a:rPr lang="en-US" dirty="0" smtClean="0"/>
              <a:t> Rep (2010) 10:498–505</a:t>
            </a:r>
            <a:endParaRPr lang="en-US" dirty="0"/>
          </a:p>
        </p:txBody>
      </p:sp>
      <p:sp>
        <p:nvSpPr>
          <p:cNvPr id="9" name="Footer Placeholder 3"/>
          <p:cNvSpPr txBox="1">
            <a:spLocks/>
          </p:cNvSpPr>
          <p:nvPr/>
        </p:nvSpPr>
        <p:spPr>
          <a:xfrm>
            <a:off x="4892325" y="6273322"/>
            <a:ext cx="5901458" cy="274320"/>
          </a:xfrm>
          <a:prstGeom prst="rect">
            <a:avLst/>
          </a:prstGeom>
        </p:spPr>
        <p:txBody>
          <a:bodyPr vert="horz" lIns="91440" tIns="45720" rIns="91440" bIns="45720" rtlCol="0" anchor="ctr"/>
          <a:lstStyle>
            <a:defPPr>
              <a:defRPr lang="en-US"/>
            </a:defPPr>
            <a:lvl1pPr marL="0" algn="r" defTabSz="457200" rtl="0" eaLnBrk="1" latinLnBrk="0" hangingPunct="1">
              <a:defRPr sz="1000" kern="1200" cap="all" baseline="0">
                <a:solidFill>
                  <a:schemeClr val="tx1">
                    <a:lumMod val="90000"/>
                    <a:lumOff val="10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Bouchard,C. Current Status of the Human Obesity Gene Map. OBESITY RESEARCH Vol. 4 No.1 Jan. 1996 </a:t>
            </a:r>
            <a:endParaRPr lang="en-US"/>
          </a:p>
        </p:txBody>
      </p:sp>
      <p:pic>
        <p:nvPicPr>
          <p:cNvPr id="6" name="Picture 5"/>
          <p:cNvPicPr>
            <a:picLocks noChangeAspect="1"/>
          </p:cNvPicPr>
          <p:nvPr/>
        </p:nvPicPr>
        <p:blipFill>
          <a:blip r:embed="rId3"/>
          <a:stretch>
            <a:fillRect/>
          </a:stretch>
        </p:blipFill>
        <p:spPr>
          <a:xfrm>
            <a:off x="6518397" y="1335024"/>
            <a:ext cx="3582827" cy="4430520"/>
          </a:xfrm>
          <a:prstGeom prst="rect">
            <a:avLst/>
          </a:prstGeom>
        </p:spPr>
      </p:pic>
      <p:pic>
        <p:nvPicPr>
          <p:cNvPr id="10" name="Picture 9"/>
          <p:cNvPicPr>
            <a:picLocks noChangeAspect="1"/>
          </p:cNvPicPr>
          <p:nvPr/>
        </p:nvPicPr>
        <p:blipFill>
          <a:blip r:embed="rId4"/>
          <a:stretch>
            <a:fillRect/>
          </a:stretch>
        </p:blipFill>
        <p:spPr>
          <a:xfrm>
            <a:off x="6389520" y="996852"/>
            <a:ext cx="4867275" cy="4791075"/>
          </a:xfrm>
          <a:prstGeom prst="rect">
            <a:avLst/>
          </a:prstGeom>
        </p:spPr>
      </p:pic>
    </p:spTree>
    <p:extLst>
      <p:ext uri="{BB962C8B-B14F-4D97-AF65-F5344CB8AC3E}">
        <p14:creationId xmlns:p14="http://schemas.microsoft.com/office/powerpoint/2010/main" val="766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146" y="777721"/>
            <a:ext cx="4991661" cy="5724144"/>
          </a:xfrm>
        </p:spPr>
        <p:txBody>
          <a:bodyPr>
            <a:normAutofit fontScale="62500" lnSpcReduction="20000"/>
          </a:bodyPr>
          <a:lstStyle/>
          <a:p>
            <a:pPr>
              <a:buFont typeface="Arial" panose="020B0604020202020204" pitchFamily="34" charset="0"/>
              <a:buChar char="•"/>
            </a:pPr>
            <a:r>
              <a:rPr lang="en-US" dirty="0" smtClean="0"/>
              <a:t>SNC </a:t>
            </a:r>
            <a:r>
              <a:rPr lang="en-US" dirty="0" smtClean="0">
                <a:sym typeface="Wingdings" panose="05000000000000000000" pitchFamily="2" charset="2"/>
              </a:rPr>
              <a:t> </a:t>
            </a:r>
            <a:r>
              <a:rPr lang="en-US" dirty="0" err="1" smtClean="0">
                <a:sym typeface="Wingdings" panose="05000000000000000000" pitchFamily="2" charset="2"/>
              </a:rPr>
              <a:t>Hipotálamo</a:t>
            </a:r>
            <a:r>
              <a:rPr lang="en-US" dirty="0" smtClean="0">
                <a:sym typeface="Wingdings" panose="05000000000000000000" pitchFamily="2" charset="2"/>
              </a:rPr>
              <a:t> </a:t>
            </a:r>
          </a:p>
          <a:p>
            <a:pPr>
              <a:buFont typeface="Arial" panose="020B0604020202020204" pitchFamily="34" charset="0"/>
              <a:buChar char="•"/>
            </a:pPr>
            <a:r>
              <a:rPr lang="en-US" dirty="0" smtClean="0">
                <a:sym typeface="Wingdings" panose="05000000000000000000" pitchFamily="2" charset="2"/>
              </a:rPr>
              <a:t>(</a:t>
            </a:r>
            <a:r>
              <a:rPr lang="en-US" dirty="0" err="1" smtClean="0">
                <a:sym typeface="Wingdings" panose="05000000000000000000" pitchFamily="2" charset="2"/>
              </a:rPr>
              <a:t>Obesidad</a:t>
            </a:r>
            <a:r>
              <a:rPr lang="en-US" dirty="0" smtClean="0">
                <a:sym typeface="Wingdings" panose="05000000000000000000" pitchFamily="2" charset="2"/>
              </a:rPr>
              <a:t> </a:t>
            </a:r>
            <a:r>
              <a:rPr lang="en-US" dirty="0" err="1" smtClean="0">
                <a:sym typeface="Wingdings" panose="05000000000000000000" pitchFamily="2" charset="2"/>
              </a:rPr>
              <a:t>monogénica</a:t>
            </a:r>
            <a:r>
              <a:rPr lang="en-US" dirty="0" smtClean="0">
                <a:sym typeface="Wingdings" panose="05000000000000000000" pitchFamily="2" charset="2"/>
              </a:rPr>
              <a:t>)</a:t>
            </a:r>
          </a:p>
          <a:p>
            <a:pPr>
              <a:buFont typeface="Arial" panose="020B0604020202020204" pitchFamily="34" charset="0"/>
              <a:buChar char="•"/>
            </a:pPr>
            <a:endParaRPr lang="en-US" dirty="0">
              <a:sym typeface="Wingdings" panose="05000000000000000000" pitchFamily="2" charset="2"/>
            </a:endParaRPr>
          </a:p>
          <a:p>
            <a:pPr>
              <a:buFont typeface="Arial" panose="020B0604020202020204" pitchFamily="34" charset="0"/>
              <a:buChar char="•"/>
            </a:pPr>
            <a:r>
              <a:rPr lang="en-US" dirty="0" smtClean="0">
                <a:sym typeface="Wingdings" panose="05000000000000000000" pitchFamily="2" charset="2"/>
              </a:rPr>
              <a:t>FTO: </a:t>
            </a:r>
            <a:r>
              <a:rPr lang="en-US" dirty="0" err="1" smtClean="0">
                <a:sym typeface="Wingdings" panose="05000000000000000000" pitchFamily="2" charset="2"/>
              </a:rPr>
              <a:t>dimetilación</a:t>
            </a:r>
            <a:r>
              <a:rPr lang="en-US" dirty="0" smtClean="0">
                <a:sym typeface="Wingdings" panose="05000000000000000000" pitchFamily="2" charset="2"/>
              </a:rPr>
              <a:t> </a:t>
            </a:r>
            <a:r>
              <a:rPr lang="en-US" dirty="0" err="1" smtClean="0">
                <a:sym typeface="Wingdings" panose="05000000000000000000" pitchFamily="2" charset="2"/>
              </a:rPr>
              <a:t>acidos</a:t>
            </a:r>
            <a:r>
              <a:rPr lang="en-US" dirty="0" smtClean="0">
                <a:sym typeface="Wingdings" panose="05000000000000000000" pitchFamily="2" charset="2"/>
              </a:rPr>
              <a:t> </a:t>
            </a:r>
            <a:r>
              <a:rPr lang="en-US" dirty="0" err="1" smtClean="0">
                <a:sym typeface="Wingdings" panose="05000000000000000000" pitchFamily="2" charset="2"/>
              </a:rPr>
              <a:t>nucléicos</a:t>
            </a:r>
            <a:r>
              <a:rPr lang="en-US" dirty="0" smtClean="0">
                <a:sym typeface="Wingdings" panose="05000000000000000000" pitchFamily="2" charset="2"/>
              </a:rPr>
              <a:t> (Balance </a:t>
            </a:r>
            <a:r>
              <a:rPr lang="en-US" dirty="0" err="1" smtClean="0">
                <a:sym typeface="Wingdings" panose="05000000000000000000" pitchFamily="2" charset="2"/>
              </a:rPr>
              <a:t>Energético</a:t>
            </a:r>
            <a:r>
              <a:rPr lang="en-US" dirty="0" smtClean="0">
                <a:sym typeface="Wingdings" panose="05000000000000000000" pitchFamily="2" charset="2"/>
              </a:rPr>
              <a:t> y </a:t>
            </a:r>
            <a:r>
              <a:rPr lang="en-US" dirty="0" err="1" smtClean="0">
                <a:sym typeface="Wingdings" panose="05000000000000000000" pitchFamily="2" charset="2"/>
              </a:rPr>
              <a:t>Comportamiento</a:t>
            </a:r>
            <a:r>
              <a:rPr lang="en-US" dirty="0" smtClean="0">
                <a:sym typeface="Wingdings" panose="05000000000000000000" pitchFamily="2" charset="2"/>
              </a:rPr>
              <a:t> </a:t>
            </a:r>
            <a:r>
              <a:rPr lang="en-US" dirty="0" err="1" smtClean="0">
                <a:sym typeface="Wingdings" panose="05000000000000000000" pitchFamily="2" charset="2"/>
              </a:rPr>
              <a:t>alimenticio</a:t>
            </a:r>
            <a:r>
              <a:rPr lang="en-US" dirty="0" smtClean="0">
                <a:sym typeface="Wingdings" panose="05000000000000000000" pitchFamily="2" charset="2"/>
              </a:rPr>
              <a:t>)</a:t>
            </a:r>
          </a:p>
          <a:p>
            <a:pPr>
              <a:buFont typeface="Arial" panose="020B0604020202020204" pitchFamily="34" charset="0"/>
              <a:buChar char="•"/>
            </a:pPr>
            <a:r>
              <a:rPr lang="en-US" dirty="0" smtClean="0">
                <a:sym typeface="Wingdings" panose="05000000000000000000" pitchFamily="2" charset="2"/>
              </a:rPr>
              <a:t>MC4R, 6% </a:t>
            </a:r>
            <a:r>
              <a:rPr lang="en-US" dirty="0" err="1" smtClean="0">
                <a:sym typeface="Wingdings" panose="05000000000000000000" pitchFamily="2" charset="2"/>
              </a:rPr>
              <a:t>desarrollo</a:t>
            </a:r>
            <a:r>
              <a:rPr lang="en-US" dirty="0" smtClean="0">
                <a:sym typeface="Wingdings" panose="05000000000000000000" pitchFamily="2" charset="2"/>
              </a:rPr>
              <a:t> </a:t>
            </a:r>
            <a:r>
              <a:rPr lang="en-US" dirty="0" err="1" smtClean="0">
                <a:sym typeface="Wingdings" panose="05000000000000000000" pitchFamily="2" charset="2"/>
              </a:rPr>
              <a:t>temprano</a:t>
            </a:r>
            <a:r>
              <a:rPr lang="en-US" dirty="0" smtClean="0">
                <a:sym typeface="Wingdings" panose="05000000000000000000" pitchFamily="2" charset="2"/>
              </a:rPr>
              <a:t> </a:t>
            </a:r>
            <a:r>
              <a:rPr lang="en-US" dirty="0" err="1" smtClean="0">
                <a:sym typeface="Wingdings" panose="05000000000000000000" pitchFamily="2" charset="2"/>
              </a:rPr>
              <a:t>Obesidad</a:t>
            </a:r>
            <a:endParaRPr lang="en-US" dirty="0" smtClean="0">
              <a:sym typeface="Wingdings" panose="05000000000000000000" pitchFamily="2" charset="2"/>
            </a:endParaRPr>
          </a:p>
          <a:p>
            <a:pPr>
              <a:buFont typeface="Arial" panose="020B0604020202020204" pitchFamily="34" charset="0"/>
              <a:buChar char="•"/>
            </a:pPr>
            <a:r>
              <a:rPr lang="en-US" dirty="0" smtClean="0">
                <a:sym typeface="Wingdings" panose="05000000000000000000" pitchFamily="2" charset="2"/>
              </a:rPr>
              <a:t>BDNF (brain-derived </a:t>
            </a:r>
            <a:r>
              <a:rPr lang="en-US" dirty="0" err="1" smtClean="0">
                <a:sym typeface="Wingdings" panose="05000000000000000000" pitchFamily="2" charset="2"/>
              </a:rPr>
              <a:t>neutrotophic</a:t>
            </a:r>
            <a:r>
              <a:rPr lang="en-US" dirty="0" smtClean="0">
                <a:sym typeface="Wingdings" panose="05000000000000000000" pitchFamily="2" charset="2"/>
              </a:rPr>
              <a:t> factor) y NRXN3 (</a:t>
            </a:r>
            <a:r>
              <a:rPr lang="en-US" dirty="0" err="1" smtClean="0">
                <a:sym typeface="Wingdings" panose="05000000000000000000" pitchFamily="2" charset="2"/>
              </a:rPr>
              <a:t>neurexin</a:t>
            </a:r>
            <a:r>
              <a:rPr lang="en-US" dirty="0" smtClean="0">
                <a:sym typeface="Wingdings" panose="05000000000000000000" pitchFamily="2" charset="2"/>
              </a:rPr>
              <a:t> 3), </a:t>
            </a:r>
            <a:r>
              <a:rPr lang="en-US" dirty="0" err="1" smtClean="0">
                <a:sym typeface="Wingdings" panose="05000000000000000000" pitchFamily="2" charset="2"/>
              </a:rPr>
              <a:t>abuso</a:t>
            </a:r>
            <a:r>
              <a:rPr lang="en-US" dirty="0" smtClean="0">
                <a:sym typeface="Wingdings" panose="05000000000000000000" pitchFamily="2" charset="2"/>
              </a:rPr>
              <a:t> de </a:t>
            </a:r>
            <a:r>
              <a:rPr lang="en-US" dirty="0" err="1" smtClean="0">
                <a:sym typeface="Wingdings" panose="05000000000000000000" pitchFamily="2" charset="2"/>
              </a:rPr>
              <a:t>sustancias</a:t>
            </a:r>
            <a:r>
              <a:rPr lang="en-US" dirty="0" smtClean="0">
                <a:sym typeface="Wingdings" panose="05000000000000000000" pitchFamily="2" charset="2"/>
              </a:rPr>
              <a:t> y </a:t>
            </a:r>
            <a:r>
              <a:rPr lang="en-US" dirty="0" err="1" smtClean="0">
                <a:sym typeface="Wingdings" panose="05000000000000000000" pitchFamily="2" charset="2"/>
              </a:rPr>
              <a:t>comportamiento</a:t>
            </a:r>
            <a:r>
              <a:rPr lang="en-US" dirty="0" smtClean="0">
                <a:sym typeface="Wingdings" panose="05000000000000000000" pitchFamily="2" charset="2"/>
              </a:rPr>
              <a:t> de </a:t>
            </a:r>
            <a:r>
              <a:rPr lang="en-US" dirty="0" err="1" smtClean="0">
                <a:sym typeface="Wingdings" panose="05000000000000000000" pitchFamily="2" charset="2"/>
              </a:rPr>
              <a:t>recompensa</a:t>
            </a:r>
            <a:r>
              <a:rPr lang="en-US" dirty="0" smtClean="0">
                <a:sym typeface="Wingdings" panose="05000000000000000000" pitchFamily="2" charset="2"/>
              </a:rPr>
              <a:t>. </a:t>
            </a:r>
            <a:r>
              <a:rPr lang="en-US" dirty="0" err="1" smtClean="0">
                <a:sym typeface="Wingdings" panose="05000000000000000000" pitchFamily="2" charset="2"/>
              </a:rPr>
              <a:t>Dopamina</a:t>
            </a:r>
            <a:endParaRPr lang="en-US" dirty="0" smtClean="0">
              <a:sym typeface="Wingdings" panose="05000000000000000000" pitchFamily="2" charset="2"/>
            </a:endParaRPr>
          </a:p>
          <a:p>
            <a:pPr>
              <a:buFont typeface="Arial" panose="020B0604020202020204" pitchFamily="34" charset="0"/>
              <a:buChar char="•"/>
            </a:pPr>
            <a:r>
              <a:rPr lang="en-US" dirty="0" smtClean="0">
                <a:sym typeface="Wingdings" panose="05000000000000000000" pitchFamily="2" charset="2"/>
              </a:rPr>
              <a:t>NEGR1 (neural growth regulator) promotor de </a:t>
            </a:r>
            <a:r>
              <a:rPr lang="en-US" dirty="0" err="1" smtClean="0">
                <a:sym typeface="Wingdings" panose="05000000000000000000" pitchFamily="2" charset="2"/>
              </a:rPr>
              <a:t>crecimiento</a:t>
            </a:r>
            <a:r>
              <a:rPr lang="en-US" dirty="0" smtClean="0">
                <a:sym typeface="Wingdings" panose="05000000000000000000" pitchFamily="2" charset="2"/>
              </a:rPr>
              <a:t> axonal </a:t>
            </a:r>
          </a:p>
          <a:p>
            <a:pPr>
              <a:buFont typeface="Arial" panose="020B0604020202020204" pitchFamily="34" charset="0"/>
              <a:buChar char="•"/>
            </a:pPr>
            <a:r>
              <a:rPr lang="en-US" dirty="0" smtClean="0">
                <a:sym typeface="Wingdings" panose="05000000000000000000" pitchFamily="2" charset="2"/>
              </a:rPr>
              <a:t>TMEM18 (transmembrane protein 18) </a:t>
            </a:r>
            <a:r>
              <a:rPr lang="en-US" dirty="0" err="1" smtClean="0">
                <a:sym typeface="Wingdings" panose="05000000000000000000" pitchFamily="2" charset="2"/>
              </a:rPr>
              <a:t>realza</a:t>
            </a:r>
            <a:r>
              <a:rPr lang="en-US" dirty="0" smtClean="0">
                <a:sym typeface="Wingdings" panose="05000000000000000000" pitchFamily="2" charset="2"/>
              </a:rPr>
              <a:t> la </a:t>
            </a:r>
            <a:r>
              <a:rPr lang="en-US" dirty="0" err="1" smtClean="0">
                <a:sym typeface="Wingdings" panose="05000000000000000000" pitchFamily="2" charset="2"/>
              </a:rPr>
              <a:t>capacidad</a:t>
            </a:r>
            <a:r>
              <a:rPr lang="en-US" dirty="0" smtClean="0">
                <a:sym typeface="Wingdings" panose="05000000000000000000" pitchFamily="2" charset="2"/>
              </a:rPr>
              <a:t> de </a:t>
            </a:r>
            <a:r>
              <a:rPr lang="en-US" dirty="0" err="1" smtClean="0">
                <a:sym typeface="Wingdings" panose="05000000000000000000" pitchFamily="2" charset="2"/>
              </a:rPr>
              <a:t>migración</a:t>
            </a:r>
            <a:r>
              <a:rPr lang="en-US" dirty="0" smtClean="0">
                <a:sym typeface="Wingdings" panose="05000000000000000000" pitchFamily="2" charset="2"/>
              </a:rPr>
              <a:t> </a:t>
            </a:r>
            <a:r>
              <a:rPr lang="en-US" dirty="0" err="1" smtClean="0">
                <a:sym typeface="Wingdings" panose="05000000000000000000" pitchFamily="2" charset="2"/>
              </a:rPr>
              <a:t>celular</a:t>
            </a:r>
            <a:endParaRPr lang="en-US" dirty="0" smtClean="0">
              <a:sym typeface="Wingdings" panose="05000000000000000000" pitchFamily="2" charset="2"/>
            </a:endParaRPr>
          </a:p>
          <a:p>
            <a:pPr>
              <a:buFont typeface="Arial" panose="020B0604020202020204" pitchFamily="34" charset="0"/>
              <a:buChar char="•"/>
            </a:pPr>
            <a:r>
              <a:rPr lang="en-US" dirty="0" smtClean="0">
                <a:sym typeface="Wingdings" panose="05000000000000000000" pitchFamily="2" charset="2"/>
              </a:rPr>
              <a:t>KCTD15 (potassium channel </a:t>
            </a:r>
            <a:r>
              <a:rPr lang="en-US" dirty="0" err="1" smtClean="0">
                <a:sym typeface="Wingdings" panose="05000000000000000000" pitchFamily="2" charset="2"/>
              </a:rPr>
              <a:t>tetramerization</a:t>
            </a:r>
            <a:r>
              <a:rPr lang="en-US" dirty="0" smtClean="0">
                <a:sym typeface="Wingdings" panose="05000000000000000000" pitchFamily="2" charset="2"/>
              </a:rPr>
              <a:t> domain-containing)</a:t>
            </a:r>
          </a:p>
          <a:p>
            <a:pPr>
              <a:buFont typeface="Arial" panose="020B0604020202020204" pitchFamily="34" charset="0"/>
              <a:buChar char="•"/>
            </a:pPr>
            <a:r>
              <a:rPr lang="en-US" dirty="0" smtClean="0">
                <a:sym typeface="Wingdings" panose="05000000000000000000" pitchFamily="2" charset="2"/>
              </a:rPr>
              <a:t>GNPDA (glucosamine -6-phosphate deaminase-2)</a:t>
            </a:r>
          </a:p>
          <a:p>
            <a:pPr>
              <a:buFont typeface="Arial" panose="020B0604020202020204" pitchFamily="34" charset="0"/>
              <a:buChar char="•"/>
            </a:pPr>
            <a:r>
              <a:rPr lang="en-US" dirty="0" smtClean="0">
                <a:sym typeface="Wingdings" panose="05000000000000000000" pitchFamily="2" charset="2"/>
              </a:rPr>
              <a:t>MTCH2 (</a:t>
            </a:r>
            <a:r>
              <a:rPr lang="en-US" dirty="0" err="1" smtClean="0">
                <a:sym typeface="Wingdings" panose="05000000000000000000" pitchFamily="2" charset="2"/>
              </a:rPr>
              <a:t>mithocondrial</a:t>
            </a:r>
            <a:r>
              <a:rPr lang="en-US" dirty="0" smtClean="0">
                <a:sym typeface="Wingdings" panose="05000000000000000000" pitchFamily="2" charset="2"/>
              </a:rPr>
              <a:t> carrier homolog 2)</a:t>
            </a:r>
          </a:p>
          <a:p>
            <a:pPr>
              <a:buFont typeface="Arial" panose="020B0604020202020204" pitchFamily="34" charset="0"/>
              <a:buChar char="•"/>
            </a:pPr>
            <a:r>
              <a:rPr lang="en-US" dirty="0" smtClean="0">
                <a:sym typeface="Wingdings" panose="05000000000000000000" pitchFamily="2" charset="2"/>
              </a:rPr>
              <a:t>SDCCAG8 (serologically defined colon cancer antigen)</a:t>
            </a:r>
          </a:p>
          <a:p>
            <a:pPr>
              <a:buFont typeface="Arial" panose="020B0604020202020204" pitchFamily="34" charset="0"/>
              <a:buChar char="•"/>
            </a:pPr>
            <a:r>
              <a:rPr lang="en-US" dirty="0" smtClean="0">
                <a:sym typeface="Wingdings" panose="05000000000000000000" pitchFamily="2" charset="2"/>
              </a:rPr>
              <a:t>FAIM2 (fast apoptotic inhibitory molecule)</a:t>
            </a:r>
          </a:p>
          <a:p>
            <a:pPr>
              <a:buFont typeface="Arial" panose="020B0604020202020204" pitchFamily="34" charset="0"/>
              <a:buChar char="•"/>
            </a:pPr>
            <a:r>
              <a:rPr lang="en-US" dirty="0" smtClean="0">
                <a:sym typeface="Wingdings" panose="05000000000000000000" pitchFamily="2" charset="2"/>
              </a:rPr>
              <a:t>ETV5 (</a:t>
            </a:r>
            <a:r>
              <a:rPr lang="en-US" dirty="0" err="1" smtClean="0">
                <a:sym typeface="Wingdings" panose="05000000000000000000" pitchFamily="2" charset="2"/>
              </a:rPr>
              <a:t>ets</a:t>
            </a:r>
            <a:r>
              <a:rPr lang="en-US" dirty="0" smtClean="0">
                <a:sym typeface="Wingdings" panose="05000000000000000000" pitchFamily="2" charset="2"/>
              </a:rPr>
              <a:t> variant 5)</a:t>
            </a:r>
          </a:p>
          <a:p>
            <a:pPr>
              <a:buFont typeface="Arial" panose="020B0604020202020204" pitchFamily="34" charset="0"/>
              <a:buChar char="•"/>
            </a:pPr>
            <a:r>
              <a:rPr lang="en-US" dirty="0" smtClean="0">
                <a:sym typeface="Wingdings" panose="05000000000000000000" pitchFamily="2" charset="2"/>
              </a:rPr>
              <a:t>NCPR1 (endosomal/lysosomal </a:t>
            </a:r>
            <a:r>
              <a:rPr lang="en-US" dirty="0" err="1" smtClean="0">
                <a:sym typeface="Wingdings" panose="05000000000000000000" pitchFamily="2" charset="2"/>
              </a:rPr>
              <a:t>Niemann</a:t>
            </a:r>
            <a:r>
              <a:rPr lang="en-US" dirty="0" smtClean="0">
                <a:sym typeface="Wingdings" panose="05000000000000000000" pitchFamily="2" charset="2"/>
              </a:rPr>
              <a:t>-Pick C1 gene)</a:t>
            </a:r>
          </a:p>
          <a:p>
            <a:pPr>
              <a:buFont typeface="Arial" panose="020B0604020202020204" pitchFamily="34" charset="0"/>
              <a:buChar char="•"/>
            </a:pPr>
            <a:r>
              <a:rPr lang="en-US" dirty="0" smtClean="0">
                <a:sym typeface="Wingdings" panose="05000000000000000000" pitchFamily="2" charset="2"/>
              </a:rPr>
              <a:t>PRL (prolactin)</a:t>
            </a:r>
          </a:p>
          <a:p>
            <a:pPr>
              <a:buFont typeface="Arial" panose="020B0604020202020204" pitchFamily="34" charset="0"/>
              <a:buChar char="•"/>
            </a:pPr>
            <a:endParaRPr lang="en-US" dirty="0"/>
          </a:p>
        </p:txBody>
      </p:sp>
      <p:pic>
        <p:nvPicPr>
          <p:cNvPr id="4" name="Picture 3"/>
          <p:cNvPicPr>
            <a:picLocks noChangeAspect="1"/>
          </p:cNvPicPr>
          <p:nvPr/>
        </p:nvPicPr>
        <p:blipFill>
          <a:blip r:embed="rId3"/>
          <a:stretch>
            <a:fillRect/>
          </a:stretch>
        </p:blipFill>
        <p:spPr>
          <a:xfrm>
            <a:off x="5266807" y="1335024"/>
            <a:ext cx="6508511" cy="4737234"/>
          </a:xfrm>
          <a:prstGeom prst="rect">
            <a:avLst/>
          </a:prstGeom>
        </p:spPr>
      </p:pic>
      <p:sp>
        <p:nvSpPr>
          <p:cNvPr id="10" name="Footer Placeholder 3"/>
          <p:cNvSpPr>
            <a:spLocks noGrp="1"/>
          </p:cNvSpPr>
          <p:nvPr>
            <p:ph type="ftr" sz="quarter" idx="11"/>
          </p:nvPr>
        </p:nvSpPr>
        <p:spPr>
          <a:xfrm>
            <a:off x="4842932" y="6470704"/>
            <a:ext cx="5901458" cy="274320"/>
          </a:xfrm>
        </p:spPr>
        <p:txBody>
          <a:bodyPr/>
          <a:lstStyle/>
          <a:p>
            <a:r>
              <a:rPr lang="en-US" dirty="0" smtClean="0"/>
              <a:t>Herrera, B. The Genetics of Obesity. </a:t>
            </a:r>
            <a:r>
              <a:rPr lang="en-US" dirty="0" err="1" smtClean="0"/>
              <a:t>Curr</a:t>
            </a:r>
            <a:r>
              <a:rPr lang="en-US" dirty="0" smtClean="0"/>
              <a:t> </a:t>
            </a:r>
            <a:r>
              <a:rPr lang="en-US" dirty="0" err="1" smtClean="0"/>
              <a:t>Diab</a:t>
            </a:r>
            <a:r>
              <a:rPr lang="en-US" dirty="0" smtClean="0"/>
              <a:t> Rep (2010) 10:498–505</a:t>
            </a:r>
            <a:endParaRPr lang="en-US" dirty="0"/>
          </a:p>
        </p:txBody>
      </p:sp>
      <p:cxnSp>
        <p:nvCxnSpPr>
          <p:cNvPr id="6" name="Straight Arrow Connector 5"/>
          <p:cNvCxnSpPr/>
          <p:nvPr/>
        </p:nvCxnSpPr>
        <p:spPr>
          <a:xfrm flipH="1" flipV="1">
            <a:off x="8634665" y="5089357"/>
            <a:ext cx="244640" cy="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8720890" y="5487803"/>
            <a:ext cx="244640" cy="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9003628" y="4078543"/>
            <a:ext cx="244640" cy="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8720890" y="1776662"/>
            <a:ext cx="244640" cy="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8773023" y="2458690"/>
            <a:ext cx="244640" cy="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8758988" y="5611586"/>
            <a:ext cx="244640" cy="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9017663" y="2813521"/>
            <a:ext cx="244640" cy="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8738931" y="3870233"/>
            <a:ext cx="244640" cy="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8847216" y="2331731"/>
            <a:ext cx="244640" cy="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9091856" y="4432850"/>
            <a:ext cx="244640" cy="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8895343" y="2645358"/>
            <a:ext cx="244640" cy="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8650703" y="5248626"/>
            <a:ext cx="244640" cy="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8578513" y="3356287"/>
            <a:ext cx="244640" cy="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803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320" y="1642534"/>
            <a:ext cx="4498176" cy="4301066"/>
          </a:xfrm>
        </p:spPr>
        <p:txBody>
          <a:bodyPr>
            <a:normAutofit/>
          </a:bodyPr>
          <a:lstStyle/>
          <a:p>
            <a:r>
              <a:rPr lang="en-US" sz="1600" dirty="0" err="1" smtClean="0"/>
              <a:t>Acción</a:t>
            </a:r>
            <a:r>
              <a:rPr lang="en-US" sz="1600" dirty="0" smtClean="0"/>
              <a:t> </a:t>
            </a:r>
            <a:r>
              <a:rPr lang="en-US" sz="1600" dirty="0" err="1" smtClean="0"/>
              <a:t>genética</a:t>
            </a:r>
            <a:r>
              <a:rPr lang="en-US" sz="1600" dirty="0" smtClean="0"/>
              <a:t> </a:t>
            </a:r>
            <a:r>
              <a:rPr lang="en-US" sz="1600" dirty="0" err="1" smtClean="0"/>
              <a:t>periférica</a:t>
            </a:r>
            <a:endParaRPr lang="en-US" sz="1600" dirty="0" smtClean="0"/>
          </a:p>
          <a:p>
            <a:pPr>
              <a:buFont typeface="Arial" panose="020B0604020202020204" pitchFamily="34" charset="0"/>
              <a:buChar char="•"/>
            </a:pPr>
            <a:r>
              <a:rPr lang="en-US" sz="1600" dirty="0" err="1" smtClean="0"/>
              <a:t>Distribución</a:t>
            </a:r>
            <a:r>
              <a:rPr lang="en-US" sz="1600" dirty="0" smtClean="0"/>
              <a:t> de </a:t>
            </a:r>
            <a:r>
              <a:rPr lang="en-US" sz="1600" dirty="0" err="1" smtClean="0"/>
              <a:t>grasa</a:t>
            </a:r>
            <a:r>
              <a:rPr lang="en-US" sz="1600" dirty="0" smtClean="0"/>
              <a:t>/ </a:t>
            </a:r>
            <a:r>
              <a:rPr lang="en-US" sz="1600" dirty="0" err="1" smtClean="0"/>
              <a:t>Obesidad</a:t>
            </a:r>
            <a:r>
              <a:rPr lang="en-US" sz="1600" dirty="0" smtClean="0"/>
              <a:t> central</a:t>
            </a:r>
          </a:p>
          <a:p>
            <a:pPr>
              <a:buFont typeface="Arial" panose="020B0604020202020204" pitchFamily="34" charset="0"/>
              <a:buChar char="•"/>
            </a:pPr>
            <a:r>
              <a:rPr lang="en-US" sz="1600" dirty="0" smtClean="0"/>
              <a:t>TFAP2B (transcription factor activating enhancer- binding protein 2</a:t>
            </a:r>
            <a:r>
              <a:rPr lang="el-GR" sz="1600" dirty="0" smtClean="0"/>
              <a:t>β</a:t>
            </a:r>
            <a:r>
              <a:rPr lang="en-US" sz="1600" dirty="0" smtClean="0"/>
              <a:t>), </a:t>
            </a:r>
            <a:r>
              <a:rPr lang="en-US" sz="1600" dirty="0" err="1" smtClean="0"/>
              <a:t>tejido</a:t>
            </a:r>
            <a:r>
              <a:rPr lang="en-US" sz="1600" dirty="0" smtClean="0"/>
              <a:t> </a:t>
            </a:r>
            <a:r>
              <a:rPr lang="en-US" sz="1600" dirty="0" err="1" smtClean="0"/>
              <a:t>adiposo</a:t>
            </a:r>
            <a:r>
              <a:rPr lang="en-US" sz="1600" dirty="0" smtClean="0"/>
              <a:t>, </a:t>
            </a:r>
            <a:r>
              <a:rPr lang="en-US" sz="1600" dirty="0" err="1" smtClean="0"/>
              <a:t>acumulación</a:t>
            </a:r>
            <a:r>
              <a:rPr lang="en-US" sz="1600" dirty="0" smtClean="0"/>
              <a:t> </a:t>
            </a:r>
            <a:r>
              <a:rPr lang="en-US" sz="1600" dirty="0" err="1" smtClean="0"/>
              <a:t>lípidos</a:t>
            </a:r>
            <a:r>
              <a:rPr lang="en-US" sz="1600" dirty="0" smtClean="0"/>
              <a:t>, </a:t>
            </a:r>
            <a:r>
              <a:rPr lang="en-US" sz="1600" dirty="0" err="1" smtClean="0"/>
              <a:t>expresión</a:t>
            </a:r>
            <a:r>
              <a:rPr lang="en-US" sz="1600" dirty="0" smtClean="0"/>
              <a:t> </a:t>
            </a:r>
            <a:r>
              <a:rPr lang="en-US" sz="1600" dirty="0" err="1" smtClean="0"/>
              <a:t>adinopectina</a:t>
            </a:r>
            <a:endParaRPr lang="en-US" sz="1600" dirty="0" smtClean="0"/>
          </a:p>
          <a:p>
            <a:pPr>
              <a:buFont typeface="Arial" panose="020B0604020202020204" pitchFamily="34" charset="0"/>
              <a:buChar char="•"/>
            </a:pPr>
            <a:r>
              <a:rPr lang="en-US" sz="1600" dirty="0" smtClean="0"/>
              <a:t>NCR3 (natural cytotoxicity triggering receptor)</a:t>
            </a:r>
          </a:p>
          <a:p>
            <a:pPr>
              <a:buFont typeface="Arial" panose="020B0604020202020204" pitchFamily="34" charset="0"/>
              <a:buChar char="•"/>
            </a:pPr>
            <a:r>
              <a:rPr lang="en-US" sz="1600" dirty="0" smtClean="0"/>
              <a:t>PTER (</a:t>
            </a:r>
            <a:r>
              <a:rPr lang="en-US" sz="1600" dirty="0" err="1" smtClean="0"/>
              <a:t>phosphotriesterase</a:t>
            </a:r>
            <a:r>
              <a:rPr lang="en-US" sz="1600" dirty="0" smtClean="0"/>
              <a:t> related) </a:t>
            </a:r>
            <a:r>
              <a:rPr lang="en-US" sz="1600" dirty="0" err="1" smtClean="0"/>
              <a:t>bajo</a:t>
            </a:r>
            <a:r>
              <a:rPr lang="en-US" sz="1600" dirty="0" smtClean="0"/>
              <a:t> </a:t>
            </a:r>
            <a:r>
              <a:rPr lang="en-US" sz="1600" dirty="0" err="1" smtClean="0"/>
              <a:t>grado</a:t>
            </a:r>
            <a:r>
              <a:rPr lang="en-US" sz="1600" dirty="0" smtClean="0"/>
              <a:t> de </a:t>
            </a:r>
            <a:r>
              <a:rPr lang="en-US" sz="1600" dirty="0" err="1" smtClean="0"/>
              <a:t>inflamación</a:t>
            </a:r>
            <a:r>
              <a:rPr lang="en-US" sz="1600" dirty="0" smtClean="0"/>
              <a:t>  de </a:t>
            </a:r>
            <a:r>
              <a:rPr lang="en-US" sz="1600" dirty="0" err="1" smtClean="0"/>
              <a:t>tejido</a:t>
            </a:r>
            <a:r>
              <a:rPr lang="en-US" sz="1600" dirty="0" smtClean="0"/>
              <a:t> adipose</a:t>
            </a:r>
          </a:p>
          <a:p>
            <a:pPr>
              <a:buFont typeface="Arial" panose="020B0604020202020204" pitchFamily="34" charset="0"/>
              <a:buChar char="•"/>
            </a:pPr>
            <a:r>
              <a:rPr lang="en-US" sz="1600" dirty="0" smtClean="0"/>
              <a:t>C-MAF , </a:t>
            </a:r>
            <a:r>
              <a:rPr lang="en-US" sz="1600" dirty="0" err="1" smtClean="0"/>
              <a:t>adipogénesis</a:t>
            </a:r>
            <a:endParaRPr lang="en-US" sz="1600" dirty="0" smtClean="0"/>
          </a:p>
          <a:p>
            <a:pPr>
              <a:buFont typeface="Arial" panose="020B0604020202020204" pitchFamily="34" charset="0"/>
              <a:buChar char="•"/>
            </a:pPr>
            <a:r>
              <a:rPr lang="en-US" sz="1600" dirty="0" smtClean="0"/>
              <a:t>LYPLAL1 (lysophospholipase-lile-1) </a:t>
            </a:r>
            <a:r>
              <a:rPr lang="en-US" sz="1600" b="1" dirty="0" smtClean="0">
                <a:solidFill>
                  <a:srgbClr val="CE3279"/>
                </a:solidFill>
              </a:rPr>
              <a:t>* </a:t>
            </a:r>
            <a:r>
              <a:rPr lang="en-US" sz="1600" dirty="0" err="1" smtClean="0"/>
              <a:t>tejido</a:t>
            </a:r>
            <a:r>
              <a:rPr lang="en-US" sz="1600" dirty="0" smtClean="0"/>
              <a:t> </a:t>
            </a:r>
            <a:r>
              <a:rPr lang="en-US" sz="1600" dirty="0" err="1" smtClean="0"/>
              <a:t>celular</a:t>
            </a:r>
            <a:r>
              <a:rPr lang="en-US" sz="1600" dirty="0" smtClean="0"/>
              <a:t> </a:t>
            </a:r>
            <a:r>
              <a:rPr lang="en-US" sz="1600" dirty="0" err="1" smtClean="0"/>
              <a:t>subcutáneo</a:t>
            </a:r>
            <a:endParaRPr lang="en-US" sz="1600" dirty="0"/>
          </a:p>
        </p:txBody>
      </p:sp>
      <p:sp>
        <p:nvSpPr>
          <p:cNvPr id="4" name="Footer Placeholder 3"/>
          <p:cNvSpPr>
            <a:spLocks noGrp="1"/>
          </p:cNvSpPr>
          <p:nvPr>
            <p:ph type="ftr" sz="quarter" idx="11"/>
          </p:nvPr>
        </p:nvSpPr>
        <p:spPr>
          <a:xfrm>
            <a:off x="4842932" y="6470704"/>
            <a:ext cx="5901458" cy="274320"/>
          </a:xfrm>
        </p:spPr>
        <p:txBody>
          <a:bodyPr/>
          <a:lstStyle/>
          <a:p>
            <a:r>
              <a:rPr lang="en-US" dirty="0" smtClean="0"/>
              <a:t>Herrera, B. The Genetics of Obesity. </a:t>
            </a:r>
            <a:r>
              <a:rPr lang="en-US" dirty="0" err="1" smtClean="0"/>
              <a:t>Curr</a:t>
            </a:r>
            <a:r>
              <a:rPr lang="en-US" dirty="0" smtClean="0"/>
              <a:t> </a:t>
            </a:r>
            <a:r>
              <a:rPr lang="en-US" dirty="0" err="1" smtClean="0"/>
              <a:t>Diab</a:t>
            </a:r>
            <a:r>
              <a:rPr lang="en-US" dirty="0" smtClean="0"/>
              <a:t> Rep (2010) 10:498–505</a:t>
            </a:r>
            <a:endParaRPr lang="en-US" dirty="0"/>
          </a:p>
        </p:txBody>
      </p:sp>
      <p:pic>
        <p:nvPicPr>
          <p:cNvPr id="5" name="Picture 4"/>
          <p:cNvPicPr>
            <a:picLocks noChangeAspect="1"/>
          </p:cNvPicPr>
          <p:nvPr/>
        </p:nvPicPr>
        <p:blipFill>
          <a:blip r:embed="rId3"/>
          <a:stretch>
            <a:fillRect/>
          </a:stretch>
        </p:blipFill>
        <p:spPr>
          <a:xfrm>
            <a:off x="5443571" y="1335024"/>
            <a:ext cx="6331747" cy="4608576"/>
          </a:xfrm>
          <a:prstGeom prst="rect">
            <a:avLst/>
          </a:prstGeom>
        </p:spPr>
      </p:pic>
      <p:cxnSp>
        <p:nvCxnSpPr>
          <p:cNvPr id="6" name="Straight Arrow Connector 5"/>
          <p:cNvCxnSpPr/>
          <p:nvPr/>
        </p:nvCxnSpPr>
        <p:spPr>
          <a:xfrm flipH="1" flipV="1">
            <a:off x="8799089" y="2967865"/>
            <a:ext cx="244640" cy="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9432752" y="3120265"/>
            <a:ext cx="244640" cy="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8799089" y="3639311"/>
            <a:ext cx="244640" cy="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8676769" y="4791455"/>
            <a:ext cx="244640" cy="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9310432" y="2109612"/>
            <a:ext cx="244640" cy="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5634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2027</TotalTime>
  <Words>7738</Words>
  <Application>Microsoft Office PowerPoint</Application>
  <PresentationFormat>Widescreen</PresentationFormat>
  <Paragraphs>395</Paragraphs>
  <Slides>40</Slides>
  <Notes>37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8" baseType="lpstr">
      <vt:lpstr>Arial</vt:lpstr>
      <vt:lpstr>Calibri</vt:lpstr>
      <vt:lpstr>Tw Cen MT</vt:lpstr>
      <vt:lpstr>Tw Cen MT Condensed</vt:lpstr>
      <vt:lpstr>Wingdings</vt:lpstr>
      <vt:lpstr>Wingdings 3</vt:lpstr>
      <vt:lpstr>Integral</vt:lpstr>
      <vt:lpstr>Bitmap Image</vt:lpstr>
      <vt:lpstr>Genética y obesidad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Fto Fat mass and obesity – associated gene</vt:lpstr>
      <vt:lpstr>PowerPoint Presentation</vt:lpstr>
      <vt:lpstr>PowerPoint Presentation</vt:lpstr>
      <vt:lpstr>PowerPoint Presentation</vt:lpstr>
      <vt:lpstr>PowerPoint Presentation</vt:lpstr>
      <vt:lpstr>Obesidad sindrómica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Genética en obesidad</dc:title>
  <dc:creator>pc</dc:creator>
  <cp:lastModifiedBy>pc</cp:lastModifiedBy>
  <cp:revision>185</cp:revision>
  <dcterms:created xsi:type="dcterms:W3CDTF">2020-04-04T18:59:20Z</dcterms:created>
  <dcterms:modified xsi:type="dcterms:W3CDTF">2020-04-08T13:56:18Z</dcterms:modified>
</cp:coreProperties>
</file>